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tags/tag20.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47" r:id="rId3"/>
    <p:sldId id="377" r:id="rId4"/>
    <p:sldId id="376" r:id="rId5"/>
    <p:sldId id="379" r:id="rId6"/>
    <p:sldId id="270" r:id="rId7"/>
    <p:sldId id="268" r:id="rId8"/>
    <p:sldId id="258" r:id="rId9"/>
    <p:sldId id="260" r:id="rId10"/>
    <p:sldId id="261" r:id="rId11"/>
    <p:sldId id="348" r:id="rId12"/>
    <p:sldId id="349" r:id="rId13"/>
    <p:sldId id="378" r:id="rId14"/>
    <p:sldId id="275" r:id="rId15"/>
    <p:sldId id="35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51" r:id="rId47"/>
    <p:sldId id="352" r:id="rId48"/>
    <p:sldId id="353" r:id="rId49"/>
    <p:sldId id="355" r:id="rId50"/>
    <p:sldId id="356" r:id="rId51"/>
    <p:sldId id="373" r:id="rId52"/>
    <p:sldId id="374" r:id="rId53"/>
    <p:sldId id="312" r:id="rId54"/>
    <p:sldId id="313" r:id="rId55"/>
    <p:sldId id="375" r:id="rId56"/>
    <p:sldId id="316" r:id="rId57"/>
    <p:sldId id="317" r:id="rId58"/>
    <p:sldId id="380" r:id="rId59"/>
    <p:sldId id="318" r:id="rId60"/>
    <p:sldId id="319" r:id="rId61"/>
    <p:sldId id="333" r:id="rId62"/>
    <p:sldId id="334" r:id="rId63"/>
    <p:sldId id="335" r:id="rId64"/>
    <p:sldId id="336" r:id="rId65"/>
    <p:sldId id="341" r:id="rId66"/>
    <p:sldId id="342" r:id="rId67"/>
    <p:sldId id="343" r:id="rId68"/>
    <p:sldId id="345" r:id="rId69"/>
    <p:sldId id="346"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cm3b"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473" autoAdjust="0"/>
  </p:normalViewPr>
  <p:slideViewPr>
    <p:cSldViewPr>
      <p:cViewPr varScale="1">
        <p:scale>
          <a:sx n="86" d="100"/>
          <a:sy n="86" d="100"/>
        </p:scale>
        <p:origin x="-1354"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8-04-28T15:39:13.031" idx="1">
    <p:pos x="10" y="10"/>
    <p:text>gamma en couleur</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emf"/><Relationship Id="rId1" Type="http://schemas.openxmlformats.org/officeDocument/2006/relationships/image" Target="../media/image10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11.wmf"/><Relationship Id="rId4"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1.wmf"/><Relationship Id="rId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BC0786-AE5F-4282-B131-AC7063B83937}" type="datetimeFigureOut">
              <a:rPr lang="en-US" smtClean="0"/>
              <a:t>2/24/2015</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E8EF5D-2FB9-4875-AE6B-E6E0E0CE04DE}" type="slidenum">
              <a:rPr lang="en-US" smtClean="0"/>
              <a:t>‹N°›</a:t>
            </a:fld>
            <a:endParaRPr lang="en-US"/>
          </a:p>
        </p:txBody>
      </p:sp>
    </p:spTree>
    <p:extLst>
      <p:ext uri="{BB962C8B-B14F-4D97-AF65-F5344CB8AC3E}">
        <p14:creationId xmlns:p14="http://schemas.microsoft.com/office/powerpoint/2010/main" val="2562197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smtClean="0"/>
              <a:t>Proposing</a:t>
            </a:r>
            <a:r>
              <a:rPr lang="en-GB" baseline="0" noProof="0" dirty="0" smtClean="0"/>
              <a:t> joint refinements is not a new idea. Since years, people proposed to refine jointly different quantities</a:t>
            </a:r>
          </a:p>
          <a:p>
            <a:r>
              <a:rPr lang="en-GB" baseline="0" noProof="0" dirty="0" smtClean="0"/>
              <a:t>In 1969, </a:t>
            </a:r>
            <a:r>
              <a:rPr lang="en-US" sz="1200" dirty="0" smtClean="0">
                <a:latin typeface="Vijaya" pitchFamily="34" charset="0"/>
                <a:cs typeface="Vijaya" pitchFamily="34" charset="0"/>
              </a:rPr>
              <a:t>Duckworth and coworkers</a:t>
            </a:r>
            <a:r>
              <a:rPr lang="en-US" sz="1200" baseline="0" dirty="0" smtClean="0">
                <a:latin typeface="Vijaya" pitchFamily="34" charset="0"/>
                <a:cs typeface="Vijaya" pitchFamily="34" charset="0"/>
              </a:rPr>
              <a:t> </a:t>
            </a:r>
            <a:r>
              <a:rPr lang="en-GB" baseline="0" noProof="0" dirty="0" smtClean="0"/>
              <a:t>proposed to jointly refine X ray and neutron diffraction data. This idea reappears periodically with at each time some new progress and new difficulties</a:t>
            </a:r>
          </a:p>
          <a:p>
            <a:r>
              <a:rPr lang="en-GB" baseline="0" noProof="0" dirty="0" smtClean="0"/>
              <a:t>The history is more recent concerning the joint refinement of spin and charge densities but follow the same evolution with periodical progress</a:t>
            </a:r>
          </a:p>
          <a:p>
            <a:endParaRPr lang="en-GB" noProof="0" dirty="0"/>
          </a:p>
        </p:txBody>
      </p:sp>
    </p:spTree>
    <p:extLst>
      <p:ext uri="{BB962C8B-B14F-4D97-AF65-F5344CB8AC3E}">
        <p14:creationId xmlns:p14="http://schemas.microsoft.com/office/powerpoint/2010/main" val="321265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smtClean="0"/>
              <a:t>Now the model is defined, how do we get the values of parameters? </a:t>
            </a:r>
          </a:p>
          <a:p>
            <a:pPr eaLnBrk="1" hangingPunct="1"/>
            <a:r>
              <a:rPr lang="en-GB" dirty="0" smtClean="0"/>
              <a:t>The separated study procedures consists of a least-square refinement to obtain an experimental values for the parameters</a:t>
            </a:r>
          </a:p>
          <a:p>
            <a:pPr eaLnBrk="1" hangingPunct="1"/>
            <a:r>
              <a:rPr lang="en-GB" dirty="0" smtClean="0"/>
              <a:t>In all cases we calculate the difference between observed and calculated quantities and we try to reduce the resulting chi (</a:t>
            </a:r>
            <a:r>
              <a:rPr lang="en-GB" dirty="0" err="1" smtClean="0"/>
              <a:t>pronouced</a:t>
            </a:r>
            <a:r>
              <a:rPr lang="en-GB" baseline="0" dirty="0" smtClean="0"/>
              <a:t> “</a:t>
            </a:r>
            <a:r>
              <a:rPr lang="en-GB" baseline="0" dirty="0" err="1" smtClean="0"/>
              <a:t>caille</a:t>
            </a:r>
            <a:r>
              <a:rPr lang="en-GB" baseline="0" dirty="0" smtClean="0"/>
              <a:t>”)</a:t>
            </a:r>
            <a:r>
              <a:rPr lang="en-GB" dirty="0" smtClean="0"/>
              <a:t> parameter.</a:t>
            </a:r>
          </a:p>
          <a:p>
            <a:pPr eaLnBrk="1" hangingPunct="1"/>
            <a:r>
              <a:rPr lang="en-GB" dirty="0" smtClean="0"/>
              <a:t>(In case of the x-ray diffraction, we measure structure factors and we model the charge density by minimising the chi square value.</a:t>
            </a:r>
          </a:p>
          <a:p>
            <a:pPr eaLnBrk="1" hangingPunct="1"/>
            <a:r>
              <a:rPr lang="en-GB" dirty="0" smtClean="0"/>
              <a:t>In case of neutron diffraction, we measure nuclear structure factors and we model the structure by minimising the chi square value</a:t>
            </a:r>
          </a:p>
          <a:p>
            <a:pPr eaLnBrk="1" hangingPunct="1">
              <a:spcBef>
                <a:spcPct val="0"/>
              </a:spcBef>
            </a:pPr>
            <a:r>
              <a:rPr lang="en-GB" dirty="0" smtClean="0"/>
              <a:t>In case of the polarised neutron diffraction, we extract magnetic structure factors from the experimental flipping ratios and we model the spin density by minimising the chi square value.)</a:t>
            </a:r>
          </a:p>
          <a:p>
            <a:pPr eaLnBrk="1" hangingPunct="1">
              <a:spcBef>
                <a:spcPct val="0"/>
              </a:spcBef>
            </a:pPr>
            <a:r>
              <a:rPr lang="en-GB" dirty="0" smtClean="0"/>
              <a:t>But 1 question appears : </a:t>
            </a:r>
          </a:p>
          <a:p>
            <a:pPr eaLnBrk="1" hangingPunct="1">
              <a:spcBef>
                <a:spcPct val="0"/>
              </a:spcBef>
            </a:pPr>
            <a:r>
              <a:rPr lang="en-GB" dirty="0" smtClean="0"/>
              <a:t>For a joint refinement what is the function to consider for the least square refinement ?</a:t>
            </a:r>
          </a:p>
          <a:p>
            <a:pPr eaLnBrk="1" hangingPunct="1">
              <a:spcBef>
                <a:spcPct val="0"/>
              </a:spcBef>
            </a:pPr>
            <a:endParaRPr lang="en-GB" dirty="0" smtClean="0"/>
          </a:p>
          <a:p>
            <a:pPr eaLnBrk="1" hangingPunct="1">
              <a:spcBef>
                <a:spcPct val="0"/>
              </a:spcBef>
            </a:pPr>
            <a:endParaRPr lang="en-GB" dirty="0" smtClean="0"/>
          </a:p>
          <a:p>
            <a:pPr eaLnBrk="1" hangingPunct="1">
              <a:spcBef>
                <a:spcPct val="0"/>
              </a:spcBef>
            </a:pPr>
            <a:endParaRPr lang="en-GB" dirty="0" smtClean="0"/>
          </a:p>
          <a:p>
            <a:pPr eaLnBrk="1" hangingPunct="1"/>
            <a:endParaRPr lang="en-GB"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To do such a joint refinement, we need to use different assumptions </a:t>
            </a:r>
          </a:p>
          <a:p>
            <a:pPr eaLnBrk="1" hangingPunct="1"/>
            <a:r>
              <a:rPr lang="en-US" dirty="0" smtClean="0"/>
              <a:t>The cell parameters are identical for </a:t>
            </a:r>
            <a:r>
              <a:rPr lang="en-US" dirty="0" err="1" smtClean="0"/>
              <a:t>Xray</a:t>
            </a:r>
            <a:r>
              <a:rPr lang="en-US" dirty="0" smtClean="0"/>
              <a:t> and neutron diffraction experiments because Atomic positions are jointly refined on </a:t>
            </a:r>
            <a:r>
              <a:rPr lang="en-US" dirty="0" err="1" smtClean="0"/>
              <a:t>Xray</a:t>
            </a:r>
            <a:r>
              <a:rPr lang="en-US" dirty="0" smtClean="0"/>
              <a:t> and neutron diffraction data </a:t>
            </a:r>
          </a:p>
          <a:p>
            <a:pPr eaLnBrk="1" hangingPunct="1">
              <a:spcBef>
                <a:spcPct val="0"/>
              </a:spcBef>
            </a:pPr>
            <a:endParaRPr lang="en-US" dirty="0" smtClean="0"/>
          </a:p>
          <a:p>
            <a:pPr eaLnBrk="1" hangingPunct="1">
              <a:spcBef>
                <a:spcPct val="0"/>
              </a:spcBef>
            </a:pPr>
            <a:r>
              <a:rPr lang="en-US" dirty="0" smtClean="0"/>
              <a:t>Atomic displacement parameters are common for both neutron diffraction experiments but different from the one observed for </a:t>
            </a:r>
            <a:r>
              <a:rPr lang="en-US" dirty="0" err="1" smtClean="0"/>
              <a:t>Xray</a:t>
            </a:r>
            <a:r>
              <a:rPr lang="en-US" dirty="0" smtClean="0"/>
              <a:t> diffraction experiment</a:t>
            </a:r>
          </a:p>
          <a:p>
            <a:pPr eaLnBrk="1" hangingPunct="1">
              <a:spcBef>
                <a:spcPct val="0"/>
              </a:spcBef>
            </a:pPr>
            <a:r>
              <a:rPr lang="en-US" dirty="0" smtClean="0"/>
              <a:t>As seen before, we refine valence population and multipolar population with spin up and spin down separately and we also refine separately their respective K parameters</a:t>
            </a:r>
          </a:p>
          <a:p>
            <a:pPr eaLnBrk="1" hangingPunct="1">
              <a:spcBef>
                <a:spcPct val="0"/>
              </a:spcBef>
            </a:pPr>
            <a:endParaRPr lang="en-US" dirty="0" smtClean="0"/>
          </a:p>
          <a:p>
            <a:pPr eaLnBrk="1" hangingPunct="1">
              <a:spcBef>
                <a:spcPct val="0"/>
              </a:spcBef>
            </a:pPr>
            <a:r>
              <a:rPr lang="en-US" dirty="0" smtClean="0"/>
              <a:t>We also applied  several constraints to our model. And I</a:t>
            </a:r>
            <a:r>
              <a:rPr lang="en-US" baseline="0" dirty="0" smtClean="0"/>
              <a:t> will give you some details about these constraints in the next slides.</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p:cNvSpPr>
            <a:spLocks noGrp="1" noRot="1" noChangeAspect="1" noTextEdit="1"/>
          </p:cNvSpPr>
          <p:nvPr>
            <p:ph type="sldImg"/>
          </p:nvPr>
        </p:nvSpPr>
        <p:spPr>
          <a:ln/>
        </p:spPr>
      </p:sp>
      <p:sp>
        <p:nvSpPr>
          <p:cNvPr id="808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t>2 global constraints are used: </a:t>
            </a:r>
          </a:p>
          <a:p>
            <a:pPr eaLnBrk="1" hangingPunct="1">
              <a:spcBef>
                <a:spcPct val="0"/>
              </a:spcBef>
            </a:pPr>
            <a:r>
              <a:rPr lang="en-US" dirty="0" err="1" smtClean="0"/>
              <a:t>electroneutrality</a:t>
            </a:r>
            <a:r>
              <a:rPr lang="en-US" dirty="0" smtClean="0"/>
              <a:t> for the total number of electrons which corresponds to the sum of the </a:t>
            </a:r>
            <a:r>
              <a:rPr lang="en-US" dirty="0" err="1" smtClean="0"/>
              <a:t>splitted</a:t>
            </a:r>
            <a:r>
              <a:rPr lang="en-US" dirty="0" smtClean="0"/>
              <a:t> and non </a:t>
            </a:r>
            <a:r>
              <a:rPr lang="en-US" dirty="0" err="1" smtClean="0"/>
              <a:t>splitted</a:t>
            </a:r>
            <a:r>
              <a:rPr lang="en-US" dirty="0" smtClean="0"/>
              <a:t> valence population parameters</a:t>
            </a:r>
          </a:p>
          <a:p>
            <a:pPr eaLnBrk="1" hangingPunct="1">
              <a:spcBef>
                <a:spcPct val="0"/>
              </a:spcBef>
            </a:pPr>
            <a:r>
              <a:rPr lang="en-US" dirty="0" smtClean="0"/>
              <a:t>and we impose the </a:t>
            </a:r>
            <a:r>
              <a:rPr lang="en-US" dirty="0" smtClean="0">
                <a:latin typeface="Vijaya" pitchFamily="34" charset="0"/>
                <a:cs typeface="Vijaya" pitchFamily="34" charset="0"/>
                <a:sym typeface="Wingdings" pitchFamily="2" charset="2"/>
              </a:rPr>
              <a:t>total spin population that corresponds to the difference of the </a:t>
            </a:r>
            <a:r>
              <a:rPr lang="en-US" dirty="0" smtClean="0"/>
              <a:t>split valence population parameters </a:t>
            </a:r>
            <a:r>
              <a:rPr lang="en-US" dirty="0" smtClean="0">
                <a:latin typeface="Vijaya" pitchFamily="34" charset="0"/>
                <a:cs typeface="Vijaya" pitchFamily="34" charset="0"/>
                <a:sym typeface="Wingdings" pitchFamily="2" charset="2"/>
              </a:rPr>
              <a:t>to be equal to the number of unpaired electrons which is equal to the magnetic moment observed at saturation (if there</a:t>
            </a:r>
            <a:r>
              <a:rPr lang="en-US" baseline="0" dirty="0" smtClean="0">
                <a:latin typeface="Vijaya" pitchFamily="34" charset="0"/>
                <a:cs typeface="Vijaya" pitchFamily="34" charset="0"/>
                <a:sym typeface="Wingdings" pitchFamily="2" charset="2"/>
              </a:rPr>
              <a:t> is no orbital contribution).</a:t>
            </a:r>
            <a:endParaRPr lang="en-US" dirty="0" smtClean="0">
              <a:latin typeface="Vijaya" pitchFamily="34" charset="0"/>
              <a:cs typeface="Vijaya" pitchFamily="34" charset="0"/>
              <a:sym typeface="Wingdings" pitchFamily="2" charset="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This implies to add new constraints in our </a:t>
            </a:r>
            <a:r>
              <a:rPr lang="en-US" dirty="0" err="1" smtClean="0"/>
              <a:t>splitted</a:t>
            </a:r>
            <a:r>
              <a:rPr lang="en-US" dirty="0" smtClean="0"/>
              <a:t> model</a:t>
            </a:r>
          </a:p>
          <a:p>
            <a:r>
              <a:rPr lang="en-US" dirty="0" smtClean="0"/>
              <a:t>We have to avoid having more unpaired electron than total electron in a </a:t>
            </a:r>
            <a:r>
              <a:rPr lang="en-US" dirty="0" err="1" smtClean="0"/>
              <a:t>multipole</a:t>
            </a:r>
            <a:endParaRPr lang="en-US" dirty="0" smtClean="0"/>
          </a:p>
          <a:p>
            <a:r>
              <a:rPr lang="en-US" dirty="0" smtClean="0"/>
              <a:t>Different attempts were made, the more efficient way we found is to link the both values, the sum of the </a:t>
            </a:r>
            <a:r>
              <a:rPr lang="en-US" dirty="0" err="1" smtClean="0"/>
              <a:t>mutipolar</a:t>
            </a:r>
            <a:r>
              <a:rPr lang="en-US" dirty="0" smtClean="0"/>
              <a:t> </a:t>
            </a:r>
            <a:r>
              <a:rPr lang="en-US" dirty="0" err="1" smtClean="0"/>
              <a:t>splitted</a:t>
            </a:r>
            <a:r>
              <a:rPr lang="en-US" dirty="0" smtClean="0"/>
              <a:t> parameter and the difference by a </a:t>
            </a:r>
            <a:r>
              <a:rPr lang="en-US" dirty="0" err="1" smtClean="0"/>
              <a:t>cos</a:t>
            </a:r>
            <a:r>
              <a:rPr lang="en-US" dirty="0" smtClean="0"/>
              <a:t> alpha parameter</a:t>
            </a:r>
          </a:p>
          <a:p>
            <a:r>
              <a:rPr lang="en-US" dirty="0" smtClean="0"/>
              <a:t>This implies to change refined parameters and induce second derivatives.</a:t>
            </a:r>
          </a:p>
          <a:p>
            <a:endParaRPr lang="en-US" dirty="0" smtClean="0"/>
          </a:p>
          <a:p>
            <a:r>
              <a:rPr lang="en-US" dirty="0" smtClean="0"/>
              <a:t>Our refinement is no more linear but we avoid the spin population to reach </a:t>
            </a:r>
            <a:r>
              <a:rPr lang="en-US" dirty="0" err="1" smtClean="0"/>
              <a:t>non physical</a:t>
            </a:r>
            <a:r>
              <a:rPr lang="en-US" dirty="0" smtClean="0"/>
              <a:t> values </a:t>
            </a:r>
          </a:p>
          <a:p>
            <a:endParaRPr lang="en-US" dirty="0" smtClean="0"/>
          </a:p>
          <a:p>
            <a:r>
              <a:rPr lang="en-US" dirty="0" smtClean="0">
                <a:latin typeface="Vijaya" pitchFamily="34" charset="0"/>
                <a:cs typeface="Vijaya" pitchFamily="34" charset="0"/>
                <a:sym typeface="Wingdings" pitchFamily="2" charset="2"/>
              </a:rPr>
              <a:t>We have yet define our joint refinement program, it is time to test it !</a:t>
            </a:r>
          </a:p>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 selected weighting scheme will have an influence for parameters refined on two data sets,</a:t>
            </a:r>
          </a:p>
          <a:p>
            <a:pPr eaLnBrk="1" hangingPunct="1"/>
            <a:r>
              <a:rPr lang="en-US" dirty="0" smtClean="0"/>
              <a:t>At this point, it is important to list the different parameters and the data used for their refinement,</a:t>
            </a:r>
          </a:p>
          <a:p>
            <a:pPr eaLnBrk="1" hangingPunct="1"/>
            <a:r>
              <a:rPr lang="en-US" dirty="0" smtClean="0"/>
              <a:t>We apply one scale factor for each data set, </a:t>
            </a:r>
          </a:p>
          <a:p>
            <a:pPr eaLnBrk="1" hangingPunct="1"/>
            <a:r>
              <a:rPr lang="en-US" dirty="0" smtClean="0"/>
              <a:t>Concerning the atoms, their positions are jointly refined on </a:t>
            </a:r>
            <a:r>
              <a:rPr lang="en-US" dirty="0" err="1" smtClean="0"/>
              <a:t>Xray</a:t>
            </a:r>
            <a:r>
              <a:rPr lang="en-US" dirty="0" smtClean="0"/>
              <a:t> and neutron diffraction data </a:t>
            </a:r>
          </a:p>
          <a:p>
            <a:pPr eaLnBrk="1" hangingPunct="1"/>
            <a:endParaRPr lang="en-US" dirty="0" smtClean="0"/>
          </a:p>
          <a:p>
            <a:pPr eaLnBrk="1" hangingPunct="1"/>
            <a:r>
              <a:rPr lang="en-US" dirty="0" smtClean="0"/>
              <a:t>The K parameters are jointly refined on </a:t>
            </a:r>
            <a:r>
              <a:rPr lang="en-US" dirty="0" err="1" smtClean="0"/>
              <a:t>Xray</a:t>
            </a:r>
            <a:r>
              <a:rPr lang="en-US" dirty="0" smtClean="0"/>
              <a:t> and </a:t>
            </a:r>
            <a:r>
              <a:rPr lang="en-US" dirty="0" err="1" smtClean="0"/>
              <a:t>polarised</a:t>
            </a:r>
            <a:r>
              <a:rPr lang="en-US" dirty="0" smtClean="0"/>
              <a:t> neutron diffraction data </a:t>
            </a:r>
          </a:p>
          <a:p>
            <a:pPr eaLnBrk="1" hangingPunct="1"/>
            <a:endParaRPr lang="en-US" dirty="0" smtClean="0"/>
          </a:p>
          <a:p>
            <a:pPr eaLnBrk="1" hangingPunct="1"/>
            <a:r>
              <a:rPr lang="en-US" dirty="0" smtClean="0"/>
              <a:t>This is also the case for the sum and the difference of the spherical valence and the sum and the difference of the multipolar valence and again, the </a:t>
            </a:r>
            <a:r>
              <a:rPr lang="en-GB" dirty="0" smtClean="0"/>
              <a:t>role of the weighting schemes can be crucial it that case</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p:cNvSpPr>
            <a:spLocks noGrp="1" noRot="1" noChangeAspect="1" noTextEdit="1"/>
          </p:cNvSpPr>
          <p:nvPr>
            <p:ph type="sldImg"/>
          </p:nvPr>
        </p:nvSpPr>
        <p:spPr>
          <a:ln/>
        </p:spPr>
      </p:sp>
      <p:sp>
        <p:nvSpPr>
          <p:cNvPr id="839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Our spin split model is yet ready for tests</a:t>
            </a:r>
          </a:p>
          <a:p>
            <a:r>
              <a:rPr lang="en-US" dirty="0" smtClean="0"/>
              <a:t>We decided to test it on a molecular magnetic complex : the </a:t>
            </a:r>
            <a:r>
              <a:rPr lang="en-US" dirty="0" err="1" smtClean="0">
                <a:solidFill>
                  <a:schemeClr val="tx2"/>
                </a:solidFill>
                <a:cs typeface="Vijaya" pitchFamily="34" charset="0"/>
              </a:rPr>
              <a:t>MnCu</a:t>
            </a:r>
            <a:r>
              <a:rPr lang="en-US" dirty="0" smtClean="0">
                <a:solidFill>
                  <a:schemeClr val="tx2"/>
                </a:solidFill>
                <a:cs typeface="Vijaya" pitchFamily="34" charset="0"/>
              </a:rPr>
              <a:t>(</a:t>
            </a:r>
            <a:r>
              <a:rPr lang="en-US" dirty="0" err="1" smtClean="0">
                <a:solidFill>
                  <a:schemeClr val="tx2"/>
                </a:solidFill>
                <a:cs typeface="Vijaya" pitchFamily="34" charset="0"/>
              </a:rPr>
              <a:t>Pba</a:t>
            </a:r>
            <a:r>
              <a:rPr lang="en-US" dirty="0" smtClean="0">
                <a:solidFill>
                  <a:schemeClr val="tx2"/>
                </a:solidFill>
                <a:cs typeface="Vijaya" pitchFamily="34" charset="0"/>
              </a:rPr>
              <a:t>) bimetallic chain</a:t>
            </a:r>
          </a:p>
          <a:p>
            <a:r>
              <a:rPr lang="en-US" dirty="0" smtClean="0">
                <a:solidFill>
                  <a:schemeClr val="tx2"/>
                </a:solidFill>
                <a:cs typeface="Vijaya" pitchFamily="34" charset="0"/>
              </a:rPr>
              <a:t>This complex has already been studied by </a:t>
            </a:r>
            <a:r>
              <a:rPr lang="en-US" dirty="0" err="1" smtClean="0">
                <a:solidFill>
                  <a:schemeClr val="tx2"/>
                </a:solidFill>
                <a:cs typeface="Vijaya" pitchFamily="34" charset="0"/>
              </a:rPr>
              <a:t>Sébastien</a:t>
            </a:r>
            <a:r>
              <a:rPr lang="en-US" baseline="0" dirty="0" smtClean="0">
                <a:solidFill>
                  <a:schemeClr val="tx2"/>
                </a:solidFill>
                <a:cs typeface="Vijaya" pitchFamily="34" charset="0"/>
              </a:rPr>
              <a:t> </a:t>
            </a:r>
            <a:r>
              <a:rPr lang="en-US" dirty="0" err="1" smtClean="0">
                <a:solidFill>
                  <a:schemeClr val="tx2"/>
                </a:solidFill>
                <a:cs typeface="Vijaya" pitchFamily="34" charset="0"/>
              </a:rPr>
              <a:t>Pillet</a:t>
            </a:r>
            <a:r>
              <a:rPr lang="en-US" dirty="0" smtClean="0">
                <a:solidFill>
                  <a:schemeClr val="tx2"/>
                </a:solidFill>
                <a:cs typeface="Vijaya" pitchFamily="34" charset="0"/>
              </a:rPr>
              <a:t> for the total charge density and by Valery Baron for the experimental spin density,</a:t>
            </a:r>
          </a:p>
          <a:p>
            <a:r>
              <a:rPr lang="en-US" dirty="0" smtClean="0">
                <a:solidFill>
                  <a:schemeClr val="tx2"/>
                </a:solidFill>
                <a:cs typeface="Vijaya" pitchFamily="34" charset="0"/>
              </a:rPr>
              <a:t>It consist of </a:t>
            </a:r>
            <a:r>
              <a:rPr lang="en-US" dirty="0" err="1" smtClean="0">
                <a:solidFill>
                  <a:schemeClr val="tx2"/>
                </a:solidFill>
                <a:cs typeface="Vijaya" pitchFamily="34" charset="0"/>
              </a:rPr>
              <a:t>Mn</a:t>
            </a:r>
            <a:r>
              <a:rPr lang="en-US" dirty="0" smtClean="0">
                <a:solidFill>
                  <a:schemeClr val="tx2"/>
                </a:solidFill>
                <a:cs typeface="Vijaya" pitchFamily="34" charset="0"/>
              </a:rPr>
              <a:t> and Cu atoms alternating along an organic chain, the </a:t>
            </a:r>
            <a:r>
              <a:rPr lang="en-US" dirty="0" err="1" smtClean="0">
                <a:solidFill>
                  <a:schemeClr val="tx2"/>
                </a:solidFill>
                <a:cs typeface="Vijaya" pitchFamily="34" charset="0"/>
              </a:rPr>
              <a:t>Mn</a:t>
            </a:r>
            <a:r>
              <a:rPr lang="en-US" dirty="0" smtClean="0">
                <a:solidFill>
                  <a:schemeClr val="tx2"/>
                </a:solidFill>
                <a:cs typeface="Vijaya" pitchFamily="34" charset="0"/>
              </a:rPr>
              <a:t> and Cu magnetic moments are opposed and the chain is </a:t>
            </a:r>
            <a:r>
              <a:rPr lang="en-US" dirty="0" err="1" smtClean="0">
                <a:solidFill>
                  <a:schemeClr val="tx2"/>
                </a:solidFill>
                <a:cs typeface="Vijaya" pitchFamily="34" charset="0"/>
              </a:rPr>
              <a:t>ferrimagnetic</a:t>
            </a:r>
            <a:r>
              <a:rPr lang="en-US" dirty="0" smtClean="0">
                <a:solidFill>
                  <a:schemeClr val="tx2"/>
                </a:solidFill>
                <a:cs typeface="Vijaya" pitchFamily="34" charset="0"/>
              </a:rPr>
              <a:t> </a:t>
            </a:r>
          </a:p>
        </p:txBody>
      </p:sp>
      <p:sp>
        <p:nvSpPr>
          <p:cNvPr id="8397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3DCF9168-B9B1-4748-8FB6-BC412F388AEC}" type="slidenum">
              <a:rPr lang="fr-FR" sz="1200" smtClean="0"/>
              <a:pPr eaLnBrk="1" hangingPunct="1"/>
              <a:t>29</a:t>
            </a:fld>
            <a:endParaRPr lang="fr-FR"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e l'image des diapositives 1"/>
          <p:cNvSpPr>
            <a:spLocks noGrp="1" noRot="1" noChangeAspect="1" noTextEdit="1"/>
          </p:cNvSpPr>
          <p:nvPr>
            <p:ph type="sldImg"/>
          </p:nvPr>
        </p:nvSpPr>
        <p:spPr>
          <a:ln/>
        </p:spPr>
      </p:sp>
      <p:sp>
        <p:nvSpPr>
          <p:cNvPr id="849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We present here some characteristics of the different data collections,</a:t>
            </a:r>
          </a:p>
          <a:p>
            <a:r>
              <a:rPr lang="en-GB" dirty="0" smtClean="0"/>
              <a:t>One can notice that the data collection temperatures were the same (10K) for the two experiments.</a:t>
            </a:r>
          </a:p>
          <a:p>
            <a:r>
              <a:rPr lang="en-GB" dirty="0" smtClean="0"/>
              <a:t>We notice also that the experimental resolution reached by </a:t>
            </a:r>
            <a:r>
              <a:rPr lang="en-GB" dirty="0" err="1" smtClean="0"/>
              <a:t>Xrays</a:t>
            </a:r>
            <a:r>
              <a:rPr lang="en-GB" dirty="0" smtClean="0"/>
              <a:t> is twice the one observed for polarised neutrons</a:t>
            </a:r>
          </a:p>
          <a:p>
            <a:r>
              <a:rPr lang="en-GB" dirty="0" smtClean="0"/>
              <a:t>As mentioned before, the large difference in terms of data set sizes here obvious: we have 30 times more X-ray data than polarised neutron data.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I am showing you the results we obtained for this joint refinement. Here I show you the static deformation density maps which are the difference between the charge density obtained by the multipolar model and spherical density obtained by </a:t>
            </a:r>
            <a:r>
              <a:rPr lang="en-GB" dirty="0" err="1" smtClean="0"/>
              <a:t>a</a:t>
            </a:r>
            <a:r>
              <a:rPr lang="en-GB" dirty="0" smtClean="0"/>
              <a:t> independent atom model. The charge density was refined against X-ray data only on the left and as in our joint model we have information about charge and spin we can also plot the charge density obtained with the joint refinement. The charge densities represented here are in both cases almost the same there is just a small difference on Manganese due to a small change in the kappa value and the statistical agreement factors are also the same.</a:t>
            </a:r>
            <a:endParaRPr lang="fr-FR" dirty="0" smtClean="0"/>
          </a:p>
          <a:p>
            <a:endParaRPr lang="fr-FR" dirty="0" smtClean="0"/>
          </a:p>
          <a:p>
            <a:endParaRPr lang="fr-FR"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p:cNvSpPr>
            <a:spLocks noGrp="1" noRot="1" noChangeAspect="1" noTextEdit="1"/>
          </p:cNvSpPr>
          <p:nvPr>
            <p:ph type="sldImg"/>
          </p:nvPr>
        </p:nvSpPr>
        <p:spPr>
          <a:ln/>
        </p:spPr>
      </p:sp>
      <p:sp>
        <p:nvSpPr>
          <p:cNvPr id="870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We can also compare the previous spin density at 10 K to the one obtained by our joint refinement </a:t>
            </a:r>
          </a:p>
          <a:p>
            <a:r>
              <a:rPr lang="en-US" dirty="0" smtClean="0"/>
              <a:t>For </a:t>
            </a:r>
            <a:r>
              <a:rPr lang="en-US" dirty="0" smtClean="0">
                <a:cs typeface="Vijaya" pitchFamily="34" charset="0"/>
              </a:rPr>
              <a:t>the </a:t>
            </a:r>
            <a:r>
              <a:rPr lang="en-US" dirty="0" err="1" smtClean="0"/>
              <a:t>Mn</a:t>
            </a:r>
            <a:r>
              <a:rPr lang="en-US" dirty="0" smtClean="0"/>
              <a:t> atom, the shape observed in the joint refinement is close to the spherical one previously described,</a:t>
            </a:r>
          </a:p>
          <a:p>
            <a:r>
              <a:rPr lang="en-US" dirty="0" smtClean="0"/>
              <a:t>For the Cu atom we also observe 4 lobes directed toward</a:t>
            </a:r>
            <a:r>
              <a:rPr lang="en-US" dirty="0" smtClean="0">
                <a:solidFill>
                  <a:srgbClr val="FF0000"/>
                </a:solidFill>
                <a:latin typeface="Vijaya" pitchFamily="34" charset="0"/>
                <a:cs typeface="Vijaya" pitchFamily="34" charset="0"/>
              </a:rPr>
              <a:t> the direction of </a:t>
            </a:r>
            <a:r>
              <a:rPr lang="en-US" dirty="0" smtClean="0">
                <a:solidFill>
                  <a:srgbClr val="FF0000"/>
                </a:solidFill>
                <a:cs typeface="Vijaya" pitchFamily="34" charset="0"/>
              </a:rPr>
              <a:t>the </a:t>
            </a:r>
            <a:r>
              <a:rPr lang="en-US" dirty="0" smtClean="0">
                <a:cs typeface="Vijaya" pitchFamily="34" charset="0"/>
              </a:rPr>
              <a:t>neighboring atoms but in the case of the joint refinement no a priori model was imposed</a:t>
            </a:r>
          </a:p>
          <a:p>
            <a:r>
              <a:rPr lang="en-US" dirty="0" smtClean="0"/>
              <a:t>Interestingly we observe the same polarization effects on the organic ligand</a:t>
            </a:r>
          </a:p>
          <a:p>
            <a:pPr eaLnBrk="1" hangingPunct="1">
              <a:spcBef>
                <a:spcPct val="0"/>
              </a:spcBef>
            </a:pPr>
            <a:r>
              <a:rPr lang="en-US" dirty="0" smtClean="0"/>
              <a:t>Finally, </a:t>
            </a:r>
            <a:r>
              <a:rPr lang="en-GB" dirty="0" smtClean="0"/>
              <a:t> the statistical agreements factors are comparable to those of a single spin density refinement</a:t>
            </a:r>
          </a:p>
          <a:p>
            <a:pPr eaLnBrk="1" hangingPunct="1">
              <a:spcBef>
                <a:spcPct val="0"/>
              </a:spcBef>
            </a:pPr>
            <a:endParaRPr lang="en-GB" dirty="0" smtClean="0"/>
          </a:p>
          <a:p>
            <a:pPr eaLnBrk="1" hangingPunct="1">
              <a:spcBef>
                <a:spcPct val="0"/>
              </a:spcBef>
            </a:pPr>
            <a:r>
              <a:rPr lang="en-GB" dirty="0" smtClean="0"/>
              <a:t>The conclusion is that the spin spilt model we propose is able to reproduce the spin and charge densities previously observed,</a:t>
            </a:r>
          </a:p>
          <a:p>
            <a:pPr eaLnBrk="1" hangingPunct="1">
              <a:spcBef>
                <a:spcPct val="0"/>
              </a:spcBef>
            </a:pPr>
            <a:r>
              <a:rPr lang="en-GB" dirty="0" smtClean="0"/>
              <a:t>This validate our choice for joint </a:t>
            </a:r>
            <a:r>
              <a:rPr lang="en-GB" dirty="0" err="1" smtClean="0"/>
              <a:t>xrays</a:t>
            </a:r>
            <a:r>
              <a:rPr lang="en-GB" dirty="0" smtClean="0"/>
              <a:t> and PND data refinement</a:t>
            </a:r>
            <a:endParaRPr lang="en-US" dirty="0" smtClean="0"/>
          </a:p>
        </p:txBody>
      </p:sp>
      <p:sp>
        <p:nvSpPr>
          <p:cNvPr id="87044" name="Espace réservé du numéro de diapositive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eaLnBrk="1" hangingPunct="1"/>
            <a:fld id="{FCB0C3ED-6C2F-4939-8555-779A059E37BC}" type="slidenum">
              <a:rPr lang="fr-FR" sz="1200"/>
              <a:pPr algn="r" eaLnBrk="1" hangingPunct="1"/>
              <a:t>32</a:t>
            </a:fld>
            <a:endParaRPr lang="fr-F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baseline="0" dirty="0" smtClean="0"/>
          </a:p>
        </p:txBody>
      </p:sp>
    </p:spTree>
    <p:extLst>
      <p:ext uri="{BB962C8B-B14F-4D97-AF65-F5344CB8AC3E}">
        <p14:creationId xmlns:p14="http://schemas.microsoft.com/office/powerpoint/2010/main" val="1433708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p:cNvSpPr>
            <a:spLocks noGrp="1" noRot="1" noChangeAspect="1" noTextEdit="1"/>
          </p:cNvSpPr>
          <p:nvPr>
            <p:ph type="sldImg"/>
          </p:nvPr>
        </p:nvSpPr>
        <p:spPr>
          <a:ln/>
        </p:spPr>
      </p:sp>
      <p:sp>
        <p:nvSpPr>
          <p:cNvPr id="870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18" charset="0"/>
                <a:ea typeface="+mn-ea"/>
                <a:cs typeface="+mn-cs"/>
              </a:rPr>
              <a:t>The last test was to compare the three different weighting schemes, here I show you a very brief summary of the comparison, if you want more details I invite you to read this paper, but the conclusion is that the three weighting schemes give close results but NLOG or LOG seems to be a little bit better than UNIT.</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8704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A60D34E9-AA01-44B2-8762-4089D4287BA6}" type="slidenum">
              <a:rPr lang="fr-FR" sz="1200" smtClean="0"/>
              <a:pPr eaLnBrk="1" hangingPunct="1"/>
              <a:t>33</a:t>
            </a:fld>
            <a:endParaRPr lang="fr-FR"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p:cNvSpPr>
            <a:spLocks noGrp="1" noRot="1" noChangeAspect="1" noTextEdit="1"/>
          </p:cNvSpPr>
          <p:nvPr>
            <p:ph type="sldImg"/>
          </p:nvPr>
        </p:nvSpPr>
        <p:spPr>
          <a:ln/>
        </p:spPr>
      </p:sp>
      <p:sp>
        <p:nvSpPr>
          <p:cNvPr id="880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t>In conclusion to this test part we have proven that </a:t>
            </a:r>
            <a:r>
              <a:rPr lang="en-GB" dirty="0" smtClean="0">
                <a:latin typeface="Vijaya" pitchFamily="34" charset="0"/>
                <a:cs typeface="Vijaya" pitchFamily="34" charset="0"/>
              </a:rPr>
              <a:t>our spin split model called </a:t>
            </a:r>
            <a:r>
              <a:rPr lang="en-GB" dirty="0" err="1" smtClean="0">
                <a:latin typeface="Vijaya" pitchFamily="34" charset="0"/>
                <a:cs typeface="Vijaya" pitchFamily="34" charset="0"/>
              </a:rPr>
              <a:t>MollyNX</a:t>
            </a:r>
            <a:r>
              <a:rPr lang="en-GB" dirty="0" smtClean="0">
                <a:latin typeface="Vijaya" pitchFamily="34" charset="0"/>
                <a:cs typeface="Vijaya" pitchFamily="34" charset="0"/>
              </a:rPr>
              <a:t> allows to combine XR, neutron and </a:t>
            </a:r>
            <a:r>
              <a:rPr lang="en-GB" dirty="0" err="1" smtClean="0">
                <a:latin typeface="Vijaya" pitchFamily="34" charset="0"/>
                <a:cs typeface="Vijaya" pitchFamily="34" charset="0"/>
              </a:rPr>
              <a:t>unpolarised</a:t>
            </a:r>
            <a:r>
              <a:rPr lang="en-GB" dirty="0" smtClean="0">
                <a:latin typeface="Vijaya" pitchFamily="34" charset="0"/>
                <a:cs typeface="Vijaya" pitchFamily="34" charset="0"/>
              </a:rPr>
              <a:t> neutron diffraction experiments.</a:t>
            </a:r>
          </a:p>
          <a:p>
            <a:pPr eaLnBrk="1" hangingPunct="1">
              <a:spcBef>
                <a:spcPct val="0"/>
              </a:spcBef>
            </a:pPr>
            <a:r>
              <a:rPr lang="en-GB" dirty="0" smtClean="0">
                <a:latin typeface="Vijaya" pitchFamily="34" charset="0"/>
                <a:cs typeface="Vijaya" pitchFamily="34" charset="0"/>
              </a:rPr>
              <a:t>Based on these different data set, </a:t>
            </a:r>
            <a:r>
              <a:rPr lang="en-GB" dirty="0" err="1" smtClean="0">
                <a:latin typeface="Vijaya" pitchFamily="34" charset="0"/>
                <a:cs typeface="Vijaya" pitchFamily="34" charset="0"/>
              </a:rPr>
              <a:t>MollyNX</a:t>
            </a:r>
            <a:r>
              <a:rPr lang="en-GB" dirty="0" smtClean="0">
                <a:latin typeface="Vijaya" pitchFamily="34" charset="0"/>
                <a:cs typeface="Vijaya" pitchFamily="34" charset="0"/>
              </a:rPr>
              <a:t> allow to reproduce previous results for XR only or PN only refinements</a:t>
            </a:r>
          </a:p>
          <a:p>
            <a:pPr eaLnBrk="1" hangingPunct="1">
              <a:spcBef>
                <a:spcPct val="0"/>
              </a:spcBef>
            </a:pPr>
            <a:endParaRPr lang="en-GB" dirty="0" smtClean="0">
              <a:latin typeface="Vijaya" pitchFamily="34" charset="0"/>
              <a:cs typeface="Vijaya" pitchFamily="34" charset="0"/>
            </a:endParaRPr>
          </a:p>
          <a:p>
            <a:pPr>
              <a:buFont typeface="Wingdings" pitchFamily="2" charset="2"/>
              <a:buNone/>
            </a:pPr>
            <a:r>
              <a:rPr lang="en-GB" sz="1200" dirty="0" smtClean="0">
                <a:solidFill>
                  <a:srgbClr val="003366"/>
                </a:solidFill>
                <a:latin typeface="Arial" pitchFamily="34" charset="0"/>
                <a:cs typeface="Arial" pitchFamily="34" charset="0"/>
              </a:rPr>
              <a:t>Constraints are crucial to obtain physical results.</a:t>
            </a:r>
          </a:p>
          <a:p>
            <a:endParaRPr lang="en-GB" dirty="0" smtClean="0">
              <a:latin typeface="Vijaya" pitchFamily="34" charset="0"/>
              <a:cs typeface="Vijaya" pitchFamily="34" charset="0"/>
            </a:endParaRPr>
          </a:p>
          <a:p>
            <a:pPr eaLnBrk="1" hangingPunct="1">
              <a:spcBef>
                <a:spcPct val="0"/>
              </a:spcBef>
            </a:pPr>
            <a:r>
              <a:rPr lang="en-GB" dirty="0" smtClean="0">
                <a:latin typeface="Vijaya" pitchFamily="34" charset="0"/>
                <a:cs typeface="Vijaya" pitchFamily="34" charset="0"/>
              </a:rPr>
              <a:t>“Weighting schemes give similar results</a:t>
            </a:r>
            <a:r>
              <a:rPr lang="en-GB" baseline="0" dirty="0" smtClean="0">
                <a:latin typeface="Vijaya" pitchFamily="34" charset="0"/>
                <a:cs typeface="Vijaya" pitchFamily="34" charset="0"/>
              </a:rPr>
              <a:t>,</a:t>
            </a:r>
            <a:r>
              <a:rPr lang="en-GB" dirty="0" smtClean="0">
                <a:latin typeface="Vijaya" pitchFamily="34" charset="0"/>
                <a:cs typeface="Vijaya" pitchFamily="34" charset="0"/>
              </a:rPr>
              <a:t> Log and </a:t>
            </a:r>
            <a:r>
              <a:rPr lang="en-GB" dirty="0" err="1" smtClean="0">
                <a:latin typeface="Vijaya" pitchFamily="34" charset="0"/>
                <a:cs typeface="Vijaya" pitchFamily="34" charset="0"/>
              </a:rPr>
              <a:t>Nlog</a:t>
            </a:r>
            <a:r>
              <a:rPr lang="en-GB" baseline="0" dirty="0" smtClean="0">
                <a:latin typeface="Vijaya" pitchFamily="34" charset="0"/>
                <a:cs typeface="Vijaya" pitchFamily="34" charset="0"/>
              </a:rPr>
              <a:t> weighting seems to be better than UNIT.”</a:t>
            </a:r>
            <a:endParaRPr lang="en-GB" dirty="0" smtClean="0">
              <a:latin typeface="Vijaya" pitchFamily="34" charset="0"/>
              <a:cs typeface="Vijaya" pitchFamily="34" charset="0"/>
            </a:endParaRPr>
          </a:p>
          <a:p>
            <a:pPr eaLnBrk="1" hangingPunct="1">
              <a:spcBef>
                <a:spcPct val="0"/>
              </a:spcBef>
            </a:pPr>
            <a:endParaRPr lang="en-GB" dirty="0" smtClean="0">
              <a:latin typeface="Vijaya" pitchFamily="34" charset="0"/>
              <a:cs typeface="Vijaya" pitchFamily="34" charset="0"/>
            </a:endParaRPr>
          </a:p>
          <a:p>
            <a:r>
              <a:rPr lang="en-US" dirty="0" smtClean="0"/>
              <a:t>After this test step we would like to apply this joint </a:t>
            </a:r>
            <a:r>
              <a:rPr lang="en-GB" dirty="0" smtClean="0">
                <a:latin typeface="Vijaya" pitchFamily="34" charset="0"/>
                <a:cs typeface="Vijaya" pitchFamily="34" charset="0"/>
              </a:rPr>
              <a:t>refinement procedure on a large variety of compounds to evaluate its universality.</a:t>
            </a:r>
          </a:p>
          <a:p>
            <a:endParaRPr lang="fr-FR" dirty="0" smtClean="0"/>
          </a:p>
        </p:txBody>
      </p:sp>
      <p:sp>
        <p:nvSpPr>
          <p:cNvPr id="8806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05407406-035D-4B88-8381-E74755D7CBB0}" type="slidenum">
              <a:rPr lang="fr-FR" sz="1200" smtClean="0"/>
              <a:pPr eaLnBrk="1" hangingPunct="1"/>
              <a:t>34</a:t>
            </a:fld>
            <a:endParaRPr lang="fr-FR" sz="12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image des diapositives 1"/>
          <p:cNvSpPr>
            <a:spLocks noGrp="1" noRot="1" noChangeAspect="1" noTextEdit="1"/>
          </p:cNvSpPr>
          <p:nvPr>
            <p:ph type="sldImg"/>
          </p:nvPr>
        </p:nvSpPr>
        <p:spPr>
          <a:ln/>
        </p:spPr>
      </p:sp>
      <p:sp>
        <p:nvSpPr>
          <p:cNvPr id="901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We present here its structure obtained at 100 K: two Cu atoms are linked by two </a:t>
            </a:r>
            <a:r>
              <a:rPr lang="en-GB" dirty="0" err="1" smtClean="0"/>
              <a:t>azido</a:t>
            </a:r>
            <a:r>
              <a:rPr lang="en-GB" dirty="0" smtClean="0"/>
              <a:t> bridges with an inversion centre in the middle</a:t>
            </a:r>
          </a:p>
          <a:p>
            <a:r>
              <a:rPr lang="en-GB" dirty="0" smtClean="0"/>
              <a:t>Each copper atom is surrounded by 5 atoms in a pyramidal environment</a:t>
            </a:r>
          </a:p>
          <a:p>
            <a:pPr eaLnBrk="1" hangingPunct="1">
              <a:spcBef>
                <a:spcPct val="0"/>
              </a:spcBef>
            </a:pPr>
            <a:r>
              <a:rPr lang="en-GB" dirty="0" smtClean="0"/>
              <a:t>This molecular magnetic complex present a </a:t>
            </a:r>
            <a:r>
              <a:rPr lang="en-GB" dirty="0" smtClean="0">
                <a:solidFill>
                  <a:srgbClr val="FF0000"/>
                </a:solidFill>
                <a:cs typeface="Vijaya" pitchFamily="34" charset="0"/>
              </a:rPr>
              <a:t>ferromagnetic </a:t>
            </a:r>
            <a:r>
              <a:rPr lang="en-GB" dirty="0" smtClean="0">
                <a:cs typeface="Vijaya" pitchFamily="34" charset="0"/>
              </a:rPr>
              <a:t>interaction between Cu atoms at low temperatures as indicated on this curve</a:t>
            </a:r>
          </a:p>
          <a:p>
            <a:endParaRPr lang="fr-FR" dirty="0" smtClean="0"/>
          </a:p>
        </p:txBody>
      </p:sp>
      <p:sp>
        <p:nvSpPr>
          <p:cNvPr id="9011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4B92C6F9-A049-450B-8ABC-E16BE9826D57}" type="slidenum">
              <a:rPr lang="fr-FR" sz="1200" smtClean="0"/>
              <a:pPr eaLnBrk="1" hangingPunct="1"/>
              <a:t>35</a:t>
            </a:fld>
            <a:endParaRPr lang="fr-FR" sz="12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p:cNvSpPr>
            <a:spLocks noGrp="1" noRot="1" noChangeAspect="1" noTextEdit="1"/>
          </p:cNvSpPr>
          <p:nvPr>
            <p:ph type="sldImg"/>
          </p:nvPr>
        </p:nvSpPr>
        <p:spPr>
          <a:ln/>
        </p:spPr>
      </p:sp>
      <p:sp>
        <p:nvSpPr>
          <p:cNvPr id="911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smtClean="0"/>
          </a:p>
        </p:txBody>
      </p:sp>
      <p:sp>
        <p:nvSpPr>
          <p:cNvPr id="9114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733BB68F-AAD5-40CA-AFD1-934863B8C13F}" type="slidenum">
              <a:rPr lang="fr-FR" sz="1200" smtClean="0"/>
              <a:pPr eaLnBrk="1" hangingPunct="1"/>
              <a:t>36</a:t>
            </a:fld>
            <a:endParaRPr lang="fr-FR" sz="120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image des diapositives 1"/>
          <p:cNvSpPr>
            <a:spLocks noGrp="1" noRot="1" noChangeAspect="1" noTextEdit="1"/>
          </p:cNvSpPr>
          <p:nvPr>
            <p:ph type="sldImg"/>
          </p:nvPr>
        </p:nvSpPr>
        <p:spPr>
          <a:ln/>
        </p:spPr>
      </p:sp>
      <p:sp>
        <p:nvSpPr>
          <p:cNvPr id="921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smtClean="0">
                <a:solidFill>
                  <a:schemeClr val="tx1"/>
                </a:solidFill>
                <a:effectLst/>
                <a:latin typeface="Times New Roman" pitchFamily="18" charset="0"/>
                <a:ea typeface="+mn-ea"/>
                <a:cs typeface="+mn-cs"/>
              </a:rPr>
              <a:t>So now I am showing you the results we obtained for this joint refinement. Here I show you the static deformation density maps. The charge density was refined against X-ray data only on the left and as in our joint model we have information about charge and spin we can also plot the charge density obtained with the joint refinement. The charge densities represented here are in both cases almost the same with nitrogen and oxygen lone pairs directed toward copper depletion and electron density on the bond and the statistical agreement factors are also the same</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9216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DBAF52FA-492D-48D9-A7B4-0A0BDED6586F}" type="slidenum">
              <a:rPr lang="fr-FR" sz="1200" smtClean="0"/>
              <a:pPr eaLnBrk="1" hangingPunct="1"/>
              <a:t>37</a:t>
            </a:fld>
            <a:endParaRPr lang="fr-FR" sz="120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p:cNvSpPr>
            <a:spLocks noGrp="1" noRot="1" noChangeAspect="1" noTextEdit="1"/>
          </p:cNvSpPr>
          <p:nvPr>
            <p:ph type="sldImg"/>
          </p:nvPr>
        </p:nvSpPr>
        <p:spPr>
          <a:ln/>
        </p:spPr>
      </p:sp>
      <p:sp>
        <p:nvSpPr>
          <p:cNvPr id="931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smtClean="0">
                <a:solidFill>
                  <a:schemeClr val="tx1"/>
                </a:solidFill>
                <a:effectLst/>
                <a:latin typeface="Times New Roman" pitchFamily="18" charset="0"/>
                <a:ea typeface="+mn-ea"/>
                <a:cs typeface="+mn-cs"/>
              </a:rPr>
              <a:t>For the spin the refinement against polarised neutrons data only is on the left and as I previously said: in our model we have information about charge and spin so we can plot the spin. It converges to this solution thanks to X-ray data and constraints on </a:t>
            </a:r>
            <a:r>
              <a:rPr lang="en-GB" sz="1200" kern="1200" dirty="0" err="1" smtClean="0">
                <a:solidFill>
                  <a:schemeClr val="tx1"/>
                </a:solidFill>
                <a:effectLst/>
                <a:latin typeface="Times New Roman" pitchFamily="18" charset="0"/>
                <a:ea typeface="+mn-ea"/>
                <a:cs typeface="+mn-cs"/>
              </a:rPr>
              <a:t>multipoles</a:t>
            </a:r>
            <a:r>
              <a:rPr lang="en-GB" sz="1200" kern="1200" dirty="0" smtClean="0">
                <a:solidFill>
                  <a:schemeClr val="tx1"/>
                </a:solidFill>
                <a:effectLst/>
                <a:latin typeface="Times New Roman" pitchFamily="18" charset="0"/>
                <a:ea typeface="+mn-ea"/>
                <a:cs typeface="+mn-cs"/>
              </a:rPr>
              <a:t>. The two maps present several differences: spin is more contracted for PN only. These differences can be explained because we do not refine exactly the same thing an </a:t>
            </a:r>
            <a:r>
              <a:rPr lang="en-GB" sz="1200" kern="1200" dirty="0" err="1" smtClean="0">
                <a:solidFill>
                  <a:schemeClr val="tx1"/>
                </a:solidFill>
                <a:effectLst/>
                <a:latin typeface="Times New Roman" pitchFamily="18" charset="0"/>
                <a:ea typeface="+mn-ea"/>
                <a:cs typeface="+mn-cs"/>
              </a:rPr>
              <a:t>orbitale</a:t>
            </a:r>
            <a:r>
              <a:rPr lang="en-GB" sz="1200" kern="1200" dirty="0" smtClean="0">
                <a:solidFill>
                  <a:schemeClr val="tx1"/>
                </a:solidFill>
                <a:effectLst/>
                <a:latin typeface="Times New Roman" pitchFamily="18" charset="0"/>
                <a:ea typeface="+mn-ea"/>
                <a:cs typeface="+mn-cs"/>
              </a:rPr>
              <a:t> model on the left and a multipolar model for joint refinement we refine also Kappa and Kappa prime for all atoms in joint refinement</a:t>
            </a:r>
            <a:endParaRPr lang="fr-FR" sz="1200" kern="1200" dirty="0" smtClean="0">
              <a:solidFill>
                <a:schemeClr val="tx1"/>
              </a:solidFill>
              <a:effectLst/>
              <a:latin typeface="Times New Roman" pitchFamily="18" charset="0"/>
              <a:ea typeface="+mn-ea"/>
              <a:cs typeface="+mn-cs"/>
            </a:endParaRPr>
          </a:p>
          <a:p>
            <a:r>
              <a:rPr lang="en-GB" sz="1200" kern="1200" dirty="0" smtClean="0">
                <a:solidFill>
                  <a:schemeClr val="tx1"/>
                </a:solidFill>
                <a:effectLst/>
                <a:latin typeface="Times New Roman" pitchFamily="18" charset="0"/>
                <a:ea typeface="+mn-ea"/>
                <a:cs typeface="+mn-cs"/>
              </a:rPr>
              <a:t>The statistical agreements factors are also almost the same.</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931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8C05DBFE-5E74-4F67-8BB3-F16585AA7244}" type="slidenum">
              <a:rPr lang="fr-FR" sz="1200" smtClean="0"/>
              <a:pPr eaLnBrk="1" hangingPunct="1"/>
              <a:t>38</a:t>
            </a:fld>
            <a:endParaRPr lang="fr-FR"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ce réservé de l'image des diapositives 1"/>
          <p:cNvSpPr>
            <a:spLocks noGrp="1" noRot="1" noChangeAspect="1" noTextEdit="1"/>
          </p:cNvSpPr>
          <p:nvPr>
            <p:ph type="sldImg"/>
          </p:nvPr>
        </p:nvSpPr>
        <p:spPr>
          <a:ln/>
        </p:spPr>
      </p:sp>
      <p:sp>
        <p:nvSpPr>
          <p:cNvPr id="942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But for this compound we were able to refine separately for the first time Kappa up and kappa down for the copper atom and we can see that as predicted by theory electron cloud with spin up is more contracted than e with spin down a 5% difference while the theory predict a difference of 1 to 2%.</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942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581FB895-1FCA-4C9F-BC11-1EEABC434615}" type="slidenum">
              <a:rPr lang="fr-FR" sz="1200" smtClean="0"/>
              <a:pPr eaLnBrk="1" hangingPunct="1"/>
              <a:t>39</a:t>
            </a:fld>
            <a:endParaRPr lang="fr-FR" sz="120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p:cNvSpPr>
            <a:spLocks noGrp="1" noRot="1" noChangeAspect="1" noTextEdit="1"/>
          </p:cNvSpPr>
          <p:nvPr>
            <p:ph type="sldImg"/>
          </p:nvPr>
        </p:nvSpPr>
        <p:spPr>
          <a:ln/>
        </p:spPr>
      </p:sp>
      <p:sp>
        <p:nvSpPr>
          <p:cNvPr id="952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18" charset="0"/>
                <a:ea typeface="+mn-ea"/>
                <a:cs typeface="+mn-cs"/>
              </a:rPr>
              <a:t>So the joint refinement gives us access to charge density and spin density to rho up +rho down and to rho up minus rho down. But these two maps are already available with the two separated study, with the joint refinement we can go further and plot rho up and rho down separately.</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952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6A0F1381-855A-4959-851A-125818B8D280}" type="slidenum">
              <a:rPr lang="fr-FR" sz="1200" smtClean="0"/>
              <a:pPr eaLnBrk="1" hangingPunct="1"/>
              <a:t>40</a:t>
            </a:fld>
            <a:endParaRPr lang="fr-FR" sz="12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a:ln/>
        </p:spPr>
      </p:sp>
      <p:sp>
        <p:nvSpPr>
          <p:cNvPr id="962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18" charset="0"/>
                <a:ea typeface="+mn-ea"/>
                <a:cs typeface="+mn-cs"/>
              </a:rPr>
              <a:t>We are able for the first time to see experimentally rho up and rho down separately. What these figures are showing us is very interesting. We can see that the spin up valence density is almost spherical while All the deformation seems to be carried by rho down. To be more quantitative we can project these two densities on the d-orbital of the Copper atom</a:t>
            </a:r>
            <a:endParaRPr lang="fr-FR" sz="1200" kern="1200" dirty="0" smtClean="0">
              <a:solidFill>
                <a:schemeClr val="tx1"/>
              </a:solidFill>
              <a:effectLst/>
              <a:latin typeface="Times New Roman" pitchFamily="18" charset="0"/>
              <a:ea typeface="+mn-ea"/>
              <a:cs typeface="+mn-cs"/>
            </a:endParaRPr>
          </a:p>
          <a:p>
            <a:endParaRPr lang="fr-FR" dirty="0" smtClean="0"/>
          </a:p>
        </p:txBody>
      </p:sp>
      <p:sp>
        <p:nvSpPr>
          <p:cNvPr id="962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1E57FD05-3F77-4A18-A2AF-B8F47106961E}" type="slidenum">
              <a:rPr lang="fr-FR" sz="1200" smtClean="0"/>
              <a:pPr eaLnBrk="1" hangingPunct="1"/>
              <a:t>41</a:t>
            </a:fld>
            <a:endParaRPr lang="fr-FR"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p:cNvSpPr>
            <a:spLocks noGrp="1" noRot="1" noChangeAspect="1" noTextEdit="1"/>
          </p:cNvSpPr>
          <p:nvPr>
            <p:ph type="sldImg"/>
          </p:nvPr>
        </p:nvSpPr>
        <p:spPr>
          <a:ln/>
        </p:spPr>
      </p:sp>
      <p:sp>
        <p:nvSpPr>
          <p:cNvPr id="972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smtClean="0">
                <a:solidFill>
                  <a:schemeClr val="tx1"/>
                </a:solidFill>
                <a:effectLst/>
                <a:latin typeface="Times New Roman" pitchFamily="18" charset="0"/>
                <a:ea typeface="+mn-ea"/>
                <a:cs typeface="+mn-cs"/>
              </a:rPr>
              <a:t>By doing the calculation of the spin up and spin down occupancy for each d-orbital, we can see that there is one electron with spin up in each orbital while there is no electron with spin down in the dx²-y² orbital. </a:t>
            </a:r>
            <a:endParaRPr lang="fr-FR" sz="1200" kern="1200" dirty="0" smtClean="0">
              <a:solidFill>
                <a:schemeClr val="tx1"/>
              </a:solidFill>
              <a:effectLst/>
              <a:latin typeface="Times New Roman" pitchFamily="18" charset="0"/>
              <a:ea typeface="+mn-ea"/>
              <a:cs typeface="+mn-cs"/>
            </a:endParaRPr>
          </a:p>
          <a:p>
            <a:r>
              <a:rPr lang="en-GB" sz="1200" kern="1200" dirty="0" smtClean="0">
                <a:solidFill>
                  <a:schemeClr val="tx1"/>
                </a:solidFill>
                <a:effectLst/>
                <a:latin typeface="Times New Roman" pitchFamily="18" charset="0"/>
                <a:ea typeface="+mn-ea"/>
                <a:cs typeface="+mn-cs"/>
              </a:rPr>
              <a:t>This scheme is a representation of the table we can see a hole in the dx²-y² orbital</a:t>
            </a:r>
            <a:endParaRPr lang="fr-FR" dirty="0" smtClean="0"/>
          </a:p>
        </p:txBody>
      </p:sp>
      <p:sp>
        <p:nvSpPr>
          <p:cNvPr id="972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EE40B6A0-796F-4C49-8A35-737E0D18E65C}" type="slidenum">
              <a:rPr lang="fr-FR" sz="1200" smtClean="0"/>
              <a:pPr eaLnBrk="1" hangingPunct="1"/>
              <a:t>42</a:t>
            </a:fld>
            <a:endParaRPr lang="fr-FR"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p:cNvSpPr>
            <a:spLocks noGrp="1" noRot="1" noChangeAspect="1" noTextEdit="1"/>
          </p:cNvSpPr>
          <p:nvPr>
            <p:ph type="sldImg"/>
          </p:nvPr>
        </p:nvSpPr>
        <p:spPr>
          <a:ln/>
        </p:spPr>
      </p:sp>
      <p:sp>
        <p:nvSpPr>
          <p:cNvPr id="665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 small remind about X-ray (I don’t know if it’s very necessary at the European</a:t>
            </a:r>
            <a:r>
              <a:rPr lang="en-GB" baseline="0" dirty="0" smtClean="0"/>
              <a:t> crystallographic meeting but let’s do it anyway</a:t>
            </a:r>
            <a:r>
              <a:rPr lang="en-GB" dirty="0" smtClean="0"/>
              <a:t>:</a:t>
            </a:r>
            <a:endParaRPr lang="fr-FR" dirty="0" smtClean="0"/>
          </a:p>
          <a:p>
            <a:r>
              <a:rPr lang="en-GB" dirty="0" smtClean="0"/>
              <a:t>If you measure the intensity of diffraction peaks you have access to structure factors, which give you the crystal structure (atomic positions and thermal motion parameters) and the charge density (by Fourier summation). </a:t>
            </a:r>
            <a:endParaRPr lang="fr-FR" dirty="0" smtClean="0"/>
          </a:p>
          <a:p>
            <a:endParaRPr lang="fr-FR" dirty="0" smtClean="0"/>
          </a:p>
        </p:txBody>
      </p:sp>
      <p:sp>
        <p:nvSpPr>
          <p:cNvPr id="6656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FF1A5813-4EC9-4BF2-BA00-18F7DE9FA2CD}" type="slidenum">
              <a:rPr lang="fr-FR" sz="1200" smtClean="0"/>
              <a:pPr eaLnBrk="1" hangingPunct="1"/>
              <a:t>16</a:t>
            </a:fld>
            <a:endParaRPr lang="fr-FR" sz="120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Espace réservé de l'image des diapositives 1"/>
          <p:cNvSpPr>
            <a:spLocks noGrp="1" noRot="1" noChangeAspect="1" noTextEdit="1"/>
          </p:cNvSpPr>
          <p:nvPr>
            <p:ph type="sldImg"/>
          </p:nvPr>
        </p:nvSpPr>
        <p:spPr>
          <a:ln/>
        </p:spPr>
      </p:sp>
      <p:sp>
        <p:nvSpPr>
          <p:cNvPr id="983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When we directly compare theoretical calculations to our joint refinement model the similarities are obvious</a:t>
            </a:r>
          </a:p>
          <a:p>
            <a:r>
              <a:rPr lang="en-GB" dirty="0" smtClean="0"/>
              <a:t>The main differences are observed on the surrounding atoms </a:t>
            </a:r>
          </a:p>
          <a:p>
            <a:endParaRPr lang="en-GB"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e l'image des diapositives 1"/>
          <p:cNvSpPr>
            <a:spLocks noGrp="1" noRot="1" noChangeAspect="1" noTextEdit="1"/>
          </p:cNvSpPr>
          <p:nvPr>
            <p:ph type="sldImg"/>
          </p:nvPr>
        </p:nvSpPr>
        <p:spPr>
          <a:ln/>
        </p:spPr>
      </p:sp>
      <p:sp>
        <p:nvSpPr>
          <p:cNvPr id="1003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These quantities are also accessible in theoretical calculations </a:t>
            </a:r>
          </a:p>
          <a:p>
            <a:r>
              <a:rPr lang="en-GB" dirty="0" smtClean="0"/>
              <a:t>The both maps presented on this picture represent spin up and spin down populations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p:cNvSpPr>
            <a:spLocks noGrp="1" noRot="1" noChangeAspect="1" noTextEdit="1"/>
          </p:cNvSpPr>
          <p:nvPr>
            <p:ph type="sldImg"/>
          </p:nvPr>
        </p:nvSpPr>
        <p:spPr>
          <a:ln/>
        </p:spPr>
      </p:sp>
      <p:sp>
        <p:nvSpPr>
          <p:cNvPr id="1013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mtClean="0"/>
              <a:t>These quantities are also accessible in theoretical calculations </a:t>
            </a:r>
          </a:p>
          <a:p>
            <a:r>
              <a:rPr lang="en-GB" smtClean="0"/>
              <a:t>The both maps presented on this picture represent spin up and spin down populations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63E8EF5D-2FB9-4875-AE6B-E6E0E0CE04DE}" type="slidenum">
              <a:rPr lang="en-US" smtClean="0"/>
              <a:t>52</a:t>
            </a:fld>
            <a:endParaRPr lang="en-US"/>
          </a:p>
        </p:txBody>
      </p:sp>
    </p:spTree>
    <p:extLst>
      <p:ext uri="{BB962C8B-B14F-4D97-AF65-F5344CB8AC3E}">
        <p14:creationId xmlns:p14="http://schemas.microsoft.com/office/powerpoint/2010/main" val="559571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FD6026B-520B-40A9-8D25-22C971A82699}" type="slidenum">
              <a:rPr lang="fr-FR" smtClean="0"/>
              <a:pPr>
                <a:defRPr/>
              </a:pPr>
              <a:t>53</a:t>
            </a:fld>
            <a:endParaRPr lang="fr-FR"/>
          </a:p>
        </p:txBody>
      </p:sp>
    </p:spTree>
    <p:extLst>
      <p:ext uri="{BB962C8B-B14F-4D97-AF65-F5344CB8AC3E}">
        <p14:creationId xmlns:p14="http://schemas.microsoft.com/office/powerpoint/2010/main" val="2064820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smtClean="0"/>
              <a:t>More</a:t>
            </a:r>
            <a:r>
              <a:rPr lang="en-GB" baseline="0" dirty="0" smtClean="0"/>
              <a:t> than 40 years before, </a:t>
            </a:r>
            <a:r>
              <a:rPr lang="en-GB" dirty="0" smtClean="0"/>
              <a:t>Duckworth</a:t>
            </a:r>
            <a:r>
              <a:rPr lang="en-GB" baseline="0" dirty="0" smtClean="0"/>
              <a:t> and co-workers proposed a joint refinement of neutron and </a:t>
            </a:r>
            <a:r>
              <a:rPr lang="en-GB" baseline="0" dirty="0" err="1" smtClean="0"/>
              <a:t>Xray</a:t>
            </a:r>
            <a:r>
              <a:rPr lang="en-GB" baseline="0" dirty="0" smtClean="0"/>
              <a:t> diffraction data.</a:t>
            </a:r>
          </a:p>
          <a:p>
            <a:r>
              <a:rPr lang="en-GB" baseline="0" dirty="0" smtClean="0"/>
              <a:t>Both experiment were done on the same crystal at the same temperature, which is not common.</a:t>
            </a:r>
          </a:p>
          <a:p>
            <a:r>
              <a:rPr lang="en-GB" baseline="0" dirty="0" smtClean="0"/>
              <a:t>The authors could then assume that the temperature parameters are the same for both sets but positional parameters could be different.</a:t>
            </a:r>
          </a:p>
          <a:p>
            <a:r>
              <a:rPr lang="en-GB" baseline="0" dirty="0" smtClean="0"/>
              <a:t>As they assume also the same weight for both data sets, they propose this least-square matrix to refine.</a:t>
            </a:r>
          </a:p>
        </p:txBody>
      </p:sp>
    </p:spTree>
    <p:extLst>
      <p:ext uri="{BB962C8B-B14F-4D97-AF65-F5344CB8AC3E}">
        <p14:creationId xmlns:p14="http://schemas.microsoft.com/office/powerpoint/2010/main" val="3656941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smtClean="0"/>
              <a:t>More recently, </a:t>
            </a:r>
            <a:r>
              <a:rPr lang="en-GB" dirty="0" err="1" smtClean="0"/>
              <a:t>Coppens</a:t>
            </a:r>
            <a:r>
              <a:rPr lang="en-GB" dirty="0" smtClean="0"/>
              <a:t> </a:t>
            </a:r>
            <a:r>
              <a:rPr lang="en-GB" baseline="0" dirty="0" smtClean="0"/>
              <a:t>and co-workers </a:t>
            </a:r>
            <a:r>
              <a:rPr lang="en-US" dirty="0" smtClean="0"/>
              <a:t>resumed this approach with data</a:t>
            </a:r>
            <a:r>
              <a:rPr lang="en-US" baseline="0" dirty="0" smtClean="0"/>
              <a:t> collected at different temperatures.</a:t>
            </a:r>
          </a:p>
          <a:p>
            <a:r>
              <a:rPr lang="en-US" baseline="0" dirty="0" smtClean="0"/>
              <a:t>If they include a temperature scale factor, as the number of collected reflections is almost comparable, they do not include a specific weighting between the experiments.</a:t>
            </a:r>
          </a:p>
          <a:p>
            <a:endParaRPr lang="en-GB" dirty="0"/>
          </a:p>
        </p:txBody>
      </p:sp>
    </p:spTree>
    <p:extLst>
      <p:ext uri="{BB962C8B-B14F-4D97-AF65-F5344CB8AC3E}">
        <p14:creationId xmlns:p14="http://schemas.microsoft.com/office/powerpoint/2010/main" val="90229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p:cNvSpPr>
            <a:spLocks noGrp="1" noRot="1" noChangeAspect="1" noTextEdit="1"/>
          </p:cNvSpPr>
          <p:nvPr>
            <p:ph type="sldImg"/>
          </p:nvPr>
        </p:nvSpPr>
        <p:spPr>
          <a:ln/>
        </p:spPr>
      </p:sp>
      <p:sp>
        <p:nvSpPr>
          <p:cNvPr id="1044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smtClean="0"/>
          </a:p>
        </p:txBody>
      </p:sp>
      <p:sp>
        <p:nvSpPr>
          <p:cNvPr id="1044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1723BCD4-05B6-40DF-B4DC-189507E668A3}" type="slidenum">
              <a:rPr lang="fr-FR" sz="1200" smtClean="0"/>
              <a:pPr eaLnBrk="1" hangingPunct="1"/>
              <a:t>59</a:t>
            </a:fld>
            <a:endParaRPr lang="fr-FR" sz="120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6119FB8-B9A8-436F-8982-E003266574F6}" type="slidenum">
              <a:rPr lang="fr-FR" smtClean="0"/>
              <a:pPr/>
              <a:t>60</a:t>
            </a:fld>
            <a:endParaRPr lang="fr-FR"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fr-FR" smtClean="0"/>
              <a:t>Actuellement, ces différentes mesures sont exploitées de façon séparée.</a:t>
            </a:r>
          </a:p>
          <a:p>
            <a:pPr eaLnBrk="1" hangingPunct="1"/>
            <a:endParaRPr lang="fr-FR" smtClean="0"/>
          </a:p>
          <a:p>
            <a:pPr eaLnBrk="1" hangingPunct="1"/>
            <a:r>
              <a:rPr lang="fr-FR" smtClean="0"/>
              <a:t>* La densité électronique dérivée de la diffraction X est limitée aux termes diagonaux de la matrice densité sans distinction de spin,</a:t>
            </a:r>
          </a:p>
          <a:p>
            <a:pPr eaLnBrk="1" hangingPunct="1">
              <a:buFontTx/>
              <a:buChar char="•"/>
            </a:pPr>
            <a:r>
              <a:rPr lang="fr-FR" smtClean="0"/>
              <a:t>les neutrons polarisés apportent une information complémentaire de spin sur ces mêmes termes diagonaux.</a:t>
            </a:r>
          </a:p>
          <a:p>
            <a:pPr eaLnBrk="1" hangingPunct="1">
              <a:buFontTx/>
              <a:buChar char="•"/>
            </a:pPr>
            <a:r>
              <a:rPr lang="fr-FR" smtClean="0"/>
              <a:t> tandis que dans la diffusion Compton, on mesure la projection de la densité de moment sur une direction donnée, et le profil obtenu est lié aux termes non-diagonaux de la matrice densité par la  relation XXX</a:t>
            </a:r>
          </a:p>
          <a:p>
            <a:pPr eaLnBrk="1" hangingPunct="1"/>
            <a:endParaRPr lang="fr-FR" smtClean="0"/>
          </a:p>
          <a:p>
            <a:pPr eaLnBrk="1" hangingPunct="1"/>
            <a:r>
              <a:rPr lang="fr-FR" smtClean="0"/>
              <a:t>La méthodologie que l’on va appliquer pour modéliser expérimentalement la matrice densité est la suivante :</a:t>
            </a:r>
          </a:p>
          <a:p>
            <a:pPr eaLnBrk="1" hangingPunct="1"/>
            <a:endParaRPr lang="fr-F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p:cNvSpPr>
            <a:spLocks noGrp="1" noRot="1" noChangeAspect="1" noTextEdit="1"/>
          </p:cNvSpPr>
          <p:nvPr>
            <p:ph type="sldImg"/>
          </p:nvPr>
        </p:nvSpPr>
        <p:spPr>
          <a:ln/>
        </p:spPr>
      </p:sp>
      <p:sp>
        <p:nvSpPr>
          <p:cNvPr id="645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So we want to use the 1e-RDM because it</a:t>
            </a:r>
            <a:r>
              <a:rPr lang="en-US" baseline="0" dirty="0" smtClean="0"/>
              <a:t> has several advantages: it </a:t>
            </a:r>
            <a:r>
              <a:rPr lang="en-US" dirty="0" smtClean="0"/>
              <a:t>contains all the available information at the 1 electron scale.</a:t>
            </a:r>
          </a:p>
          <a:p>
            <a:r>
              <a:rPr lang="en-US" dirty="0" smtClean="0"/>
              <a:t>For example the diagonal part of the matrix contains the charge and spin densities, while the off-diagonal elements are linked to the momentum density, via the Compton profiles </a:t>
            </a:r>
          </a:p>
        </p:txBody>
      </p:sp>
      <p:sp>
        <p:nvSpPr>
          <p:cNvPr id="6451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26726C60-F6D1-468A-ACB0-421F58D7ED89}" type="slidenum">
              <a:rPr lang="fr-FR" sz="1200" smtClean="0"/>
              <a:pPr eaLnBrk="1" hangingPunct="1"/>
              <a:t>61</a:t>
            </a:fld>
            <a:endParaRPr lang="fr-FR"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p:cNvSpPr>
            <a:spLocks noGrp="1" noRot="1" noChangeAspect="1" noTextEdit="1"/>
          </p:cNvSpPr>
          <p:nvPr>
            <p:ph type="sldImg"/>
          </p:nvPr>
        </p:nvSpPr>
        <p:spPr>
          <a:ln/>
        </p:spPr>
      </p:sp>
      <p:sp>
        <p:nvSpPr>
          <p:cNvPr id="675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For</a:t>
            </a:r>
            <a:r>
              <a:rPr lang="en-GB" baseline="0" dirty="0" smtClean="0"/>
              <a:t> </a:t>
            </a:r>
            <a:r>
              <a:rPr lang="en-GB" dirty="0" smtClean="0"/>
              <a:t>neutron diffraction it’s the same story</a:t>
            </a:r>
            <a:endParaRPr lang="fr-FR" dirty="0" smtClean="0"/>
          </a:p>
          <a:p>
            <a:r>
              <a:rPr lang="en-GB" dirty="0" smtClean="0"/>
              <a:t>If you use an </a:t>
            </a:r>
            <a:r>
              <a:rPr lang="en-GB" dirty="0" err="1" smtClean="0"/>
              <a:t>unpolarised</a:t>
            </a:r>
            <a:r>
              <a:rPr lang="en-GB" dirty="0" smtClean="0"/>
              <a:t> neutrons beam you have access (in most case) to the nuclear structure factors which give you the structure (atomic positions) and especially the H positions and thermal motion parameters, which are the hardest to see with X-ray.</a:t>
            </a:r>
            <a:endParaRPr lang="fr-FR" dirty="0" smtClean="0"/>
          </a:p>
          <a:p>
            <a:endParaRPr lang="fr-FR" dirty="0" smtClean="0"/>
          </a:p>
        </p:txBody>
      </p:sp>
      <p:sp>
        <p:nvSpPr>
          <p:cNvPr id="675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69FB1181-675B-42F3-9DB5-302845E7502C}" type="slidenum">
              <a:rPr lang="fr-FR" sz="1200" smtClean="0"/>
              <a:pPr eaLnBrk="1" hangingPunct="1"/>
              <a:t>17</a:t>
            </a:fld>
            <a:endParaRPr lang="fr-FR"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p:cNvSpPr>
            <a:spLocks noGrp="1" noRot="1" noChangeAspect="1" noTextEdit="1"/>
          </p:cNvSpPr>
          <p:nvPr>
            <p:ph type="sldImg"/>
          </p:nvPr>
        </p:nvSpPr>
        <p:spPr>
          <a:ln/>
        </p:spPr>
      </p:sp>
      <p:sp>
        <p:nvSpPr>
          <p:cNvPr id="686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dirty="0" smtClean="0"/>
          </a:p>
        </p:txBody>
      </p:sp>
      <p:sp>
        <p:nvSpPr>
          <p:cNvPr id="686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B456F455-0D29-4311-BB25-FF25FC6A5812}" type="slidenum">
              <a:rPr lang="fr-FR" sz="1200" smtClean="0"/>
              <a:pPr eaLnBrk="1" hangingPunct="1"/>
              <a:t>18</a:t>
            </a:fld>
            <a:endParaRPr lang="fr-FR"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p:cNvSpPr>
            <a:spLocks noGrp="1" noRot="1" noChangeAspect="1" noTextEdit="1"/>
          </p:cNvSpPr>
          <p:nvPr>
            <p:ph type="sldImg"/>
          </p:nvPr>
        </p:nvSpPr>
        <p:spPr>
          <a:ln/>
        </p:spPr>
      </p:sp>
      <p:sp>
        <p:nvSpPr>
          <p:cNvPr id="706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The first one (</a:t>
            </a:r>
            <a:r>
              <a:rPr lang="fr-FR" dirty="0" smtClean="0"/>
              <a:t>ρ</a:t>
            </a:r>
            <a:r>
              <a:rPr lang="en-GB" dirty="0" smtClean="0"/>
              <a:t>core) is the spherical core density, the second one (</a:t>
            </a:r>
            <a:r>
              <a:rPr lang="fr-FR" dirty="0" smtClean="0"/>
              <a:t>ρ</a:t>
            </a:r>
            <a:r>
              <a:rPr lang="en-GB" dirty="0" err="1" smtClean="0"/>
              <a:t>val</a:t>
            </a:r>
            <a:r>
              <a:rPr lang="en-GB" dirty="0" smtClean="0"/>
              <a:t>) is the valence densities. The third term models the </a:t>
            </a:r>
            <a:r>
              <a:rPr lang="en-GB" dirty="0" err="1" smtClean="0"/>
              <a:t>aspherical</a:t>
            </a:r>
            <a:r>
              <a:rPr lang="en-GB" dirty="0" smtClean="0"/>
              <a:t> part of the valence density. </a:t>
            </a:r>
            <a:endParaRPr lang="fr-FR" dirty="0" smtClean="0"/>
          </a:p>
          <a:p>
            <a:r>
              <a:rPr lang="en-GB" dirty="0" smtClean="0"/>
              <a:t>	The angular functions </a:t>
            </a:r>
            <a:r>
              <a:rPr lang="en-GB" dirty="0" err="1" smtClean="0"/>
              <a:t>Ylm</a:t>
            </a:r>
            <a:r>
              <a:rPr lang="en-GB" dirty="0" smtClean="0"/>
              <a:t> are real spherical harmonics and </a:t>
            </a:r>
            <a:r>
              <a:rPr lang="en-GB" dirty="0" err="1" smtClean="0"/>
              <a:t>Rl</a:t>
            </a:r>
            <a:r>
              <a:rPr lang="en-GB" dirty="0" smtClean="0"/>
              <a:t> are</a:t>
            </a:r>
            <a:r>
              <a:rPr lang="en-GB" baseline="0" dirty="0" smtClean="0"/>
              <a:t> generally </a:t>
            </a:r>
            <a:r>
              <a:rPr lang="en-GB" dirty="0" smtClean="0"/>
              <a:t>Slater-type functions. </a:t>
            </a:r>
            <a:r>
              <a:rPr lang="en-GB" dirty="0" err="1" smtClean="0"/>
              <a:t>Pv</a:t>
            </a:r>
            <a:r>
              <a:rPr lang="en-GB" dirty="0" smtClean="0"/>
              <a:t> and </a:t>
            </a:r>
            <a:r>
              <a:rPr lang="en-GB" dirty="0" err="1" smtClean="0"/>
              <a:t>Plm</a:t>
            </a:r>
            <a:r>
              <a:rPr lang="en-GB" dirty="0" smtClean="0"/>
              <a:t> coefficients are, respectively, the valence populations and deformation density </a:t>
            </a:r>
            <a:r>
              <a:rPr lang="en-GB" dirty="0" err="1" smtClean="0"/>
              <a:t>multipoles</a:t>
            </a:r>
            <a:r>
              <a:rPr lang="en-GB" dirty="0" smtClean="0"/>
              <a:t> populations. Parameters </a:t>
            </a:r>
            <a:r>
              <a:rPr lang="fr-FR" dirty="0" smtClean="0"/>
              <a:t>κ </a:t>
            </a:r>
            <a:r>
              <a:rPr lang="en-GB" dirty="0" smtClean="0"/>
              <a:t>and </a:t>
            </a:r>
            <a:r>
              <a:rPr lang="fr-FR" dirty="0" smtClean="0"/>
              <a:t>κ</a:t>
            </a:r>
            <a:r>
              <a:rPr lang="en-GB" dirty="0" smtClean="0"/>
              <a:t>' model the dilatation/contraction of the electron cloud. This model was used first in the MOLLY program and now in more recent program (</a:t>
            </a:r>
            <a:r>
              <a:rPr lang="en-GB" dirty="0" err="1" smtClean="0"/>
              <a:t>MoPro</a:t>
            </a:r>
            <a:r>
              <a:rPr lang="en-GB" dirty="0" smtClean="0"/>
              <a:t>, XD for </a:t>
            </a:r>
            <a:r>
              <a:rPr lang="en-GB" dirty="0" err="1" smtClean="0"/>
              <a:t>exemple</a:t>
            </a:r>
            <a:r>
              <a:rPr lang="en-GB" dirty="0" smtClean="0"/>
              <a:t>)</a:t>
            </a:r>
            <a:endParaRPr lang="fr-FR" dirty="0" smtClean="0"/>
          </a:p>
          <a:p>
            <a:endParaRPr lang="fr-FR" dirty="0" smtClean="0"/>
          </a:p>
          <a:p>
            <a:endParaRPr lang="fr-FR" dirty="0" smtClean="0"/>
          </a:p>
        </p:txBody>
      </p:sp>
      <p:sp>
        <p:nvSpPr>
          <p:cNvPr id="706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fld id="{6D2D7CAB-1E8A-4645-A0DD-5DA0AE728CD4}" type="slidenum">
              <a:rPr lang="fr-FR" sz="1200" smtClean="0"/>
              <a:pPr eaLnBrk="1" hangingPunct="1"/>
              <a:t>19</a:t>
            </a:fld>
            <a:endParaRPr lang="fr-FR"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pPr>
              <a:defRPr/>
            </a:pPr>
            <a:fld id="{BFD6026B-520B-40A9-8D25-22C971A82699}" type="slidenum">
              <a:rPr lang="fr-FR" smtClean="0"/>
              <a:pPr>
                <a:defRPr/>
              </a:pPr>
              <a:t>20</a:t>
            </a:fld>
            <a:endParaRPr lang="fr-FR"/>
          </a:p>
        </p:txBody>
      </p:sp>
    </p:spTree>
    <p:extLst>
      <p:ext uri="{BB962C8B-B14F-4D97-AF65-F5344CB8AC3E}">
        <p14:creationId xmlns:p14="http://schemas.microsoft.com/office/powerpoint/2010/main" val="3892271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How do we combine</a:t>
            </a:r>
            <a:r>
              <a:rPr lang="en-GB" baseline="0" dirty="0" smtClean="0"/>
              <a:t> charge and spin density?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We simply use the</a:t>
            </a:r>
            <a:r>
              <a:rPr lang="en-GB" baseline="0" dirty="0" smtClean="0"/>
              <a:t> suggestion of Becker and </a:t>
            </a:r>
            <a:r>
              <a:rPr lang="en-GB" baseline="0" dirty="0" err="1" smtClean="0"/>
              <a:t>Coppens</a:t>
            </a:r>
            <a:r>
              <a:rPr lang="en-GB" baseline="0" dirty="0" smtClean="0"/>
              <a:t> </a:t>
            </a:r>
            <a:r>
              <a:rPr lang="en-GB" dirty="0" smtClean="0"/>
              <a:t> and build the spin split model in which</a:t>
            </a:r>
            <a:r>
              <a:rPr lang="en-GB" baseline="0" dirty="0" smtClean="0"/>
              <a:t> we</a:t>
            </a:r>
            <a:r>
              <a:rPr lang="en-GB" dirty="0" smtClean="0"/>
              <a:t> use the classical Hansen and </a:t>
            </a:r>
            <a:r>
              <a:rPr lang="en-GB" dirty="0" err="1" smtClean="0"/>
              <a:t>Coppens</a:t>
            </a:r>
            <a:r>
              <a:rPr lang="en-GB" dirty="0" smtClean="0"/>
              <a:t> model for </a:t>
            </a:r>
            <a:r>
              <a:rPr lang="en-GB" dirty="0" err="1" smtClean="0"/>
              <a:t>non magnetic</a:t>
            </a:r>
            <a:r>
              <a:rPr lang="en-GB" dirty="0" smtClean="0"/>
              <a:t> atoms and we just split the magnetic atom in rho atomic up and rho atomic down.</a:t>
            </a:r>
            <a:endParaRPr lang="fr-FR" dirty="0" smtClean="0"/>
          </a:p>
          <a:p>
            <a:endParaRPr lang="en-GB" dirty="0"/>
          </a:p>
        </p:txBody>
      </p:sp>
      <p:sp>
        <p:nvSpPr>
          <p:cNvPr id="4" name="Slide Number Placeholder 3"/>
          <p:cNvSpPr>
            <a:spLocks noGrp="1"/>
          </p:cNvSpPr>
          <p:nvPr>
            <p:ph type="sldNum" sz="quarter" idx="10"/>
          </p:nvPr>
        </p:nvSpPr>
        <p:spPr/>
        <p:txBody>
          <a:bodyPr/>
          <a:lstStyle/>
          <a:p>
            <a:pPr>
              <a:defRPr/>
            </a:pPr>
            <a:fld id="{BFD6026B-520B-40A9-8D25-22C971A82699}" type="slidenum">
              <a:rPr lang="fr-FR" smtClean="0"/>
              <a:pPr>
                <a:defRPr/>
              </a:pPr>
              <a:t>21</a:t>
            </a:fld>
            <a:endParaRPr lang="fr-FR"/>
          </a:p>
        </p:txBody>
      </p:sp>
    </p:spTree>
    <p:extLst>
      <p:ext uri="{BB962C8B-B14F-4D97-AF65-F5344CB8AC3E}">
        <p14:creationId xmlns:p14="http://schemas.microsoft.com/office/powerpoint/2010/main" val="284553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FD6026B-520B-40A9-8D25-22C971A82699}" type="slidenum">
              <a:rPr lang="fr-FR" smtClean="0"/>
              <a:pPr>
                <a:defRPr/>
              </a:pPr>
              <a:t>22</a:t>
            </a:fld>
            <a:endParaRPr lang="fr-FR"/>
          </a:p>
        </p:txBody>
      </p:sp>
    </p:spTree>
    <p:extLst>
      <p:ext uri="{BB962C8B-B14F-4D97-AF65-F5344CB8AC3E}">
        <p14:creationId xmlns:p14="http://schemas.microsoft.com/office/powerpoint/2010/main" val="203786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180984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4289251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817880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Modifiez le style du titre</a:t>
            </a:r>
            <a:endParaRPr lang="fr-FR"/>
          </a:p>
        </p:txBody>
      </p:sp>
      <p:sp>
        <p:nvSpPr>
          <p:cNvPr id="3" name="Espace réservé du tableau 2"/>
          <p:cNvSpPr>
            <a:spLocks noGrp="1"/>
          </p:cNvSpPr>
          <p:nvPr>
            <p:ph type="tbl" idx="1"/>
          </p:nvPr>
        </p:nvSpPr>
        <p:spPr>
          <a:xfrm>
            <a:off x="457200" y="1600200"/>
            <a:ext cx="8229600" cy="4525963"/>
          </a:xfrm>
          <a:prstGeom prst="rect">
            <a:avLst/>
          </a:prstGeom>
        </p:spPr>
        <p:txBody>
          <a:bodyPr/>
          <a:lstStyle/>
          <a:p>
            <a:pPr lvl="0"/>
            <a:endParaRPr lang="fr-FR" noProof="0"/>
          </a:p>
        </p:txBody>
      </p:sp>
      <p:sp>
        <p:nvSpPr>
          <p:cNvPr id="4" name="Espace réservé de la date 3"/>
          <p:cNvSpPr>
            <a:spLocks noGrp="1"/>
          </p:cNvSpPr>
          <p:nvPr>
            <p:ph type="dt" sz="half" idx="10"/>
          </p:nvPr>
        </p:nvSpPr>
        <p:spPr>
          <a:xfrm>
            <a:off x="457200" y="6245225"/>
            <a:ext cx="2133600" cy="476250"/>
          </a:xfrm>
          <a:prstGeom prst="rect">
            <a:avLst/>
          </a:prstGeom>
        </p:spPr>
        <p:txBody>
          <a:bodyPr/>
          <a:lstStyle>
            <a:lvl1pPr>
              <a:defRPr/>
            </a:lvl1pPr>
          </a:lstStyle>
          <a:p>
            <a:pPr>
              <a:defRPr/>
            </a:pPr>
            <a:fld id="{CBFEC78D-4420-4E67-8F15-6CF63BE1544A}" type="datetime1">
              <a:rPr lang="en-US"/>
              <a:pPr>
                <a:defRPr/>
              </a:pPr>
              <a:t>2/24/2015</a:t>
            </a:fld>
            <a:endParaRPr lang="fr-FR"/>
          </a:p>
        </p:txBody>
      </p:sp>
      <p:sp>
        <p:nvSpPr>
          <p:cNvPr id="5" name="Espace réservé du pied de page 4"/>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a:xfrm>
            <a:off x="6553200" y="6245225"/>
            <a:ext cx="2133600" cy="476250"/>
          </a:xfrm>
        </p:spPr>
        <p:txBody>
          <a:bodyPr/>
          <a:lstStyle>
            <a:lvl1pPr>
              <a:defRPr/>
            </a:lvl1pPr>
          </a:lstStyle>
          <a:p>
            <a:pPr>
              <a:defRPr/>
            </a:pPr>
            <a:fld id="{8D30115B-D777-41A5-95AF-F48B4B59293B}" type="slidenum">
              <a:rPr lang="fr-FR"/>
              <a:pPr>
                <a:defRPr/>
              </a:pPr>
              <a:t>‹N°›</a:t>
            </a:fld>
            <a:endParaRPr lang="fr-FR"/>
          </a:p>
        </p:txBody>
      </p:sp>
    </p:spTree>
    <p:extLst>
      <p:ext uri="{BB962C8B-B14F-4D97-AF65-F5344CB8AC3E}">
        <p14:creationId xmlns:p14="http://schemas.microsoft.com/office/powerpoint/2010/main" val="288643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CC9A3C32-4C15-40C6-B69F-D9894BFE7AB1}" type="slidenum">
              <a:rPr lang="fr-FR"/>
              <a:pPr>
                <a:defRPr/>
              </a:pPr>
              <a:t>‹N°›</a:t>
            </a:fld>
            <a:endParaRPr lang="fr-FR"/>
          </a:p>
        </p:txBody>
      </p:sp>
    </p:spTree>
    <p:extLst>
      <p:ext uri="{BB962C8B-B14F-4D97-AF65-F5344CB8AC3E}">
        <p14:creationId xmlns:p14="http://schemas.microsoft.com/office/powerpoint/2010/main" val="144771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re et 4 contenus">
    <p:spTree>
      <p:nvGrpSpPr>
        <p:cNvPr id="1" name=""/>
        <p:cNvGrpSpPr/>
        <p:nvPr/>
      </p:nvGrpSpPr>
      <p:grpSpPr>
        <a:xfrm>
          <a:off x="0" y="0"/>
          <a:ext cx="0" cy="0"/>
          <a:chOff x="0" y="0"/>
          <a:chExt cx="0" cy="0"/>
        </a:xfrm>
      </p:grpSpPr>
      <p:sp>
        <p:nvSpPr>
          <p:cNvPr id="2" name="Titre 1"/>
          <p:cNvSpPr>
            <a:spLocks noGrp="1"/>
          </p:cNvSpPr>
          <p:nvPr>
            <p:ph type="title" sz="quarter"/>
          </p:nvPr>
        </p:nvSpPr>
        <p:spPr>
          <a:xfrm>
            <a:off x="457200" y="274638"/>
            <a:ext cx="8229600" cy="1143000"/>
          </a:xfrm>
        </p:spPr>
        <p:txBody>
          <a:bodyPr/>
          <a:lstStyle/>
          <a:p>
            <a:r>
              <a:rPr lang="fr-FR" smtClean="0"/>
              <a:t>Cliquez pour modifier le style du titre</a:t>
            </a:r>
            <a:endParaRPr lang="en-US"/>
          </a:p>
        </p:txBody>
      </p:sp>
      <p:sp>
        <p:nvSpPr>
          <p:cNvPr id="3" name="Espace réservé du contenu 2"/>
          <p:cNvSpPr>
            <a:spLocks noGrp="1"/>
          </p:cNvSpPr>
          <p:nvPr>
            <p:ph sz="quarter" idx="1"/>
          </p:nvPr>
        </p:nvSpPr>
        <p:spPr>
          <a:xfrm>
            <a:off x="457200" y="1600200"/>
            <a:ext cx="4038600"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quarter" idx="2"/>
          </p:nvPr>
        </p:nvSpPr>
        <p:spPr>
          <a:xfrm>
            <a:off x="4648200" y="1600200"/>
            <a:ext cx="4038600"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contenu 4"/>
          <p:cNvSpPr>
            <a:spLocks noGrp="1"/>
          </p:cNvSpPr>
          <p:nvPr>
            <p:ph sz="quarter" idx="3"/>
          </p:nvPr>
        </p:nvSpPr>
        <p:spPr>
          <a:xfrm>
            <a:off x="457200" y="3938588"/>
            <a:ext cx="4038600"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contenu 5"/>
          <p:cNvSpPr>
            <a:spLocks noGrp="1"/>
          </p:cNvSpPr>
          <p:nvPr>
            <p:ph sz="quarter" idx="4"/>
          </p:nvPr>
        </p:nvSpPr>
        <p:spPr>
          <a:xfrm>
            <a:off x="4648200" y="3938588"/>
            <a:ext cx="4038600"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F6CA97C9-77FA-4887-8E04-2D265782FA11}" type="slidenum">
              <a:rPr lang="fr-FR"/>
              <a:pPr>
                <a:defRPr/>
              </a:pPr>
              <a:t>‹N°›</a:t>
            </a:fld>
            <a:endParaRPr lang="fr-FR"/>
          </a:p>
        </p:txBody>
      </p:sp>
    </p:spTree>
    <p:extLst>
      <p:ext uri="{BB962C8B-B14F-4D97-AF65-F5344CB8AC3E}">
        <p14:creationId xmlns:p14="http://schemas.microsoft.com/office/powerpoint/2010/main" val="88225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1013780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356089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90F81EB1-074F-408E-87F0-29079A7AFA7B}" type="datetimeFigureOut">
              <a:rPr lang="en-US" smtClean="0"/>
              <a:t>2/24/2015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194425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90F81EB1-074F-408E-87F0-29079A7AFA7B}" type="datetimeFigureOut">
              <a:rPr lang="en-US" smtClean="0"/>
              <a:t>2/24/2015</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4143723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90F81EB1-074F-408E-87F0-29079A7AFA7B}" type="datetimeFigureOut">
              <a:rPr lang="en-US" smtClean="0"/>
              <a:t>2/24/2015</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46949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0F81EB1-074F-408E-87F0-29079A7AFA7B}" type="datetimeFigureOut">
              <a:rPr lang="en-US" smtClean="0"/>
              <a:t>2/24/2015</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343429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0F81EB1-074F-408E-87F0-29079A7AFA7B}" type="datetimeFigureOut">
              <a:rPr lang="en-US" smtClean="0"/>
              <a:t>2/24/2015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368312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0F81EB1-074F-408E-87F0-29079A7AFA7B}" type="datetimeFigureOut">
              <a:rPr lang="en-US" smtClean="0"/>
              <a:t>2/24/2015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B9A7B5F2-7F53-4596-99B0-4EE460B5E0C7}" type="slidenum">
              <a:rPr lang="en-US" smtClean="0"/>
              <a:t>‹N°›</a:t>
            </a:fld>
            <a:endParaRPr lang="en-US"/>
          </a:p>
        </p:txBody>
      </p:sp>
    </p:spTree>
    <p:extLst>
      <p:ext uri="{BB962C8B-B14F-4D97-AF65-F5344CB8AC3E}">
        <p14:creationId xmlns:p14="http://schemas.microsoft.com/office/powerpoint/2010/main" val="130081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81EB1-074F-408E-87F0-29079A7AFA7B}" type="datetimeFigureOut">
              <a:rPr lang="en-US" smtClean="0"/>
              <a:t>2/24/2015</a:t>
            </a:fld>
            <a:endParaRPr 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7B5F2-7F53-4596-99B0-4EE460B5E0C7}" type="slidenum">
              <a:rPr lang="en-US" smtClean="0"/>
              <a:t>‹N°›</a:t>
            </a:fld>
            <a:endParaRPr lang="en-US"/>
          </a:p>
        </p:txBody>
      </p:sp>
    </p:spTree>
    <p:extLst>
      <p:ext uri="{BB962C8B-B14F-4D97-AF65-F5344CB8AC3E}">
        <p14:creationId xmlns:p14="http://schemas.microsoft.com/office/powerpoint/2010/main" val="3420819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8.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7.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8.bin"/><Relationship Id="rId3" Type="http://schemas.openxmlformats.org/officeDocument/2006/relationships/slideLayout" Target="../slideLayouts/slideLayout7.xml"/><Relationship Id="rId7" Type="http://schemas.openxmlformats.org/officeDocument/2006/relationships/oleObject" Target="../embeddings/oleObject5.bin"/><Relationship Id="rId12" Type="http://schemas.openxmlformats.org/officeDocument/2006/relationships/image" Target="../media/image34.wmf"/><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31.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3.wmf"/><Relationship Id="rId4" Type="http://schemas.openxmlformats.org/officeDocument/2006/relationships/notesSlide" Target="../notesSlides/notesSlide10.xml"/><Relationship Id="rId9" Type="http://schemas.openxmlformats.org/officeDocument/2006/relationships/oleObject" Target="../embeddings/oleObject6.bin"/><Relationship Id="rId14" Type="http://schemas.openxmlformats.org/officeDocument/2006/relationships/image" Target="../media/image35.wmf"/></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3.bin"/><Relationship Id="rId3" Type="http://schemas.openxmlformats.org/officeDocument/2006/relationships/slideLayout" Target="../slideLayouts/slideLayout7.xml"/><Relationship Id="rId7" Type="http://schemas.openxmlformats.org/officeDocument/2006/relationships/oleObject" Target="../embeddings/oleObject10.bin"/><Relationship Id="rId12" Type="http://schemas.openxmlformats.org/officeDocument/2006/relationships/image" Target="../media/image38.w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5.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37.wmf"/><Relationship Id="rId4" Type="http://schemas.openxmlformats.org/officeDocument/2006/relationships/notesSlide" Target="../notesSlides/notesSlide11.xml"/><Relationship Id="rId9" Type="http://schemas.openxmlformats.org/officeDocument/2006/relationships/oleObject" Target="../embeddings/oleObject11.bin"/><Relationship Id="rId14" Type="http://schemas.openxmlformats.org/officeDocument/2006/relationships/image" Target="../media/image3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39.wmf"/><Relationship Id="rId4"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44.wmf"/><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1.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hyperlink" Target="http://www.amercrystalassn.org/2011-transactions-to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66.png"/><Relationship Id="rId4" Type="http://schemas.openxmlformats.org/officeDocument/2006/relationships/image" Target="../media/image65.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oleObject" Target="../embeddings/oleObject21.bin"/><Relationship Id="rId3" Type="http://schemas.openxmlformats.org/officeDocument/2006/relationships/notesSlide" Target="../notesSlides/notesSlide38.xml"/><Relationship Id="rId7" Type="http://schemas.openxmlformats.org/officeDocument/2006/relationships/image" Target="../media/image91.wmf"/><Relationship Id="rId12" Type="http://schemas.openxmlformats.org/officeDocument/2006/relationships/image" Target="../media/image92.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oleObject" Target="../embeddings/oleObject20.bin"/><Relationship Id="rId5" Type="http://schemas.openxmlformats.org/officeDocument/2006/relationships/image" Target="../media/image90.wmf"/><Relationship Id="rId15" Type="http://schemas.openxmlformats.org/officeDocument/2006/relationships/comments" Target="../comments/comment1.xml"/><Relationship Id="rId10" Type="http://schemas.openxmlformats.org/officeDocument/2006/relationships/image" Target="../media/image96.png"/><Relationship Id="rId4" Type="http://schemas.openxmlformats.org/officeDocument/2006/relationships/oleObject" Target="../embeddings/oleObject18.bin"/><Relationship Id="rId9" Type="http://schemas.openxmlformats.org/officeDocument/2006/relationships/image" Target="../media/image95.emf"/><Relationship Id="rId14" Type="http://schemas.openxmlformats.org/officeDocument/2006/relationships/image" Target="../media/image93.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99.png"/><Relationship Id="rId5" Type="http://schemas.openxmlformats.org/officeDocument/2006/relationships/image" Target="../media/image98.wmf"/><Relationship Id="rId4" Type="http://schemas.openxmlformats.org/officeDocument/2006/relationships/image" Target="../media/image97.wmf"/></Relationships>
</file>

<file path=ppt/slides/_rels/slide62.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05.wmf"/><Relationship Id="rId2" Type="http://schemas.openxmlformats.org/officeDocument/2006/relationships/slideLayout" Target="../slideLayouts/slideLayout7.xml"/><Relationship Id="rId16" Type="http://schemas.openxmlformats.org/officeDocument/2006/relationships/image" Target="../media/image107.wmf"/><Relationship Id="rId1" Type="http://schemas.openxmlformats.org/officeDocument/2006/relationships/vmlDrawing" Target="../drawings/vmlDrawing10.vml"/><Relationship Id="rId6" Type="http://schemas.openxmlformats.org/officeDocument/2006/relationships/image" Target="../media/image102.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25.bin"/><Relationship Id="rId14" Type="http://schemas.openxmlformats.org/officeDocument/2006/relationships/image" Target="../media/image106.wmf"/></Relationships>
</file>

<file path=ppt/slides/_rels/slide6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Microsoft_Excel_97-2003_Worksheet2.xls"/><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09.emf"/><Relationship Id="rId5" Type="http://schemas.openxmlformats.org/officeDocument/2006/relationships/oleObject" Target="../embeddings/Microsoft_Excel_97-2003_Worksheet3.xls"/><Relationship Id="rId4" Type="http://schemas.openxmlformats.org/officeDocument/2006/relationships/image" Target="../media/image108.emf"/></Relationships>
</file>

<file path=ppt/slides/_rels/slide64.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02.wmf"/><Relationship Id="rId5" Type="http://schemas.openxmlformats.org/officeDocument/2006/relationships/oleObject" Target="../embeddings/oleObject31.bin"/><Relationship Id="rId10" Type="http://schemas.openxmlformats.org/officeDocument/2006/relationships/image" Target="../media/image104.wmf"/><Relationship Id="rId4" Type="http://schemas.openxmlformats.org/officeDocument/2006/relationships/image" Target="../media/image111.wmf"/><Relationship Id="rId9" Type="http://schemas.openxmlformats.org/officeDocument/2006/relationships/oleObject" Target="../embeddings/oleObject33.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1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55576" y="33892"/>
            <a:ext cx="7772400" cy="1470025"/>
          </a:xfrm>
          <a:solidFill>
            <a:srgbClr val="FFFF00"/>
          </a:solidFill>
        </p:spPr>
        <p:txBody>
          <a:bodyPr/>
          <a:lstStyle/>
          <a:p>
            <a:r>
              <a:rPr lang="fr-FR" dirty="0" err="1" smtClean="0"/>
              <a:t>Xrays</a:t>
            </a:r>
            <a:r>
              <a:rPr lang="fr-FR" dirty="0" smtClean="0"/>
              <a:t> and neutron  joint </a:t>
            </a:r>
            <a:r>
              <a:rPr lang="fr-FR" dirty="0" err="1" smtClean="0"/>
              <a:t>refinement</a:t>
            </a:r>
            <a:r>
              <a:rPr lang="fr-FR" dirty="0" smtClean="0"/>
              <a:t> </a:t>
            </a:r>
            <a:endParaRPr lang="en-US" dirty="0"/>
          </a:p>
        </p:txBody>
      </p:sp>
      <p:sp>
        <p:nvSpPr>
          <p:cNvPr id="3" name="Sous-titre 2"/>
          <p:cNvSpPr>
            <a:spLocks noGrp="1"/>
          </p:cNvSpPr>
          <p:nvPr>
            <p:ph type="subTitle" idx="1"/>
          </p:nvPr>
        </p:nvSpPr>
        <p:spPr>
          <a:xfrm>
            <a:off x="1331640" y="5157192"/>
            <a:ext cx="6400800" cy="1752600"/>
          </a:xfrm>
        </p:spPr>
        <p:txBody>
          <a:bodyPr>
            <a:normAutofit/>
          </a:bodyPr>
          <a:lstStyle/>
          <a:p>
            <a:r>
              <a:rPr lang="fr-FR" sz="2000" dirty="0" smtClean="0">
                <a:solidFill>
                  <a:srgbClr val="FF0000"/>
                </a:solidFill>
              </a:rPr>
              <a:t>Claude Lecomte</a:t>
            </a:r>
            <a:r>
              <a:rPr lang="fr-FR" sz="2000" b="1" dirty="0" smtClean="0">
                <a:solidFill>
                  <a:srgbClr val="FF0000"/>
                </a:solidFill>
              </a:rPr>
              <a:t>, Maxime Deutsch</a:t>
            </a:r>
            <a:r>
              <a:rPr lang="fr-FR" sz="2000" dirty="0" smtClean="0">
                <a:solidFill>
                  <a:srgbClr val="FF0000"/>
                </a:solidFill>
              </a:rPr>
              <a:t>, Bolivar </a:t>
            </a:r>
            <a:r>
              <a:rPr lang="fr-FR" sz="2000" dirty="0" err="1" smtClean="0">
                <a:solidFill>
                  <a:srgbClr val="FF0000"/>
                </a:solidFill>
              </a:rPr>
              <a:t>Voufack</a:t>
            </a:r>
            <a:r>
              <a:rPr lang="fr-FR" sz="2000" dirty="0" smtClean="0">
                <a:solidFill>
                  <a:srgbClr val="FF0000"/>
                </a:solidFill>
              </a:rPr>
              <a:t> , </a:t>
            </a:r>
          </a:p>
          <a:p>
            <a:r>
              <a:rPr lang="fr-FR" sz="2000" b="1" dirty="0" smtClean="0">
                <a:solidFill>
                  <a:srgbClr val="FF0000"/>
                </a:solidFill>
              </a:rPr>
              <a:t>Mohamed </a:t>
            </a:r>
            <a:r>
              <a:rPr lang="fr-FR" sz="2000" b="1" dirty="0" err="1" smtClean="0">
                <a:solidFill>
                  <a:srgbClr val="FF0000"/>
                </a:solidFill>
              </a:rPr>
              <a:t>Souhassou</a:t>
            </a:r>
            <a:r>
              <a:rPr lang="fr-FR" sz="2000" b="1" dirty="0" smtClean="0">
                <a:solidFill>
                  <a:srgbClr val="FF0000"/>
                </a:solidFill>
              </a:rPr>
              <a:t> </a:t>
            </a:r>
            <a:r>
              <a:rPr lang="fr-FR" sz="2000" dirty="0" smtClean="0">
                <a:solidFill>
                  <a:srgbClr val="FF0000"/>
                </a:solidFill>
              </a:rPr>
              <a:t>, Nicolas </a:t>
            </a:r>
            <a:r>
              <a:rPr lang="fr-FR" sz="2000" dirty="0" err="1" smtClean="0">
                <a:solidFill>
                  <a:srgbClr val="FF0000"/>
                </a:solidFill>
              </a:rPr>
              <a:t>Claiser</a:t>
            </a:r>
            <a:endParaRPr lang="fr-FR" sz="2000" dirty="0" smtClean="0">
              <a:solidFill>
                <a:srgbClr val="FF0000"/>
              </a:solidFill>
            </a:endParaRPr>
          </a:p>
          <a:p>
            <a:r>
              <a:rPr lang="fr-FR" sz="2000" dirty="0" smtClean="0">
                <a:solidFill>
                  <a:srgbClr val="FF0000"/>
                </a:solidFill>
              </a:rPr>
              <a:t> ,Beatrice </a:t>
            </a:r>
            <a:r>
              <a:rPr lang="fr-FR" sz="2000" dirty="0" err="1" smtClean="0">
                <a:solidFill>
                  <a:srgbClr val="FF0000"/>
                </a:solidFill>
              </a:rPr>
              <a:t>Gillon</a:t>
            </a:r>
            <a:r>
              <a:rPr lang="fr-FR" sz="2000" dirty="0" smtClean="0">
                <a:solidFill>
                  <a:srgbClr val="FF0000"/>
                </a:solidFill>
              </a:rPr>
              <a:t>, Jean Michel Gillet</a:t>
            </a:r>
          </a:p>
          <a:p>
            <a:r>
              <a:rPr lang="fr-FR" sz="2000" dirty="0" smtClean="0">
                <a:solidFill>
                  <a:srgbClr val="FF0000"/>
                </a:solidFill>
              </a:rPr>
              <a:t>CRM2 </a:t>
            </a:r>
            <a:r>
              <a:rPr lang="fr-FR" sz="2000" dirty="0" err="1">
                <a:solidFill>
                  <a:srgbClr val="FF0000"/>
                </a:solidFill>
              </a:rPr>
              <a:t>U</a:t>
            </a:r>
            <a:r>
              <a:rPr lang="fr-FR" sz="2000" dirty="0" err="1" smtClean="0">
                <a:solidFill>
                  <a:srgbClr val="FF0000"/>
                </a:solidFill>
              </a:rPr>
              <a:t>niv</a:t>
            </a:r>
            <a:r>
              <a:rPr lang="fr-FR" sz="2000" dirty="0" smtClean="0">
                <a:solidFill>
                  <a:srgbClr val="FF0000"/>
                </a:solidFill>
              </a:rPr>
              <a:t> Lorraine , </a:t>
            </a:r>
            <a:r>
              <a:rPr lang="fr-FR" sz="2000" dirty="0" err="1" smtClean="0">
                <a:solidFill>
                  <a:srgbClr val="FF0000"/>
                </a:solidFill>
              </a:rPr>
              <a:t>Lab</a:t>
            </a:r>
            <a:r>
              <a:rPr lang="fr-FR" sz="2000" dirty="0" smtClean="0">
                <a:solidFill>
                  <a:srgbClr val="FF0000"/>
                </a:solidFill>
              </a:rPr>
              <a:t> </a:t>
            </a:r>
            <a:r>
              <a:rPr lang="fr-FR" sz="2000" dirty="0" err="1" smtClean="0">
                <a:solidFill>
                  <a:srgbClr val="FF0000"/>
                </a:solidFill>
              </a:rPr>
              <a:t>Leon</a:t>
            </a:r>
            <a:r>
              <a:rPr lang="fr-FR" sz="2000" dirty="0" smtClean="0">
                <a:solidFill>
                  <a:srgbClr val="FF0000"/>
                </a:solidFill>
              </a:rPr>
              <a:t> Brillouin, ECP Paris</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1700808"/>
            <a:ext cx="3384376" cy="33899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15" y="1887701"/>
            <a:ext cx="3226967" cy="3232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311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Text Box 5"/>
          <p:cNvSpPr txBox="1">
            <a:spLocks noChangeArrowheads="1"/>
          </p:cNvSpPr>
          <p:nvPr/>
        </p:nvSpPr>
        <p:spPr bwMode="auto">
          <a:xfrm>
            <a:off x="323528" y="684376"/>
            <a:ext cx="8686800" cy="5443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5000"/>
              </a:lnSpc>
            </a:pPr>
            <a:r>
              <a:rPr lang="en-GB" sz="2200" b="1" dirty="0" smtClean="0">
                <a:solidFill>
                  <a:srgbClr val="FF00FF"/>
                </a:solidFill>
                <a:latin typeface="Arial" pitchFamily="34" charset="0"/>
                <a:sym typeface="Wingdings" pitchFamily="2" charset="2"/>
              </a:rPr>
              <a:t>  </a:t>
            </a:r>
            <a:r>
              <a:rPr lang="en-GB" sz="2200" b="1" dirty="0">
                <a:solidFill>
                  <a:srgbClr val="FF00FF"/>
                </a:solidFill>
                <a:latin typeface="Arial" pitchFamily="34" charset="0"/>
              </a:rPr>
              <a:t>accurate </a:t>
            </a:r>
            <a:r>
              <a:rPr lang="en-GB" sz="2200" b="1" dirty="0" smtClean="0">
                <a:solidFill>
                  <a:srgbClr val="FF00FF"/>
                </a:solidFill>
                <a:latin typeface="Arial" pitchFamily="34" charset="0"/>
              </a:rPr>
              <a:t>localisation and thermal parameters </a:t>
            </a:r>
            <a:r>
              <a:rPr lang="en-GB" sz="2200" b="1" dirty="0">
                <a:solidFill>
                  <a:srgbClr val="FF00FF"/>
                </a:solidFill>
                <a:latin typeface="Arial" pitchFamily="34" charset="0"/>
              </a:rPr>
              <a:t>of light elements</a:t>
            </a:r>
          </a:p>
          <a:p>
            <a:pPr>
              <a:lnSpc>
                <a:spcPct val="95000"/>
              </a:lnSpc>
            </a:pPr>
            <a:r>
              <a:rPr lang="en-GB" dirty="0">
                <a:latin typeface="Arial" pitchFamily="34" charset="0"/>
              </a:rPr>
              <a:t>   </a:t>
            </a:r>
            <a:r>
              <a:rPr lang="en-GB" sz="2000" dirty="0" smtClean="0">
                <a:latin typeface="Arial" pitchFamily="34" charset="0"/>
              </a:rPr>
              <a:t>                           </a:t>
            </a:r>
            <a:r>
              <a:rPr lang="en-GB" sz="2000" dirty="0">
                <a:latin typeface="Arial" pitchFamily="34" charset="0"/>
              </a:rPr>
              <a:t>hydrogen </a:t>
            </a:r>
            <a:r>
              <a:rPr lang="en-GB" sz="2000" dirty="0" smtClean="0">
                <a:latin typeface="Arial" pitchFamily="34" charset="0"/>
              </a:rPr>
              <a:t>atom , lithium  ( Li NbO3)</a:t>
            </a:r>
            <a:endParaRPr lang="en-GB" sz="2000" dirty="0">
              <a:latin typeface="Arial" pitchFamily="34" charset="0"/>
            </a:endParaRPr>
          </a:p>
          <a:p>
            <a:pPr>
              <a:lnSpc>
                <a:spcPct val="95000"/>
              </a:lnSpc>
            </a:pPr>
            <a:r>
              <a:rPr lang="en-GB" sz="2200" b="1" dirty="0" smtClean="0">
                <a:solidFill>
                  <a:srgbClr val="FF00FF"/>
                </a:solidFill>
                <a:latin typeface="Arial" pitchFamily="34" charset="0"/>
                <a:sym typeface="Wingdings" pitchFamily="2" charset="2"/>
              </a:rPr>
              <a:t>  </a:t>
            </a:r>
            <a:r>
              <a:rPr lang="en-GB" sz="2200" b="1" dirty="0">
                <a:solidFill>
                  <a:srgbClr val="FF00FF"/>
                </a:solidFill>
                <a:latin typeface="Arial" pitchFamily="34" charset="0"/>
                <a:sym typeface="Wingdings" pitchFamily="2" charset="2"/>
              </a:rPr>
              <a:t>d</a:t>
            </a:r>
            <a:r>
              <a:rPr lang="en-GB" sz="2200" b="1" dirty="0">
                <a:solidFill>
                  <a:srgbClr val="FF00FF"/>
                </a:solidFill>
                <a:latin typeface="Arial" pitchFamily="34" charset="0"/>
              </a:rPr>
              <a:t>istinction of neighboured elements </a:t>
            </a:r>
          </a:p>
          <a:p>
            <a:pPr>
              <a:lnSpc>
                <a:spcPct val="95000"/>
              </a:lnSpc>
            </a:pPr>
            <a:r>
              <a:rPr lang="en-GB" sz="2000" dirty="0">
                <a:latin typeface="Arial" pitchFamily="34" charset="0"/>
              </a:rPr>
              <a:t>      e.g. 3d transition metals such as Cr – </a:t>
            </a:r>
            <a:r>
              <a:rPr lang="en-GB" sz="2000" dirty="0" err="1">
                <a:latin typeface="Arial" pitchFamily="34" charset="0"/>
              </a:rPr>
              <a:t>Mn</a:t>
            </a:r>
            <a:r>
              <a:rPr lang="en-GB" sz="2000" dirty="0">
                <a:latin typeface="Arial" pitchFamily="34" charset="0"/>
              </a:rPr>
              <a:t> – Fe or Mg</a:t>
            </a:r>
            <a:r>
              <a:rPr lang="en-GB" sz="2000" baseline="30000" dirty="0">
                <a:latin typeface="Arial" pitchFamily="34" charset="0"/>
              </a:rPr>
              <a:t>2+</a:t>
            </a:r>
            <a:r>
              <a:rPr lang="en-GB" sz="2000" dirty="0">
                <a:latin typeface="Arial" pitchFamily="34" charset="0"/>
              </a:rPr>
              <a:t> - Al</a:t>
            </a:r>
            <a:r>
              <a:rPr lang="en-GB" sz="2000" baseline="30000" dirty="0">
                <a:latin typeface="Arial" pitchFamily="34" charset="0"/>
              </a:rPr>
              <a:t>3+</a:t>
            </a:r>
            <a:r>
              <a:rPr lang="en-GB" sz="2000" dirty="0">
                <a:latin typeface="Arial" pitchFamily="34" charset="0"/>
              </a:rPr>
              <a:t> - Si</a:t>
            </a:r>
            <a:r>
              <a:rPr lang="en-GB" sz="2000" baseline="30000" dirty="0">
                <a:latin typeface="Arial" pitchFamily="34" charset="0"/>
              </a:rPr>
              <a:t>4+</a:t>
            </a:r>
            <a:r>
              <a:rPr lang="en-GB" sz="2000" dirty="0">
                <a:latin typeface="Arial" pitchFamily="34" charset="0"/>
              </a:rPr>
              <a:t> </a:t>
            </a:r>
          </a:p>
          <a:p>
            <a:pPr>
              <a:lnSpc>
                <a:spcPct val="95000"/>
              </a:lnSpc>
            </a:pPr>
            <a:r>
              <a:rPr lang="en-GB" sz="2000" dirty="0">
                <a:latin typeface="Arial" pitchFamily="34" charset="0"/>
              </a:rPr>
              <a:t>      (important </a:t>
            </a:r>
            <a:r>
              <a:rPr lang="en-GB" sz="2000" dirty="0" smtClean="0">
                <a:latin typeface="Arial" pitchFamily="34" charset="0"/>
              </a:rPr>
              <a:t>for materials and for minerals )</a:t>
            </a:r>
            <a:endParaRPr lang="en-GB" sz="2000" dirty="0">
              <a:latin typeface="Arial" pitchFamily="34" charset="0"/>
            </a:endParaRPr>
          </a:p>
          <a:p>
            <a:pPr>
              <a:lnSpc>
                <a:spcPct val="95000"/>
              </a:lnSpc>
            </a:pPr>
            <a:r>
              <a:rPr lang="en-GB" sz="2200" b="1" dirty="0" smtClean="0">
                <a:solidFill>
                  <a:srgbClr val="FF00FF"/>
                </a:solidFill>
                <a:latin typeface="Arial" pitchFamily="34" charset="0"/>
                <a:sym typeface="Wingdings" pitchFamily="2" charset="2"/>
              </a:rPr>
              <a:t>  </a:t>
            </a:r>
            <a:r>
              <a:rPr lang="en-GB" sz="2200" b="1" dirty="0">
                <a:solidFill>
                  <a:srgbClr val="FF00FF"/>
                </a:solidFill>
                <a:latin typeface="Arial" pitchFamily="34" charset="0"/>
                <a:sym typeface="Wingdings" pitchFamily="2" charset="2"/>
              </a:rPr>
              <a:t>d</a:t>
            </a:r>
            <a:r>
              <a:rPr lang="en-GB" sz="2200" b="1" dirty="0">
                <a:solidFill>
                  <a:srgbClr val="FF00FF"/>
                </a:solidFill>
                <a:latin typeface="Arial" pitchFamily="34" charset="0"/>
              </a:rPr>
              <a:t>istinction of different isotopes of one element</a:t>
            </a:r>
          </a:p>
          <a:p>
            <a:pPr>
              <a:lnSpc>
                <a:spcPct val="95000"/>
              </a:lnSpc>
            </a:pPr>
            <a:r>
              <a:rPr lang="en-GB" dirty="0">
                <a:latin typeface="Arial" pitchFamily="34" charset="0"/>
              </a:rPr>
              <a:t>     </a:t>
            </a:r>
            <a:r>
              <a:rPr lang="en-GB" sz="2000" dirty="0" smtClean="0">
                <a:latin typeface="Arial" pitchFamily="34" charset="0"/>
              </a:rPr>
              <a:t>                         </a:t>
            </a:r>
            <a:r>
              <a:rPr lang="en-GB" sz="2000" dirty="0">
                <a:latin typeface="Arial" pitchFamily="34" charset="0"/>
              </a:rPr>
              <a:t>the proton/deuteron </a:t>
            </a:r>
            <a:r>
              <a:rPr lang="en-GB" sz="2000" dirty="0" smtClean="0">
                <a:latin typeface="Arial" pitchFamily="34" charset="0"/>
              </a:rPr>
              <a:t>case ( negative/positive b)</a:t>
            </a:r>
            <a:endParaRPr lang="en-GB" sz="2000" dirty="0">
              <a:latin typeface="Arial" pitchFamily="34" charset="0"/>
            </a:endParaRPr>
          </a:p>
          <a:p>
            <a:pPr>
              <a:lnSpc>
                <a:spcPct val="95000"/>
              </a:lnSpc>
            </a:pPr>
            <a:r>
              <a:rPr lang="en-GB" sz="2200" b="1" dirty="0" smtClean="0">
                <a:solidFill>
                  <a:srgbClr val="FF00FF"/>
                </a:solidFill>
                <a:latin typeface="Arial" pitchFamily="34" charset="0"/>
                <a:sym typeface="Wingdings" pitchFamily="2" charset="2"/>
              </a:rPr>
              <a:t>  </a:t>
            </a:r>
            <a:r>
              <a:rPr lang="en-GB" sz="2200" b="1" dirty="0">
                <a:solidFill>
                  <a:srgbClr val="FF00FF"/>
                </a:solidFill>
                <a:latin typeface="Arial" pitchFamily="34" charset="0"/>
              </a:rPr>
              <a:t>accurate and detailed atomic </a:t>
            </a:r>
            <a:r>
              <a:rPr lang="en-GB" sz="2200" b="1" dirty="0" smtClean="0">
                <a:solidFill>
                  <a:srgbClr val="FF00FF"/>
                </a:solidFill>
                <a:latin typeface="Arial" pitchFamily="34" charset="0"/>
              </a:rPr>
              <a:t>distributions in complementarity with </a:t>
            </a:r>
            <a:r>
              <a:rPr lang="en-GB" sz="2200" b="1" dirty="0" err="1" smtClean="0">
                <a:solidFill>
                  <a:srgbClr val="FF00FF"/>
                </a:solidFill>
                <a:latin typeface="Arial" pitchFamily="34" charset="0"/>
              </a:rPr>
              <a:t>Xrays</a:t>
            </a:r>
            <a:endParaRPr lang="en-GB" sz="2200" b="1" dirty="0">
              <a:solidFill>
                <a:srgbClr val="FF00FF"/>
              </a:solidFill>
              <a:latin typeface="Arial" pitchFamily="34" charset="0"/>
            </a:endParaRPr>
          </a:p>
          <a:p>
            <a:pPr>
              <a:lnSpc>
                <a:spcPct val="95000"/>
              </a:lnSpc>
            </a:pPr>
            <a:r>
              <a:rPr lang="en-GB" dirty="0">
                <a:latin typeface="Arial" pitchFamily="34" charset="0"/>
              </a:rPr>
              <a:t>   </a:t>
            </a:r>
            <a:r>
              <a:rPr lang="de-DE" dirty="0">
                <a:latin typeface="Arial" pitchFamily="34" charset="0"/>
              </a:rPr>
              <a:t> </a:t>
            </a:r>
            <a:r>
              <a:rPr lang="en-GB" sz="2000" dirty="0">
                <a:latin typeface="Arial" pitchFamily="34" charset="0"/>
              </a:rPr>
              <a:t>dynamic and static mean square displacements, atomic and </a:t>
            </a:r>
            <a:r>
              <a:rPr lang="de-DE" sz="2000" dirty="0">
                <a:latin typeface="Arial" pitchFamily="34" charset="0"/>
              </a:rPr>
              <a:t/>
            </a:r>
            <a:br>
              <a:rPr lang="de-DE" sz="2000" dirty="0">
                <a:latin typeface="Arial" pitchFamily="34" charset="0"/>
              </a:rPr>
            </a:br>
            <a:r>
              <a:rPr lang="de-DE" sz="2000" dirty="0">
                <a:latin typeface="Arial" pitchFamily="34" charset="0"/>
              </a:rPr>
              <a:t>     </a:t>
            </a:r>
            <a:r>
              <a:rPr lang="en-GB" sz="2000" dirty="0">
                <a:latin typeface="Arial" pitchFamily="34" charset="0"/>
              </a:rPr>
              <a:t>molecular</a:t>
            </a:r>
            <a:r>
              <a:rPr lang="de-DE" sz="2000" dirty="0">
                <a:latin typeface="Arial" pitchFamily="34" charset="0"/>
              </a:rPr>
              <a:t> </a:t>
            </a:r>
            <a:r>
              <a:rPr lang="en-GB" sz="2000" dirty="0">
                <a:latin typeface="Arial" pitchFamily="34" charset="0"/>
              </a:rPr>
              <a:t>disorder, harmonic and </a:t>
            </a:r>
            <a:r>
              <a:rPr lang="en-GB" sz="2000" dirty="0" err="1">
                <a:latin typeface="Arial" pitchFamily="34" charset="0"/>
              </a:rPr>
              <a:t>anharmonic</a:t>
            </a:r>
            <a:r>
              <a:rPr lang="en-GB" sz="2000" dirty="0">
                <a:latin typeface="Arial" pitchFamily="34" charset="0"/>
              </a:rPr>
              <a:t> potentials </a:t>
            </a:r>
          </a:p>
          <a:p>
            <a:pPr>
              <a:lnSpc>
                <a:spcPct val="95000"/>
              </a:lnSpc>
            </a:pPr>
            <a:endParaRPr lang="en-GB" sz="1000" dirty="0">
              <a:latin typeface="Arial" pitchFamily="34" charset="0"/>
            </a:endParaRPr>
          </a:p>
          <a:p>
            <a:pPr>
              <a:lnSpc>
                <a:spcPct val="95000"/>
              </a:lnSpc>
            </a:pPr>
            <a:r>
              <a:rPr lang="en-GB" sz="2200" b="1" dirty="0">
                <a:solidFill>
                  <a:srgbClr val="FF00FF"/>
                </a:solidFill>
                <a:latin typeface="Arial" pitchFamily="34" charset="0"/>
                <a:sym typeface="Wingdings" pitchFamily="2" charset="2"/>
              </a:rPr>
              <a:t>  </a:t>
            </a:r>
            <a:r>
              <a:rPr lang="en-GB" sz="2200" b="1" dirty="0">
                <a:solidFill>
                  <a:srgbClr val="FF00FF"/>
                </a:solidFill>
                <a:latin typeface="Arial" pitchFamily="34" charset="0"/>
              </a:rPr>
              <a:t>standard method for magnetic structure determination</a:t>
            </a:r>
          </a:p>
          <a:p>
            <a:pPr>
              <a:lnSpc>
                <a:spcPct val="95000"/>
              </a:lnSpc>
            </a:pPr>
            <a:r>
              <a:rPr lang="en-GB" sz="2000" dirty="0">
                <a:latin typeface="Arial" pitchFamily="34" charset="0"/>
              </a:rPr>
              <a:t>     all types of </a:t>
            </a:r>
            <a:r>
              <a:rPr lang="en-GB" sz="2000" dirty="0" err="1">
                <a:latin typeface="Arial" pitchFamily="34" charset="0"/>
              </a:rPr>
              <a:t>ferromagnets</a:t>
            </a:r>
            <a:r>
              <a:rPr lang="en-GB" sz="2000" dirty="0">
                <a:latin typeface="Arial" pitchFamily="34" charset="0"/>
              </a:rPr>
              <a:t>, </a:t>
            </a:r>
            <a:r>
              <a:rPr lang="en-GB" sz="2000" dirty="0" err="1">
                <a:latin typeface="Arial" pitchFamily="34" charset="0"/>
              </a:rPr>
              <a:t>antiferromagnets</a:t>
            </a:r>
            <a:r>
              <a:rPr lang="en-GB" sz="2000" dirty="0">
                <a:latin typeface="Arial" pitchFamily="34" charset="0"/>
              </a:rPr>
              <a:t>, </a:t>
            </a:r>
            <a:r>
              <a:rPr lang="en-GB" sz="2000" dirty="0" err="1">
                <a:latin typeface="Arial" pitchFamily="34" charset="0"/>
              </a:rPr>
              <a:t>ferrimagnets</a:t>
            </a:r>
            <a:r>
              <a:rPr lang="en-GB" sz="2000" dirty="0">
                <a:latin typeface="Arial" pitchFamily="34" charset="0"/>
              </a:rPr>
              <a:t> as well as</a:t>
            </a:r>
            <a:br>
              <a:rPr lang="en-GB" sz="2000" dirty="0">
                <a:latin typeface="Arial" pitchFamily="34" charset="0"/>
              </a:rPr>
            </a:br>
            <a:r>
              <a:rPr lang="en-GB" sz="2000" dirty="0">
                <a:latin typeface="Arial" pitchFamily="34" charset="0"/>
              </a:rPr>
              <a:t>     non-collinear and helical spin ordering</a:t>
            </a:r>
          </a:p>
          <a:p>
            <a:pPr>
              <a:lnSpc>
                <a:spcPct val="95000"/>
              </a:lnSpc>
            </a:pPr>
            <a:endParaRPr lang="en-GB" sz="1000" dirty="0">
              <a:latin typeface="Arial" pitchFamily="34" charset="0"/>
            </a:endParaRPr>
          </a:p>
          <a:p>
            <a:pPr>
              <a:lnSpc>
                <a:spcPct val="95000"/>
              </a:lnSpc>
            </a:pPr>
            <a:r>
              <a:rPr lang="en-GB" sz="2200" b="1" dirty="0">
                <a:solidFill>
                  <a:srgbClr val="FF00FF"/>
                </a:solidFill>
                <a:latin typeface="Arial" pitchFamily="34" charset="0"/>
                <a:sym typeface="Wingdings" pitchFamily="2" charset="2"/>
              </a:rPr>
              <a:t> </a:t>
            </a:r>
            <a:r>
              <a:rPr lang="en-GB" sz="2200" b="1" dirty="0" smtClean="0">
                <a:solidFill>
                  <a:srgbClr val="FF00FF"/>
                </a:solidFill>
                <a:latin typeface="Arial" pitchFamily="34" charset="0"/>
                <a:sym typeface="Wingdings" pitchFamily="2" charset="2"/>
              </a:rPr>
              <a:t>    </a:t>
            </a:r>
            <a:endParaRPr lang="en-GB" sz="2000" dirty="0">
              <a:latin typeface="Arial" pitchFamily="34" charset="0"/>
            </a:endParaRPr>
          </a:p>
        </p:txBody>
      </p:sp>
      <p:sp>
        <p:nvSpPr>
          <p:cNvPr id="3" name="ZoneTexte 2"/>
          <p:cNvSpPr txBox="1"/>
          <p:nvPr/>
        </p:nvSpPr>
        <p:spPr>
          <a:xfrm>
            <a:off x="107504" y="0"/>
            <a:ext cx="9036496" cy="584775"/>
          </a:xfrm>
          <a:prstGeom prst="rect">
            <a:avLst/>
          </a:prstGeom>
          <a:solidFill>
            <a:srgbClr val="FFFF00"/>
          </a:solidFill>
        </p:spPr>
        <p:txBody>
          <a:bodyPr wrap="square" rtlCol="0">
            <a:spAutoFit/>
          </a:bodyPr>
          <a:lstStyle/>
          <a:p>
            <a:pPr algn="ctr"/>
            <a:r>
              <a:rPr lang="en-GB" sz="3200" b="1" dirty="0" smtClean="0">
                <a:latin typeface="Arial" pitchFamily="34" charset="0"/>
              </a:rPr>
              <a:t>Special  interest  of neutron diffraction</a:t>
            </a:r>
            <a:endParaRPr lang="en-US" sz="3200" dirty="0"/>
          </a:p>
        </p:txBody>
      </p:sp>
      <p:sp>
        <p:nvSpPr>
          <p:cNvPr id="2" name="Rectangle 1"/>
          <p:cNvSpPr/>
          <p:nvPr/>
        </p:nvSpPr>
        <p:spPr>
          <a:xfrm>
            <a:off x="323528" y="5589240"/>
            <a:ext cx="8568952" cy="969496"/>
          </a:xfrm>
          <a:prstGeom prst="rect">
            <a:avLst/>
          </a:prstGeom>
          <a:solidFill>
            <a:srgbClr val="FFFF00"/>
          </a:solidFill>
        </p:spPr>
        <p:txBody>
          <a:bodyPr wrap="square">
            <a:spAutoFit/>
          </a:bodyPr>
          <a:lstStyle/>
          <a:p>
            <a:pPr>
              <a:lnSpc>
                <a:spcPct val="95000"/>
              </a:lnSpc>
            </a:pPr>
            <a:r>
              <a:rPr lang="en-GB" sz="2000" b="1" dirty="0">
                <a:solidFill>
                  <a:srgbClr val="FF00FF"/>
                </a:solidFill>
                <a:latin typeface="Arial" pitchFamily="34" charset="0"/>
                <a:sym typeface="Wingdings" pitchFamily="2" charset="2"/>
              </a:rPr>
              <a:t> </a:t>
            </a:r>
            <a:r>
              <a:rPr lang="en-GB" sz="2000" b="1" dirty="0" smtClean="0">
                <a:solidFill>
                  <a:srgbClr val="FF00FF"/>
                </a:solidFill>
                <a:latin typeface="Arial" pitchFamily="34" charset="0"/>
              </a:rPr>
              <a:t>spin </a:t>
            </a:r>
            <a:r>
              <a:rPr lang="en-GB" sz="2000" b="1" dirty="0">
                <a:solidFill>
                  <a:srgbClr val="FF00FF"/>
                </a:solidFill>
                <a:latin typeface="Arial" pitchFamily="34" charset="0"/>
              </a:rPr>
              <a:t>density determination by polarised neutron diffraction</a:t>
            </a:r>
          </a:p>
          <a:p>
            <a:pPr>
              <a:lnSpc>
                <a:spcPct val="95000"/>
              </a:lnSpc>
            </a:pPr>
            <a:r>
              <a:rPr lang="en-GB" sz="2000" b="1" dirty="0">
                <a:latin typeface="Arial" pitchFamily="34" charset="0"/>
              </a:rPr>
              <a:t>        molecular magnetic </a:t>
            </a:r>
            <a:r>
              <a:rPr lang="en-GB" sz="2000" b="1" dirty="0" smtClean="0">
                <a:latin typeface="Arial" pitchFamily="34" charset="0"/>
              </a:rPr>
              <a:t>compounds, materials, radicals</a:t>
            </a:r>
            <a:endParaRPr lang="en-GB" sz="2000" b="1" dirty="0">
              <a:latin typeface="Arial" pitchFamily="34" charset="0"/>
            </a:endParaRPr>
          </a:p>
          <a:p>
            <a:pPr>
              <a:lnSpc>
                <a:spcPct val="95000"/>
              </a:lnSpc>
            </a:pPr>
            <a:r>
              <a:rPr lang="en-GB" sz="2000" b="1" dirty="0">
                <a:latin typeface="Arial" pitchFamily="34" charset="0"/>
              </a:rPr>
              <a:t>        joint charge and spin density refinement ( Xray + neutron)</a:t>
            </a:r>
          </a:p>
        </p:txBody>
      </p:sp>
    </p:spTree>
    <p:extLst>
      <p:ext uri="{BB962C8B-B14F-4D97-AF65-F5344CB8AC3E}">
        <p14:creationId xmlns:p14="http://schemas.microsoft.com/office/powerpoint/2010/main" val="1958686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200329"/>
          </a:xfrm>
          <a:prstGeom prst="rect">
            <a:avLst/>
          </a:prstGeom>
          <a:solidFill>
            <a:srgbClr val="FFFF00"/>
          </a:solidFill>
        </p:spPr>
        <p:txBody>
          <a:bodyPr wrap="square">
            <a:spAutoFit/>
          </a:bodyPr>
          <a:lstStyle/>
          <a:p>
            <a:pPr algn="ctr"/>
            <a:r>
              <a:rPr lang="en-US" sz="2400" b="1" dirty="0" smtClean="0"/>
              <a:t>Applications of nuclear neutron diffraction:   H Atoms </a:t>
            </a:r>
          </a:p>
          <a:p>
            <a:pPr algn="ctr"/>
            <a:r>
              <a:rPr lang="en-US" sz="2400" b="1" dirty="0" smtClean="0"/>
              <a:t>    High resolution neutron structure of</a:t>
            </a:r>
          </a:p>
          <a:p>
            <a:pPr algn="ctr"/>
            <a:r>
              <a:rPr lang="en-US" sz="2400" b="1" dirty="0" smtClean="0"/>
              <a:t> </a:t>
            </a:r>
            <a:r>
              <a:rPr lang="en-US" sz="2400" b="1" dirty="0" err="1" smtClean="0"/>
              <a:t>Nicotinamide</a:t>
            </a:r>
            <a:r>
              <a:rPr lang="en-US" sz="2400" b="1" dirty="0" smtClean="0"/>
              <a:t> Adenine  </a:t>
            </a:r>
            <a:r>
              <a:rPr lang="en-US" sz="2400" b="1" dirty="0" err="1" smtClean="0"/>
              <a:t>Dinucleotide</a:t>
            </a:r>
            <a:r>
              <a:rPr lang="en-US" sz="2400" b="1" dirty="0" smtClean="0"/>
              <a:t> (NAD</a:t>
            </a:r>
            <a:r>
              <a:rPr lang="en-US" sz="2400" b="1" baseline="30000" dirty="0" smtClean="0"/>
              <a:t>+</a:t>
            </a:r>
            <a:r>
              <a:rPr lang="en-US" sz="2400" b="1" dirty="0" smtClean="0"/>
              <a:t>)</a:t>
            </a:r>
          </a:p>
        </p:txBody>
      </p:sp>
      <p:sp>
        <p:nvSpPr>
          <p:cNvPr id="4" name="Rectangle 3"/>
          <p:cNvSpPr/>
          <p:nvPr/>
        </p:nvSpPr>
        <p:spPr>
          <a:xfrm>
            <a:off x="179512" y="3055557"/>
            <a:ext cx="8676456" cy="584775"/>
          </a:xfrm>
          <a:prstGeom prst="rect">
            <a:avLst/>
          </a:prstGeom>
        </p:spPr>
        <p:txBody>
          <a:bodyPr wrap="square">
            <a:spAutoFit/>
          </a:bodyPr>
          <a:lstStyle/>
          <a:p>
            <a:r>
              <a:rPr lang="en-US" sz="1400" dirty="0" smtClean="0"/>
              <a:t>Neutron diffraction data were collected at 100(2)K at the Léon-</a:t>
            </a:r>
            <a:r>
              <a:rPr lang="en-US" sz="1400" dirty="0" err="1" smtClean="0"/>
              <a:t>Brillouin</a:t>
            </a:r>
            <a:r>
              <a:rPr lang="en-US" sz="1400" dirty="0" smtClean="0"/>
              <a:t> Laboratory . Because of the relatively small size of the crystal(  5.5 x 1.4 x 1.3 mm</a:t>
            </a:r>
            <a:r>
              <a:rPr lang="en-US" sz="1400" baseline="30000" dirty="0" smtClean="0"/>
              <a:t>3</a:t>
            </a:r>
            <a:r>
              <a:rPr lang="en-US" sz="1400" dirty="0" smtClean="0"/>
              <a:t> ), 20 days of exposure were necessary to collect  half a sphere of data</a:t>
            </a:r>
            <a:r>
              <a:rPr lang="en-US" dirty="0" smtClean="0"/>
              <a:t>.  </a:t>
            </a:r>
            <a:endParaRPr lang="en-US" dirty="0"/>
          </a:p>
        </p:txBody>
      </p:sp>
      <p:pic>
        <p:nvPicPr>
          <p:cNvPr id="5" name="Image 4" descr="fig1.JPG"/>
          <p:cNvPicPr>
            <a:picLocks noChangeAspect="1"/>
          </p:cNvPicPr>
          <p:nvPr/>
        </p:nvPicPr>
        <p:blipFill>
          <a:blip r:embed="rId2" cstate="print"/>
          <a:stretch>
            <a:fillRect/>
          </a:stretch>
        </p:blipFill>
        <p:spPr>
          <a:xfrm>
            <a:off x="1835696" y="1154073"/>
            <a:ext cx="5184576" cy="1992808"/>
          </a:xfrm>
          <a:prstGeom prst="rect">
            <a:avLst/>
          </a:prstGeom>
        </p:spPr>
      </p:pic>
      <p:sp>
        <p:nvSpPr>
          <p:cNvPr id="2" name="Rectangle 1"/>
          <p:cNvSpPr/>
          <p:nvPr/>
        </p:nvSpPr>
        <p:spPr>
          <a:xfrm>
            <a:off x="29557" y="3640332"/>
            <a:ext cx="9144000" cy="2893100"/>
          </a:xfrm>
          <a:prstGeom prst="rect">
            <a:avLst/>
          </a:prstGeom>
        </p:spPr>
        <p:txBody>
          <a:bodyPr wrap="square">
            <a:spAutoFit/>
          </a:bodyPr>
          <a:lstStyle/>
          <a:p>
            <a:pPr lvl="0" indent="449263" algn="just" eaLnBrk="0" fontAlgn="base" hangingPunct="0">
              <a:spcBef>
                <a:spcPct val="0"/>
              </a:spcBef>
              <a:spcAft>
                <a:spcPct val="0"/>
              </a:spcAft>
            </a:pPr>
            <a:r>
              <a:rPr lang="en-US" sz="1400" b="1" i="1" dirty="0" smtClean="0">
                <a:solidFill>
                  <a:srgbClr val="000000"/>
                </a:solidFill>
                <a:latin typeface="Cambria" pitchFamily="18" charset="0"/>
                <a:ea typeface="Times New Roman" pitchFamily="18" charset="0"/>
                <a:cs typeface="Arial" pitchFamily="34" charset="0"/>
              </a:rPr>
              <a:t>Wavelength </a:t>
            </a:r>
            <a:r>
              <a:rPr lang="en-US" sz="1400" b="1" i="1" dirty="0">
                <a:solidFill>
                  <a:srgbClr val="000000"/>
                </a:solidFill>
                <a:latin typeface="Cambria" pitchFamily="18" charset="0"/>
                <a:ea typeface="Times New Roman" pitchFamily="18" charset="0"/>
                <a:cs typeface="Arial" pitchFamily="34" charset="0"/>
              </a:rPr>
              <a:t>(Å)                             0.8305(2)</a:t>
            </a:r>
            <a:endParaRPr lang="fr-FR" sz="1400" b="1" i="1" dirty="0">
              <a:latin typeface="Cambria" pitchFamily="18" charset="0"/>
              <a:cs typeface="Arial" pitchFamily="34" charset="0"/>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rPr>
              <a:t>Space </a:t>
            </a:r>
            <a:r>
              <a:rPr lang="en-US" sz="1400" b="1" i="1" dirty="0" smtClean="0">
                <a:solidFill>
                  <a:srgbClr val="000000"/>
                </a:solidFill>
                <a:latin typeface="Cambria" pitchFamily="18" charset="0"/>
                <a:ea typeface="Times New Roman" pitchFamily="18" charset="0"/>
                <a:cs typeface="Arial" pitchFamily="34" charset="0"/>
              </a:rPr>
              <a:t>group, Z:</a:t>
            </a:r>
            <a:r>
              <a:rPr lang="en-US" sz="1400" b="1" i="1" dirty="0">
                <a:solidFill>
                  <a:srgbClr val="000000"/>
                </a:solidFill>
                <a:latin typeface="Cambria" pitchFamily="18" charset="0"/>
                <a:ea typeface="Times New Roman" pitchFamily="18" charset="0"/>
                <a:cs typeface="Arial" pitchFamily="34" charset="0"/>
              </a:rPr>
              <a:t>	 		triclinic  </a:t>
            </a:r>
            <a:r>
              <a:rPr lang="en-US" sz="1400" b="1" i="1" dirty="0" smtClean="0">
                <a:solidFill>
                  <a:srgbClr val="000000"/>
                </a:solidFill>
                <a:latin typeface="Cambria" pitchFamily="18" charset="0"/>
                <a:ea typeface="Times New Roman" pitchFamily="18" charset="0"/>
                <a:cs typeface="Arial" pitchFamily="34" charset="0"/>
              </a:rPr>
              <a:t>P1  ,1</a:t>
            </a:r>
            <a:endParaRPr lang="fr-FR" sz="1400" b="1" i="1" dirty="0">
              <a:latin typeface="Cambria" pitchFamily="18" charset="0"/>
              <a:cs typeface="Arial" pitchFamily="34" charset="0"/>
            </a:endParaRPr>
          </a:p>
          <a:p>
            <a:pPr lvl="0" indent="449263" algn="just" eaLnBrk="0" fontAlgn="base" hangingPunct="0">
              <a:spcBef>
                <a:spcPct val="0"/>
              </a:spcBef>
              <a:spcAft>
                <a:spcPct val="0"/>
              </a:spcAft>
            </a:pPr>
            <a:r>
              <a:rPr lang="en-US" sz="1400" b="1" i="1" dirty="0" smtClean="0">
                <a:solidFill>
                  <a:srgbClr val="000000"/>
                </a:solidFill>
                <a:latin typeface="Cambria" pitchFamily="18" charset="0"/>
                <a:ea typeface="Times New Roman" pitchFamily="18" charset="0"/>
                <a:cs typeface="Arial" pitchFamily="34" charset="0"/>
              </a:rPr>
              <a:t>Unit </a:t>
            </a:r>
            <a:r>
              <a:rPr lang="en-US" sz="1400" b="1" i="1" dirty="0">
                <a:solidFill>
                  <a:srgbClr val="000000"/>
                </a:solidFill>
                <a:latin typeface="Cambria" pitchFamily="18" charset="0"/>
                <a:ea typeface="Times New Roman" pitchFamily="18" charset="0"/>
                <a:cs typeface="Arial" pitchFamily="34" charset="0"/>
              </a:rPr>
              <a:t>cell    a, b, c (Å)	                                     8.57(1), 8.83(1), 11.19(1)</a:t>
            </a:r>
            <a:endParaRPr lang="fr-FR" sz="1400" b="1" i="1" dirty="0">
              <a:latin typeface="Cambria" pitchFamily="18" charset="0"/>
              <a:cs typeface="Arial" pitchFamily="34" charset="0"/>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	                                   109.7(1), 90.6(1), 104.0(1)</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Resolution (Å)	                         0.65       (-13 </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h </a:t>
            </a:r>
            <a:r>
              <a:rPr lang="en-US" sz="1400" b="1" i="1" dirty="0">
                <a:solidFill>
                  <a:srgbClr val="000000"/>
                </a:solidFill>
                <a:latin typeface="Cambria" pitchFamily="18" charset="0"/>
                <a:ea typeface="Times New Roman" pitchFamily="18" charset="0"/>
                <a:cs typeface="Arial" pitchFamily="34" charset="0"/>
              </a:rPr>
              <a:t> 13, -13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k </a:t>
            </a:r>
            <a:r>
              <a:rPr lang="en-US" sz="1400" b="1" i="1" dirty="0">
                <a:solidFill>
                  <a:srgbClr val="000000"/>
                </a:solidFill>
                <a:latin typeface="Cambria" pitchFamily="18" charset="0"/>
                <a:ea typeface="Times New Roman" pitchFamily="18" charset="0"/>
                <a:cs typeface="Arial" pitchFamily="34" charset="0"/>
              </a:rPr>
              <a:t> 13, -17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l </a:t>
            </a:r>
            <a:r>
              <a:rPr lang="en-US" sz="1400" b="1" i="1" dirty="0">
                <a:solidFill>
                  <a:srgbClr val="000000"/>
                </a:solidFill>
                <a:latin typeface="Cambria" pitchFamily="18" charset="0"/>
                <a:ea typeface="Times New Roman" pitchFamily="18" charset="0"/>
                <a:cs typeface="Arial" pitchFamily="34" charset="0"/>
              </a:rPr>
              <a:t> 1 )</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Nb. measured ; unique reflections:                        6343 ;  5990</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Nb.  reflections with </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baseline="-30000" dirty="0">
                <a:solidFill>
                  <a:srgbClr val="000000"/>
                </a:solidFill>
                <a:latin typeface="Cambria" pitchFamily="18" charset="0"/>
                <a:ea typeface="Times New Roman" pitchFamily="18" charset="0"/>
                <a:cs typeface="Arial" pitchFamily="34" charset="0"/>
              </a:rPr>
              <a:t>I</a:t>
            </a:r>
            <a:r>
              <a:rPr lang="en-US" sz="1400" b="1" i="1" dirty="0">
                <a:solidFill>
                  <a:srgbClr val="000000"/>
                </a:solidFill>
                <a:latin typeface="Cambria" pitchFamily="18" charset="0"/>
                <a:ea typeface="Times New Roman" pitchFamily="18" charset="0"/>
                <a:cs typeface="Arial" pitchFamily="34" charset="0"/>
                <a:sym typeface="Symbol" pitchFamily="18" charset="2"/>
              </a:rPr>
              <a:t> &gt; 3	                                       4988	</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err="1">
                <a:solidFill>
                  <a:srgbClr val="000000"/>
                </a:solidFill>
                <a:latin typeface="Cambria" pitchFamily="18" charset="0"/>
                <a:ea typeface="Times New Roman" pitchFamily="18" charset="0"/>
                <a:cs typeface="Arial" pitchFamily="34" charset="0"/>
                <a:sym typeface="Symbol" pitchFamily="18" charset="2"/>
              </a:rPr>
              <a:t>R</a:t>
            </a:r>
            <a:r>
              <a:rPr lang="en-US" sz="1400" b="1" i="1" baseline="-30000" dirty="0" err="1">
                <a:solidFill>
                  <a:srgbClr val="000000"/>
                </a:solidFill>
                <a:latin typeface="Cambria" pitchFamily="18" charset="0"/>
                <a:ea typeface="Times New Roman" pitchFamily="18" charset="0"/>
                <a:cs typeface="Arial" pitchFamily="34" charset="0"/>
                <a:sym typeface="Symbol" pitchFamily="18" charset="2"/>
              </a:rPr>
              <a:t>merge</a:t>
            </a:r>
            <a:r>
              <a:rPr lang="en-US" sz="1400" b="1" i="1" dirty="0">
                <a:solidFill>
                  <a:srgbClr val="000000"/>
                </a:solidFill>
                <a:latin typeface="Cambria" pitchFamily="18" charset="0"/>
                <a:ea typeface="Times New Roman" pitchFamily="18" charset="0"/>
                <a:cs typeface="Arial" pitchFamily="34" charset="0"/>
                <a:sym typeface="Symbol" pitchFamily="18" charset="2"/>
              </a:rPr>
              <a:t>(I) :		                                         0.056	</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		 </a:t>
            </a:r>
            <a:r>
              <a:rPr lang="en-US" sz="1400" b="1" i="1" dirty="0" smtClean="0">
                <a:solidFill>
                  <a:srgbClr val="000000"/>
                </a:solidFill>
                <a:latin typeface="Cambria" pitchFamily="18" charset="0"/>
                <a:ea typeface="Times New Roman" pitchFamily="18" charset="0"/>
                <a:cs typeface="Arial" pitchFamily="34" charset="0"/>
                <a:sym typeface="Symbol" pitchFamily="18" charset="2"/>
              </a:rPr>
              <a:t>Reflections </a:t>
            </a:r>
            <a:r>
              <a:rPr lang="en-US" sz="1400" b="1" i="1" dirty="0">
                <a:solidFill>
                  <a:srgbClr val="000000"/>
                </a:solidFill>
                <a:latin typeface="Cambria" pitchFamily="18" charset="0"/>
                <a:ea typeface="Times New Roman" pitchFamily="18" charset="0"/>
                <a:cs typeface="Arial" pitchFamily="34" charset="0"/>
                <a:sym typeface="Symbol" pitchFamily="18" charset="2"/>
              </a:rPr>
              <a:t>with </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&gt;3</a:t>
            </a:r>
            <a:r>
              <a:rPr lang="en-US" sz="1400" b="1" i="1" baseline="-30000" dirty="0">
                <a:solidFill>
                  <a:srgbClr val="000000"/>
                </a:solidFill>
                <a:latin typeface="Cambria" pitchFamily="18" charset="0"/>
                <a:ea typeface="Times New Roman" pitchFamily="18" charset="0"/>
                <a:cs typeface="Arial" pitchFamily="34" charset="0"/>
              </a:rPr>
              <a:t>I</a:t>
            </a:r>
            <a:r>
              <a:rPr lang="en-US" sz="1400" b="1" i="1" dirty="0">
                <a:solidFill>
                  <a:srgbClr val="000000"/>
                </a:solidFill>
                <a:latin typeface="Cambria" pitchFamily="18" charset="0"/>
                <a:ea typeface="Times New Roman" pitchFamily="18" charset="0"/>
                <a:cs typeface="Arial" pitchFamily="34" charset="0"/>
                <a:sym typeface="Symbol" pitchFamily="18" charset="2"/>
              </a:rPr>
              <a:t>	                            78 %		</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			             All reflections		                        </a:t>
            </a:r>
            <a:r>
              <a:rPr lang="en-US" sz="1400" b="1" i="1" dirty="0">
                <a:solidFill>
                  <a:srgbClr val="000000"/>
                </a:solidFill>
                <a:latin typeface="Cambria" pitchFamily="18" charset="0"/>
                <a:ea typeface="Times New Roman" pitchFamily="18" charset="0"/>
                <a:cs typeface="Arial" pitchFamily="34" charset="0"/>
              </a:rPr>
              <a:t> </a:t>
            </a:r>
            <a:r>
              <a:rPr lang="en-US" sz="1400" b="1" i="1" dirty="0">
                <a:solidFill>
                  <a:srgbClr val="000000"/>
                </a:solidFill>
                <a:latin typeface="Cambria" pitchFamily="18" charset="0"/>
                <a:ea typeface="Times New Roman" pitchFamily="18" charset="0"/>
                <a:cs typeface="Arial" pitchFamily="34" charset="0"/>
                <a:sym typeface="Symbol" pitchFamily="18" charset="2"/>
              </a:rPr>
              <a:t>/</a:t>
            </a:r>
            <a:r>
              <a:rPr lang="en-US" sz="1400" b="1" i="1" baseline="-30000" dirty="0">
                <a:solidFill>
                  <a:srgbClr val="000000"/>
                </a:solidFill>
                <a:latin typeface="Cambria" pitchFamily="18" charset="0"/>
                <a:ea typeface="Times New Roman" pitchFamily="18" charset="0"/>
                <a:cs typeface="Arial" pitchFamily="34" charset="0"/>
              </a:rPr>
              <a:t>I</a:t>
            </a:r>
            <a:r>
              <a:rPr lang="en-US" sz="1400" b="1" i="1" dirty="0">
                <a:solidFill>
                  <a:srgbClr val="000000"/>
                </a:solidFill>
                <a:latin typeface="Cambria" pitchFamily="18" charset="0"/>
                <a:ea typeface="Times New Roman" pitchFamily="18" charset="0"/>
                <a:cs typeface="Arial" pitchFamily="34" charset="0"/>
                <a:sym typeface="Symbol" pitchFamily="18" charset="2"/>
              </a:rPr>
              <a:t> &gt; 3 </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a:solidFill>
                  <a:srgbClr val="000000"/>
                </a:solidFill>
                <a:latin typeface="Cambria" pitchFamily="18" charset="0"/>
                <a:ea typeface="Times New Roman" pitchFamily="18" charset="0"/>
                <a:cs typeface="Arial" pitchFamily="34" charset="0"/>
                <a:sym typeface="Symbol" pitchFamily="18" charset="2"/>
              </a:rPr>
              <a:t>R (F)	 		                     0.095			0.062</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err="1">
                <a:solidFill>
                  <a:srgbClr val="000000"/>
                </a:solidFill>
                <a:latin typeface="Cambria" pitchFamily="18" charset="0"/>
                <a:ea typeface="Times New Roman" pitchFamily="18" charset="0"/>
                <a:cs typeface="Arial" pitchFamily="34" charset="0"/>
                <a:sym typeface="Symbol" pitchFamily="18" charset="2"/>
              </a:rPr>
              <a:t>wR</a:t>
            </a:r>
            <a:r>
              <a:rPr lang="en-US" sz="1400" b="1" i="1" dirty="0">
                <a:solidFill>
                  <a:srgbClr val="000000"/>
                </a:solidFill>
                <a:latin typeface="Cambria" pitchFamily="18" charset="0"/>
                <a:ea typeface="Times New Roman" pitchFamily="18" charset="0"/>
                <a:cs typeface="Arial" pitchFamily="34" charset="0"/>
                <a:sym typeface="Symbol" pitchFamily="18" charset="2"/>
              </a:rPr>
              <a:t> (F) 		                      .054			0.050</a:t>
            </a:r>
            <a:endParaRPr lang="fr-FR" sz="14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400" b="1" i="1" dirty="0" err="1">
                <a:solidFill>
                  <a:srgbClr val="000000"/>
                </a:solidFill>
                <a:latin typeface="Cambria" pitchFamily="18" charset="0"/>
                <a:ea typeface="Times New Roman" pitchFamily="18" charset="0"/>
                <a:cs typeface="Arial" pitchFamily="34" charset="0"/>
                <a:sym typeface="Symbol" pitchFamily="18" charset="2"/>
              </a:rPr>
              <a:t>g.o.f</a:t>
            </a:r>
            <a:r>
              <a:rPr lang="en-US" sz="1400" b="1" i="1" dirty="0">
                <a:solidFill>
                  <a:srgbClr val="000000"/>
                </a:solidFill>
                <a:latin typeface="Cambria" pitchFamily="18" charset="0"/>
                <a:ea typeface="Times New Roman" pitchFamily="18" charset="0"/>
                <a:cs typeface="Arial" pitchFamily="34" charset="0"/>
                <a:sym typeface="Symbol" pitchFamily="18" charset="2"/>
              </a:rPr>
              <a:t>,			                     1.95			2.00</a:t>
            </a:r>
          </a:p>
        </p:txBody>
      </p:sp>
      <p:sp>
        <p:nvSpPr>
          <p:cNvPr id="7" name="Rectangle 6"/>
          <p:cNvSpPr/>
          <p:nvPr/>
        </p:nvSpPr>
        <p:spPr>
          <a:xfrm>
            <a:off x="179511" y="6566644"/>
            <a:ext cx="7938905" cy="338554"/>
          </a:xfrm>
          <a:prstGeom prst="rect">
            <a:avLst/>
          </a:prstGeom>
        </p:spPr>
        <p:txBody>
          <a:bodyPr wrap="none">
            <a:spAutoFit/>
          </a:bodyPr>
          <a:lstStyle/>
          <a:p>
            <a:r>
              <a:rPr lang="en-GB" sz="1600" i="1" dirty="0" smtClean="0"/>
              <a:t> B. </a:t>
            </a:r>
            <a:r>
              <a:rPr lang="en-GB" sz="1600" i="1" dirty="0" err="1" smtClean="0"/>
              <a:t>Guillot</a:t>
            </a:r>
            <a:r>
              <a:rPr lang="en-GB" sz="1600" i="1" dirty="0" smtClean="0"/>
              <a:t> et Al , </a:t>
            </a:r>
            <a:r>
              <a:rPr lang="en-GB" sz="1600" i="1" dirty="0" err="1" smtClean="0"/>
              <a:t>Acta</a:t>
            </a:r>
            <a:r>
              <a:rPr lang="en-GB" sz="1600" i="1" dirty="0" smtClean="0"/>
              <a:t> </a:t>
            </a:r>
            <a:r>
              <a:rPr lang="en-GB" sz="1600" i="1" dirty="0" err="1" smtClean="0"/>
              <a:t>Cryst</a:t>
            </a:r>
            <a:r>
              <a:rPr lang="en-GB" sz="1600" i="1" dirty="0" smtClean="0"/>
              <a:t>., 2001, </a:t>
            </a:r>
            <a:r>
              <a:rPr lang="en-GB" sz="1600" b="1" i="1" dirty="0" smtClean="0"/>
              <a:t>D57</a:t>
            </a:r>
            <a:r>
              <a:rPr lang="en-GB" sz="1600" i="1" dirty="0" smtClean="0"/>
              <a:t>, 981-989   and </a:t>
            </a:r>
            <a:r>
              <a:rPr lang="fr-FR" sz="1600" i="1" dirty="0" smtClean="0"/>
              <a:t>J. Phys. </a:t>
            </a:r>
            <a:r>
              <a:rPr lang="fr-FR" sz="1600" i="1" dirty="0" err="1" smtClean="0"/>
              <a:t>Chem</a:t>
            </a:r>
            <a:r>
              <a:rPr lang="fr-FR" sz="1600" i="1" dirty="0" smtClean="0"/>
              <a:t>. B, 2003, </a:t>
            </a:r>
            <a:r>
              <a:rPr lang="fr-FR" sz="1600" b="1" i="1" dirty="0" smtClean="0"/>
              <a:t>107</a:t>
            </a:r>
            <a:r>
              <a:rPr lang="fr-FR" sz="1600" i="1" dirty="0" smtClean="0"/>
              <a:t>, 9109-9121</a:t>
            </a:r>
            <a:endParaRPr lang="en-US" sz="1600" i="1" dirty="0"/>
          </a:p>
        </p:txBody>
      </p:sp>
    </p:spTree>
    <p:extLst>
      <p:ext uri="{BB962C8B-B14F-4D97-AF65-F5344CB8AC3E}">
        <p14:creationId xmlns:p14="http://schemas.microsoft.com/office/powerpoint/2010/main" val="142339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9144000" cy="461665"/>
          </a:xfrm>
          <a:prstGeom prst="rect">
            <a:avLst/>
          </a:prstGeom>
          <a:solidFill>
            <a:srgbClr val="FFFF00"/>
          </a:solidFill>
        </p:spPr>
        <p:txBody>
          <a:bodyPr wrap="square" rtlCol="0">
            <a:spAutoFit/>
          </a:bodyPr>
          <a:lstStyle/>
          <a:p>
            <a:pPr algn="ctr"/>
            <a:r>
              <a:rPr lang="en-US" sz="2400" dirty="0" smtClean="0"/>
              <a:t>   Crystal structure of NAD+ by neutron diffraction </a:t>
            </a:r>
            <a:endParaRPr lang="en-US" sz="2400" dirty="0"/>
          </a:p>
        </p:txBody>
      </p:sp>
      <p:pic>
        <p:nvPicPr>
          <p:cNvPr id="295938" name="Picture 2" descr="waterclusterLL"/>
          <p:cNvPicPr>
            <a:picLocks noChangeAspect="1" noChangeArrowheads="1"/>
          </p:cNvPicPr>
          <p:nvPr/>
        </p:nvPicPr>
        <p:blipFill>
          <a:blip r:embed="rId2" cstate="print"/>
          <a:srcRect l="14548" r="17093"/>
          <a:stretch>
            <a:fillRect/>
          </a:stretch>
        </p:blipFill>
        <p:spPr bwMode="auto">
          <a:xfrm>
            <a:off x="33239" y="2830092"/>
            <a:ext cx="3221038" cy="3068638"/>
          </a:xfrm>
          <a:prstGeom prst="rect">
            <a:avLst/>
          </a:prstGeom>
          <a:noFill/>
          <a:ln w="9525">
            <a:noFill/>
            <a:miter lim="800000"/>
            <a:headEnd/>
            <a:tailEnd/>
          </a:ln>
        </p:spPr>
      </p:pic>
      <p:pic>
        <p:nvPicPr>
          <p:cNvPr id="295939" name="Picture 3" descr="pyro-hb2"/>
          <p:cNvPicPr>
            <a:picLocks noChangeAspect="1" noChangeArrowheads="1"/>
          </p:cNvPicPr>
          <p:nvPr/>
        </p:nvPicPr>
        <p:blipFill>
          <a:blip r:embed="rId3" cstate="print"/>
          <a:srcRect l="13564" r="17198"/>
          <a:stretch>
            <a:fillRect/>
          </a:stretch>
        </p:blipFill>
        <p:spPr bwMode="auto">
          <a:xfrm>
            <a:off x="3203848" y="3509131"/>
            <a:ext cx="2952328" cy="2825649"/>
          </a:xfrm>
          <a:prstGeom prst="rect">
            <a:avLst/>
          </a:prstGeom>
          <a:noFill/>
          <a:ln w="9525">
            <a:noFill/>
            <a:miter lim="800000"/>
            <a:headEnd/>
            <a:tailEnd/>
          </a:ln>
        </p:spPr>
      </p:pic>
      <p:pic>
        <p:nvPicPr>
          <p:cNvPr id="5" name="Image 4" descr="Fig2.JPG"/>
          <p:cNvPicPr>
            <a:picLocks noChangeAspect="1"/>
          </p:cNvPicPr>
          <p:nvPr/>
        </p:nvPicPr>
        <p:blipFill>
          <a:blip r:embed="rId4" cstate="print"/>
          <a:stretch>
            <a:fillRect/>
          </a:stretch>
        </p:blipFill>
        <p:spPr>
          <a:xfrm>
            <a:off x="1456470" y="435854"/>
            <a:ext cx="5004048" cy="3380159"/>
          </a:xfrm>
          <a:prstGeom prst="rect">
            <a:avLst/>
          </a:prstGeom>
        </p:spPr>
      </p:pic>
      <p:sp>
        <p:nvSpPr>
          <p:cNvPr id="6" name="Rectangle 5"/>
          <p:cNvSpPr/>
          <p:nvPr/>
        </p:nvSpPr>
        <p:spPr>
          <a:xfrm>
            <a:off x="4433998" y="5733256"/>
            <a:ext cx="4824536" cy="523220"/>
          </a:xfrm>
          <a:prstGeom prst="rect">
            <a:avLst/>
          </a:prstGeom>
        </p:spPr>
        <p:txBody>
          <a:bodyPr wrap="square">
            <a:spAutoFit/>
          </a:bodyPr>
          <a:lstStyle/>
          <a:p>
            <a:r>
              <a:rPr lang="en-US" sz="1400" u="sng" dirty="0" smtClean="0"/>
              <a:t>.</a:t>
            </a:r>
            <a:r>
              <a:rPr lang="en-US" sz="1400" dirty="0" smtClean="0"/>
              <a:t> </a:t>
            </a:r>
            <a:r>
              <a:rPr lang="en-US" sz="1400" i="1" dirty="0" smtClean="0"/>
              <a:t>Intermolecular</a:t>
            </a:r>
            <a:r>
              <a:rPr lang="en-US" sz="1400" dirty="0" smtClean="0"/>
              <a:t> </a:t>
            </a:r>
            <a:r>
              <a:rPr lang="en-US" sz="1400" i="1" dirty="0" smtClean="0"/>
              <a:t>hydrogen bonds between the </a:t>
            </a:r>
            <a:r>
              <a:rPr lang="en-US" sz="1400" i="1" dirty="0" err="1" smtClean="0"/>
              <a:t>nicotinamide</a:t>
            </a:r>
            <a:r>
              <a:rPr lang="en-US" sz="1400" i="1" dirty="0" smtClean="0"/>
              <a:t> nucleoside and the   pyrophosphate moiety. </a:t>
            </a:r>
            <a:endParaRPr lang="fr-FR" sz="1400" dirty="0"/>
          </a:p>
        </p:txBody>
      </p:sp>
      <p:pic>
        <p:nvPicPr>
          <p:cNvPr id="305153" name="Picture 1" descr="short-nico"/>
          <p:cNvPicPr>
            <a:picLocks noChangeAspect="1" noChangeArrowheads="1"/>
          </p:cNvPicPr>
          <p:nvPr/>
        </p:nvPicPr>
        <p:blipFill>
          <a:blip r:embed="rId5" cstate="print"/>
          <a:srcRect l="12953" r="10712"/>
          <a:stretch>
            <a:fillRect/>
          </a:stretch>
        </p:blipFill>
        <p:spPr bwMode="auto">
          <a:xfrm>
            <a:off x="6372199" y="3140968"/>
            <a:ext cx="2867149" cy="2446886"/>
          </a:xfrm>
          <a:prstGeom prst="rect">
            <a:avLst/>
          </a:prstGeom>
          <a:noFill/>
          <a:ln w="9525">
            <a:noFill/>
            <a:miter lim="800000"/>
            <a:headEnd/>
            <a:tailEnd/>
          </a:ln>
        </p:spPr>
      </p:pic>
      <p:sp>
        <p:nvSpPr>
          <p:cNvPr id="8" name="Rectangle 7"/>
          <p:cNvSpPr/>
          <p:nvPr/>
        </p:nvSpPr>
        <p:spPr>
          <a:xfrm>
            <a:off x="0" y="5687088"/>
            <a:ext cx="4572000" cy="307777"/>
          </a:xfrm>
          <a:prstGeom prst="rect">
            <a:avLst/>
          </a:prstGeom>
        </p:spPr>
        <p:txBody>
          <a:bodyPr>
            <a:spAutoFit/>
          </a:bodyPr>
          <a:lstStyle/>
          <a:p>
            <a:r>
              <a:rPr lang="fr-FR" sz="1400" i="1" dirty="0" err="1" smtClean="0"/>
              <a:t>Hydrogen</a:t>
            </a:r>
            <a:r>
              <a:rPr lang="fr-FR" sz="1400" i="1" dirty="0" smtClean="0"/>
              <a:t> </a:t>
            </a:r>
            <a:r>
              <a:rPr lang="fr-FR" sz="1400" i="1" dirty="0" err="1" smtClean="0"/>
              <a:t>bonding</a:t>
            </a:r>
            <a:r>
              <a:rPr lang="fr-FR" sz="1400" i="1" dirty="0" smtClean="0"/>
              <a:t> pattern </a:t>
            </a:r>
            <a:r>
              <a:rPr lang="fr-FR" sz="1400" i="1" dirty="0" err="1" smtClean="0"/>
              <a:t>around</a:t>
            </a:r>
            <a:r>
              <a:rPr lang="fr-FR" sz="1400" i="1" dirty="0" smtClean="0"/>
              <a:t> the water </a:t>
            </a:r>
            <a:r>
              <a:rPr lang="fr-FR" sz="1400" i="1" dirty="0" err="1" smtClean="0"/>
              <a:t>molecules</a:t>
            </a:r>
            <a:endParaRPr lang="en-US" sz="1400" dirty="0"/>
          </a:p>
        </p:txBody>
      </p:sp>
      <p:sp>
        <p:nvSpPr>
          <p:cNvPr id="3" name="Rectangle 2"/>
          <p:cNvSpPr/>
          <p:nvPr/>
        </p:nvSpPr>
        <p:spPr>
          <a:xfrm>
            <a:off x="251520" y="6488668"/>
            <a:ext cx="5654377" cy="369332"/>
          </a:xfrm>
          <a:prstGeom prst="rect">
            <a:avLst/>
          </a:prstGeom>
        </p:spPr>
        <p:txBody>
          <a:bodyPr wrap="square">
            <a:spAutoFit/>
          </a:bodyPr>
          <a:lstStyle/>
          <a:p>
            <a:r>
              <a:rPr lang="en-GB" i="1" dirty="0"/>
              <a:t>B. </a:t>
            </a:r>
            <a:r>
              <a:rPr lang="en-GB" i="1" dirty="0" err="1"/>
              <a:t>Guillot</a:t>
            </a:r>
            <a:r>
              <a:rPr lang="en-GB" i="1" dirty="0"/>
              <a:t> et Al , </a:t>
            </a:r>
            <a:r>
              <a:rPr lang="en-GB" i="1" dirty="0" err="1"/>
              <a:t>Acta</a:t>
            </a:r>
            <a:r>
              <a:rPr lang="en-GB" i="1" dirty="0"/>
              <a:t> </a:t>
            </a:r>
            <a:r>
              <a:rPr lang="en-GB" i="1" dirty="0" err="1"/>
              <a:t>Cryst</a:t>
            </a:r>
            <a:r>
              <a:rPr lang="en-GB" i="1" dirty="0"/>
              <a:t>., 2001, </a:t>
            </a:r>
            <a:r>
              <a:rPr lang="en-GB" b="1" i="1" dirty="0"/>
              <a:t>D57</a:t>
            </a:r>
            <a:r>
              <a:rPr lang="en-GB" i="1" dirty="0"/>
              <a:t>, 981-989 </a:t>
            </a:r>
            <a:endParaRPr lang="en-US" dirty="0"/>
          </a:p>
        </p:txBody>
      </p:sp>
    </p:spTree>
    <p:extLst>
      <p:ext uri="{BB962C8B-B14F-4D97-AF65-F5344CB8AC3E}">
        <p14:creationId xmlns:p14="http://schemas.microsoft.com/office/powerpoint/2010/main" val="2361064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7314" name="Object 2"/>
          <p:cNvGraphicFramePr>
            <a:graphicFrameLocks noChangeAspect="1"/>
          </p:cNvGraphicFramePr>
          <p:nvPr/>
        </p:nvGraphicFramePr>
        <p:xfrm>
          <a:off x="1763688" y="548680"/>
          <a:ext cx="4115140" cy="4032448"/>
        </p:xfrm>
        <a:graphic>
          <a:graphicData uri="http://schemas.openxmlformats.org/presentationml/2006/ole">
            <mc:AlternateContent xmlns:mc="http://schemas.openxmlformats.org/markup-compatibility/2006">
              <mc:Choice xmlns:v="urn:schemas-microsoft-com:vml" Requires="v">
                <p:oleObj spid="_x0000_s28688" name="Worksheet" r:id="rId3" imgW="4181568" imgH="3914814" progId="Excel.Sheet.8">
                  <p:embed/>
                </p:oleObj>
              </mc:Choice>
              <mc:Fallback>
                <p:oleObj name="Worksheet" r:id="rId3" imgW="4181568" imgH="3914814"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43" t="2213" r="7988" b="5222"/>
                      <a:stretch>
                        <a:fillRect/>
                      </a:stretch>
                    </p:blipFill>
                    <p:spPr bwMode="auto">
                      <a:xfrm>
                        <a:off x="1763688" y="548680"/>
                        <a:ext cx="4115140" cy="4032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7315" name="Rectangle 3"/>
          <p:cNvSpPr>
            <a:spLocks noChangeArrowheads="1"/>
          </p:cNvSpPr>
          <p:nvPr/>
        </p:nvSpPr>
        <p:spPr bwMode="auto">
          <a:xfrm>
            <a:off x="54041" y="5106090"/>
            <a:ext cx="9312486" cy="132343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ctr" fontAlgn="base">
              <a:spcBef>
                <a:spcPct val="0"/>
              </a:spcBef>
              <a:spcAft>
                <a:spcPct val="0"/>
              </a:spcAft>
            </a:pPr>
            <a:r>
              <a:rPr lang="fr-FR" sz="2000" dirty="0" smtClean="0"/>
              <a:t>. The </a:t>
            </a:r>
            <a:r>
              <a:rPr lang="fr-FR" sz="2000" dirty="0" err="1" smtClean="0"/>
              <a:t>equivalent</a:t>
            </a:r>
            <a:r>
              <a:rPr lang="fr-FR" sz="2000" dirty="0" smtClean="0"/>
              <a:t> thermal </a:t>
            </a:r>
            <a:r>
              <a:rPr lang="fr-FR" sz="2000" dirty="0" err="1" smtClean="0"/>
              <a:t>factors</a:t>
            </a:r>
            <a:r>
              <a:rPr lang="fr-FR" sz="2000" dirty="0" smtClean="0"/>
              <a:t> </a:t>
            </a:r>
            <a:r>
              <a:rPr lang="fr-FR" sz="2000" i="1" dirty="0" err="1" smtClean="0"/>
              <a:t>U</a:t>
            </a:r>
            <a:r>
              <a:rPr lang="fr-FR" sz="2000" baseline="-25000" dirty="0" err="1" smtClean="0"/>
              <a:t>eq</a:t>
            </a:r>
            <a:r>
              <a:rPr lang="fr-FR" sz="2000" dirty="0" smtClean="0"/>
              <a:t>(X-ray) and </a:t>
            </a:r>
            <a:r>
              <a:rPr lang="fr-FR" sz="2000" i="1" dirty="0" err="1" smtClean="0"/>
              <a:t>U</a:t>
            </a:r>
            <a:r>
              <a:rPr lang="fr-FR" sz="2000" baseline="-25000" dirty="0" err="1" smtClean="0"/>
              <a:t>eq</a:t>
            </a:r>
            <a:r>
              <a:rPr lang="fr-FR" sz="2000" dirty="0" smtClean="0"/>
              <a:t>(neutron) of the non </a:t>
            </a:r>
            <a:r>
              <a:rPr lang="fr-FR" sz="2000" dirty="0" err="1" smtClean="0"/>
              <a:t>hydrogen</a:t>
            </a:r>
            <a:r>
              <a:rPr lang="fr-FR" sz="2000" dirty="0" smtClean="0"/>
              <a:t> </a:t>
            </a:r>
            <a:r>
              <a:rPr lang="fr-FR" sz="2000" dirty="0" err="1" smtClean="0"/>
              <a:t>atoms</a:t>
            </a:r>
            <a:endParaRPr lang="fr-FR" sz="2000" dirty="0" smtClean="0"/>
          </a:p>
          <a:p>
            <a:pPr lvl="0" algn="ctr" fontAlgn="base">
              <a:spcBef>
                <a:spcPct val="0"/>
              </a:spcBef>
              <a:spcAft>
                <a:spcPct val="0"/>
              </a:spcAft>
            </a:pPr>
            <a:r>
              <a:rPr lang="fr-FR" sz="2000" dirty="0" smtClean="0"/>
              <a:t>are </a:t>
            </a:r>
            <a:r>
              <a:rPr lang="fr-FR" sz="2000" dirty="0" err="1" smtClean="0"/>
              <a:t>proportional</a:t>
            </a:r>
            <a:r>
              <a:rPr lang="fr-FR" sz="2000" dirty="0" smtClean="0"/>
              <a:t> </a:t>
            </a:r>
            <a:r>
              <a:rPr lang="fr-FR" sz="2000" dirty="0" err="1" smtClean="0"/>
              <a:t>with</a:t>
            </a:r>
            <a:r>
              <a:rPr lang="fr-FR" sz="2000" dirty="0" smtClean="0"/>
              <a:t> a ratio of 1.16(7) </a:t>
            </a:r>
          </a:p>
          <a:p>
            <a:pPr lvl="0" algn="ctr" fontAlgn="base">
              <a:spcBef>
                <a:spcPct val="0"/>
              </a:spcBef>
              <a:spcAft>
                <a:spcPct val="0"/>
              </a:spcAft>
            </a:pP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However</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even</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with</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this</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correction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there</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was</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bad</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agreement  </a:t>
            </a:r>
          </a:p>
          <a:p>
            <a:pPr lvl="0" algn="ctr" fontAlgn="base">
              <a:spcBef>
                <a:spcPct val="0"/>
              </a:spcBef>
              <a:spcAft>
                <a:spcPct val="0"/>
              </a:spcAft>
            </a:pP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between</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the</a:t>
            </a:r>
            <a:r>
              <a:rPr kumimoji="0" lang="fr-FR" sz="2000" b="1" i="1" u="none" strike="noStrike" cap="none" normalizeH="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direction of </a:t>
            </a:r>
            <a:r>
              <a:rPr lang="fr-FR" sz="2000" b="1" i="1" dirty="0" err="1" smtClean="0">
                <a:latin typeface="Times New Roman" pitchFamily="18" charset="0"/>
                <a:ea typeface="Times New Roman" pitchFamily="18" charset="0"/>
                <a:cs typeface="Arial" pitchFamily="34" charset="0"/>
                <a:sym typeface="Symbol" pitchFamily="18" charset="2"/>
              </a:rPr>
              <a:t>some</a:t>
            </a:r>
            <a:r>
              <a:rPr lang="fr-FR" sz="2000" b="1" i="1" dirty="0" smtClean="0">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r>
              <a:rPr kumimoji="0" lang="fr-FR" sz="2000" b="1" i="1" u="none" strike="noStrike" cap="none" normalizeH="0" baseline="0" dirty="0" err="1" smtClean="0">
                <a:ln>
                  <a:noFill/>
                </a:ln>
                <a:solidFill>
                  <a:schemeClr val="tx1"/>
                </a:solidFill>
                <a:effectLst/>
                <a:latin typeface="Times New Roman" pitchFamily="18" charset="0"/>
                <a:ea typeface="Times New Roman" pitchFamily="18" charset="0"/>
                <a:cs typeface="Arial" pitchFamily="34" charset="0"/>
                <a:sym typeface="Symbol" pitchFamily="18" charset="2"/>
              </a:rPr>
              <a:t>ellipsoids</a:t>
            </a:r>
            <a:r>
              <a:rPr kumimoji="0" lang="fr-FR" sz="2000" b="1" i="1"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rPr>
              <a:t> </a:t>
            </a:r>
          </a:p>
        </p:txBody>
      </p:sp>
      <p:sp>
        <p:nvSpPr>
          <p:cNvPr id="4" name="ZoneTexte 3"/>
          <p:cNvSpPr txBox="1"/>
          <p:nvPr/>
        </p:nvSpPr>
        <p:spPr>
          <a:xfrm>
            <a:off x="0" y="0"/>
            <a:ext cx="9144000" cy="523220"/>
          </a:xfrm>
          <a:prstGeom prst="rect">
            <a:avLst/>
          </a:prstGeom>
          <a:solidFill>
            <a:srgbClr val="FFFF00"/>
          </a:solidFill>
        </p:spPr>
        <p:txBody>
          <a:bodyPr wrap="square" rtlCol="0">
            <a:spAutoFit/>
          </a:bodyPr>
          <a:lstStyle/>
          <a:p>
            <a:pPr algn="ctr"/>
            <a:r>
              <a:rPr lang="en-US" sz="2800" dirty="0" smtClean="0"/>
              <a:t>Comparison  of Isotropic thermal displacement parameters </a:t>
            </a:r>
            <a:endParaRPr lang="en-US" sz="2800" dirty="0"/>
          </a:p>
        </p:txBody>
      </p:sp>
    </p:spTree>
    <p:extLst>
      <p:ext uri="{BB962C8B-B14F-4D97-AF65-F5344CB8AC3E}">
        <p14:creationId xmlns:p14="http://schemas.microsoft.com/office/powerpoint/2010/main" val="4187319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843341"/>
            <a:ext cx="8809037"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r"/>
            <a:fld id="{A8821C99-451A-4FF0-BF98-0D489CD82A7F}" type="slidenum">
              <a:rPr lang="fr-FR" altLang="fr-FR" sz="1200">
                <a:solidFill>
                  <a:schemeClr val="tx1"/>
                </a:solidFill>
                <a:latin typeface="Times New Roman" pitchFamily="18" charset="0"/>
              </a:rPr>
              <a:pPr algn="r"/>
              <a:t>14</a:t>
            </a:fld>
            <a:endParaRPr lang="fr-FR" altLang="fr-FR" sz="1200">
              <a:solidFill>
                <a:schemeClr val="tx1"/>
              </a:solidFill>
              <a:latin typeface="Times New Roman" pitchFamily="18" charset="0"/>
            </a:endParaRPr>
          </a:p>
        </p:txBody>
      </p:sp>
      <p:sp>
        <p:nvSpPr>
          <p:cNvPr id="13316" name="Text Box 6"/>
          <p:cNvSpPr txBox="1">
            <a:spLocks noChangeArrowheads="1"/>
          </p:cNvSpPr>
          <p:nvPr/>
        </p:nvSpPr>
        <p:spPr bwMode="auto">
          <a:xfrm>
            <a:off x="0" y="26495"/>
            <a:ext cx="9144000" cy="584775"/>
          </a:xfrm>
          <a:prstGeom prst="rect">
            <a:avLst/>
          </a:prstGeom>
          <a:solidFill>
            <a:srgbClr val="FFFF00"/>
          </a:solidFill>
          <a:ln>
            <a:noFill/>
          </a:ln>
          <a:effectLst/>
          <a:extLst/>
        </p:spPr>
        <p:txBody>
          <a:bodyPr wrap="square">
            <a:spAutoFit/>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fr-FR" altLang="fr-FR" sz="3200" dirty="0" err="1" smtClean="0"/>
              <a:t>Polarized</a:t>
            </a:r>
            <a:r>
              <a:rPr lang="fr-FR" altLang="fr-FR" sz="3200" dirty="0" smtClean="0"/>
              <a:t> neutron diffraction</a:t>
            </a:r>
            <a:endParaRPr lang="fr-FR" altLang="fr-FR" sz="3200" dirty="0"/>
          </a:p>
        </p:txBody>
      </p:sp>
      <p:sp>
        <p:nvSpPr>
          <p:cNvPr id="13317" name="Line 7"/>
          <p:cNvSpPr>
            <a:spLocks noChangeShapeType="1"/>
          </p:cNvSpPr>
          <p:nvPr/>
        </p:nvSpPr>
        <p:spPr bwMode="auto">
          <a:xfrm>
            <a:off x="5508625" y="4437063"/>
            <a:ext cx="0" cy="431800"/>
          </a:xfrm>
          <a:prstGeom prst="line">
            <a:avLst/>
          </a:prstGeom>
          <a:noFill/>
          <a:ln w="1587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GB"/>
          </a:p>
        </p:txBody>
      </p:sp>
      <p:sp>
        <p:nvSpPr>
          <p:cNvPr id="13318" name="Text Box 8"/>
          <p:cNvSpPr txBox="1">
            <a:spLocks noChangeArrowheads="1"/>
          </p:cNvSpPr>
          <p:nvPr/>
        </p:nvSpPr>
        <p:spPr bwMode="auto">
          <a:xfrm>
            <a:off x="5327650" y="3670300"/>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spcBef>
                <a:spcPct val="50000"/>
              </a:spcBef>
            </a:pPr>
            <a:r>
              <a:rPr lang="fr-FR" altLang="fr-FR"/>
              <a:t>+</a:t>
            </a:r>
          </a:p>
        </p:txBody>
      </p:sp>
      <p:sp>
        <p:nvSpPr>
          <p:cNvPr id="13319" name="Text Box 9"/>
          <p:cNvSpPr txBox="1">
            <a:spLocks noChangeArrowheads="1"/>
          </p:cNvSpPr>
          <p:nvPr/>
        </p:nvSpPr>
        <p:spPr bwMode="auto">
          <a:xfrm>
            <a:off x="5508625" y="4640263"/>
            <a:ext cx="360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spcBef>
                <a:spcPct val="50000"/>
              </a:spcBef>
            </a:pPr>
            <a:r>
              <a:rPr lang="fr-FR" altLang="fr-FR"/>
              <a:t>-</a:t>
            </a:r>
          </a:p>
        </p:txBody>
      </p:sp>
      <p:sp>
        <p:nvSpPr>
          <p:cNvPr id="13320" name="Text Box 6"/>
          <p:cNvSpPr txBox="1">
            <a:spLocks noChangeArrowheads="1"/>
          </p:cNvSpPr>
          <p:nvPr/>
        </p:nvSpPr>
        <p:spPr bwMode="auto">
          <a:xfrm>
            <a:off x="3059113" y="5629275"/>
            <a:ext cx="352901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fr-FR" altLang="fr-FR" sz="3200"/>
              <a:t>R=		  	</a:t>
            </a:r>
            <a:endParaRPr lang="fr-FR" altLang="fr-FR" sz="3200" baseline="-25000">
              <a:latin typeface="Times New Roman" pitchFamily="18" charset="0"/>
            </a:endParaRPr>
          </a:p>
        </p:txBody>
      </p:sp>
      <p:grpSp>
        <p:nvGrpSpPr>
          <p:cNvPr id="13321" name="Group 13"/>
          <p:cNvGrpSpPr>
            <a:grpSpLocks/>
          </p:cNvGrpSpPr>
          <p:nvPr/>
        </p:nvGrpSpPr>
        <p:grpSpPr bwMode="auto">
          <a:xfrm>
            <a:off x="4498975" y="5356225"/>
            <a:ext cx="496888" cy="1143000"/>
            <a:chOff x="4711" y="3164"/>
            <a:chExt cx="313" cy="720"/>
          </a:xfrm>
        </p:grpSpPr>
        <p:sp>
          <p:nvSpPr>
            <p:cNvPr id="13328" name="Rectangle 11"/>
            <p:cNvSpPr>
              <a:spLocks noChangeArrowheads="1"/>
            </p:cNvSpPr>
            <p:nvPr/>
          </p:nvSpPr>
          <p:spPr bwMode="auto">
            <a:xfrm>
              <a:off x="4711" y="3164"/>
              <a:ext cx="27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r>
                <a:rPr lang="fr-FR" altLang="fr-FR" sz="3200">
                  <a:latin typeface="Times New Roman" pitchFamily="18" charset="0"/>
                </a:rPr>
                <a:t>I</a:t>
              </a:r>
              <a:r>
                <a:rPr lang="fr-FR" altLang="fr-FR" baseline="-25000"/>
                <a:t>+</a:t>
              </a:r>
            </a:p>
          </p:txBody>
        </p:sp>
        <p:sp>
          <p:nvSpPr>
            <p:cNvPr id="13329" name="Line 12"/>
            <p:cNvSpPr>
              <a:spLocks noChangeShapeType="1"/>
            </p:cNvSpPr>
            <p:nvPr/>
          </p:nvSpPr>
          <p:spPr bwMode="auto">
            <a:xfrm>
              <a:off x="4711" y="3529"/>
              <a:ext cx="313" cy="0"/>
            </a:xfrm>
            <a:prstGeom prst="line">
              <a:avLst/>
            </a:prstGeom>
            <a:noFill/>
            <a:ln w="1905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GB"/>
            </a:p>
          </p:txBody>
        </p:sp>
        <p:sp>
          <p:nvSpPr>
            <p:cNvPr id="13330" name="Rectangle 13"/>
            <p:cNvSpPr>
              <a:spLocks noChangeArrowheads="1"/>
            </p:cNvSpPr>
            <p:nvPr/>
          </p:nvSpPr>
          <p:spPr bwMode="auto">
            <a:xfrm>
              <a:off x="4711" y="351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r>
                <a:rPr lang="fr-FR" altLang="fr-FR" sz="3200">
                  <a:latin typeface="Times New Roman" pitchFamily="18" charset="0"/>
                </a:rPr>
                <a:t>I</a:t>
              </a:r>
              <a:r>
                <a:rPr lang="fr-FR" altLang="fr-FR" baseline="-25000"/>
                <a:t>-</a:t>
              </a:r>
            </a:p>
          </p:txBody>
        </p:sp>
      </p:grpSp>
      <p:grpSp>
        <p:nvGrpSpPr>
          <p:cNvPr id="13331" name="Group 19"/>
          <p:cNvGrpSpPr>
            <a:grpSpLocks/>
          </p:cNvGrpSpPr>
          <p:nvPr/>
        </p:nvGrpSpPr>
        <p:grpSpPr bwMode="auto">
          <a:xfrm>
            <a:off x="5343525" y="5438775"/>
            <a:ext cx="884238" cy="1008063"/>
            <a:chOff x="4693" y="3249"/>
            <a:chExt cx="557" cy="635"/>
          </a:xfrm>
        </p:grpSpPr>
        <p:sp>
          <p:nvSpPr>
            <p:cNvPr id="13325" name="Text Box 14"/>
            <p:cNvSpPr txBox="1">
              <a:spLocks noChangeArrowheads="1"/>
            </p:cNvSpPr>
            <p:nvPr/>
          </p:nvSpPr>
          <p:spPr bwMode="auto">
            <a:xfrm>
              <a:off x="4696" y="3249"/>
              <a:ext cx="5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fr-FR" altLang="fr-FR"/>
                <a:t>1+2</a:t>
              </a:r>
              <a:r>
                <a:rPr lang="fr-FR" altLang="fr-FR">
                  <a:latin typeface="Symbol" pitchFamily="18" charset="2"/>
                </a:rPr>
                <a:t>g</a:t>
              </a:r>
            </a:p>
          </p:txBody>
        </p:sp>
        <p:sp>
          <p:nvSpPr>
            <p:cNvPr id="13326" name="Text Box 16"/>
            <p:cNvSpPr txBox="1">
              <a:spLocks noChangeArrowheads="1"/>
            </p:cNvSpPr>
            <p:nvPr/>
          </p:nvSpPr>
          <p:spPr bwMode="auto">
            <a:xfrm>
              <a:off x="4693" y="3596"/>
              <a:ext cx="5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fr-FR" altLang="fr-FR"/>
                <a:t>1-2</a:t>
              </a:r>
              <a:r>
                <a:rPr lang="fr-FR" altLang="fr-FR">
                  <a:latin typeface="Symbol" pitchFamily="18" charset="2"/>
                </a:rPr>
                <a:t>g</a:t>
              </a:r>
            </a:p>
          </p:txBody>
        </p:sp>
        <p:sp>
          <p:nvSpPr>
            <p:cNvPr id="13327" name="Line 18"/>
            <p:cNvSpPr>
              <a:spLocks noChangeShapeType="1"/>
            </p:cNvSpPr>
            <p:nvPr/>
          </p:nvSpPr>
          <p:spPr bwMode="auto">
            <a:xfrm>
              <a:off x="4790" y="3564"/>
              <a:ext cx="363" cy="0"/>
            </a:xfrm>
            <a:prstGeom prst="line">
              <a:avLst/>
            </a:prstGeom>
            <a:noFill/>
            <a:ln w="1587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n-GB"/>
            </a:p>
          </p:txBody>
        </p:sp>
      </p:grpSp>
      <p:sp>
        <p:nvSpPr>
          <p:cNvPr id="13333" name="Text Box 21"/>
          <p:cNvSpPr txBox="1">
            <a:spLocks noChangeArrowheads="1"/>
          </p:cNvSpPr>
          <p:nvPr/>
        </p:nvSpPr>
        <p:spPr bwMode="auto">
          <a:xfrm>
            <a:off x="6327775" y="5667375"/>
            <a:ext cx="207300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r>
              <a:rPr lang="fr-FR" altLang="fr-FR" dirty="0"/>
              <a:t> </a:t>
            </a:r>
            <a:r>
              <a:rPr lang="fr-FR" altLang="fr-FR" dirty="0" err="1" smtClean="0"/>
              <a:t>with</a:t>
            </a:r>
            <a:r>
              <a:rPr lang="fr-FR" altLang="fr-FR" dirty="0" smtClean="0"/>
              <a:t>  </a:t>
            </a:r>
            <a:r>
              <a:rPr lang="fr-FR" altLang="fr-FR" dirty="0" smtClean="0">
                <a:latin typeface="Symbol" pitchFamily="18" charset="2"/>
              </a:rPr>
              <a:t>g</a:t>
            </a:r>
            <a:r>
              <a:rPr lang="fr-FR" altLang="fr-FR" dirty="0" smtClean="0"/>
              <a:t>=F</a:t>
            </a:r>
            <a:r>
              <a:rPr lang="fr-FR" altLang="fr-FR" baseline="-25000" dirty="0" smtClean="0"/>
              <a:t>M</a:t>
            </a:r>
            <a:r>
              <a:rPr lang="fr-FR" altLang="fr-FR" dirty="0" smtClean="0"/>
              <a:t>/F</a:t>
            </a:r>
            <a:r>
              <a:rPr lang="fr-FR" altLang="fr-FR" baseline="-25000" dirty="0" smtClean="0"/>
              <a:t>N</a:t>
            </a:r>
            <a:endParaRPr lang="fr-FR" altLang="fr-FR" dirty="0"/>
          </a:p>
        </p:txBody>
      </p:sp>
      <p:sp>
        <p:nvSpPr>
          <p:cNvPr id="13334" name="Text Box 22"/>
          <p:cNvSpPr txBox="1">
            <a:spLocks noChangeArrowheads="1"/>
          </p:cNvSpPr>
          <p:nvPr/>
        </p:nvSpPr>
        <p:spPr bwMode="auto">
          <a:xfrm>
            <a:off x="5075238" y="5657850"/>
            <a:ext cx="5048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609600" indent="-609600" defTabSz="1016000" eaLnBrk="0" hangingPunct="0">
              <a:defRPr sz="2400">
                <a:solidFill>
                  <a:srgbClr val="003366"/>
                </a:solidFill>
                <a:latin typeface="Arial" pitchFamily="34" charset="0"/>
              </a:defRPr>
            </a:lvl1pPr>
            <a:lvl2pPr marL="742950" indent="-285750" defTabSz="1016000" eaLnBrk="0" hangingPunct="0">
              <a:defRPr sz="2400">
                <a:solidFill>
                  <a:srgbClr val="003366"/>
                </a:solidFill>
                <a:latin typeface="Arial" pitchFamily="34" charset="0"/>
              </a:defRPr>
            </a:lvl2pPr>
            <a:lvl3pPr marL="1143000" indent="-228600" defTabSz="1016000" eaLnBrk="0" hangingPunct="0">
              <a:defRPr sz="2400">
                <a:solidFill>
                  <a:srgbClr val="003366"/>
                </a:solidFill>
                <a:latin typeface="Arial" pitchFamily="34" charset="0"/>
              </a:defRPr>
            </a:lvl3pPr>
            <a:lvl4pPr marL="1600200" indent="-228600" defTabSz="1016000" eaLnBrk="0" hangingPunct="0">
              <a:defRPr sz="2400">
                <a:solidFill>
                  <a:srgbClr val="003366"/>
                </a:solidFill>
                <a:latin typeface="Arial" pitchFamily="34" charset="0"/>
              </a:defRPr>
            </a:lvl4pPr>
            <a:lvl5pPr marL="2057400" indent="-228600" defTabSz="1016000" eaLnBrk="0" hangingPunct="0">
              <a:defRPr sz="2400">
                <a:solidFill>
                  <a:srgbClr val="003366"/>
                </a:solidFill>
                <a:latin typeface="Arial" pitchFamily="34" charset="0"/>
              </a:defRPr>
            </a:lvl5pPr>
            <a:lvl6pPr marL="2514600" indent="-228600" defTabSz="1016000" eaLnBrk="0" fontAlgn="base" hangingPunct="0">
              <a:spcBef>
                <a:spcPct val="0"/>
              </a:spcBef>
              <a:spcAft>
                <a:spcPct val="0"/>
              </a:spcAft>
              <a:defRPr sz="2400">
                <a:solidFill>
                  <a:srgbClr val="003366"/>
                </a:solidFill>
                <a:latin typeface="Arial" pitchFamily="34" charset="0"/>
              </a:defRPr>
            </a:lvl6pPr>
            <a:lvl7pPr marL="2971800" indent="-228600" defTabSz="1016000" eaLnBrk="0" fontAlgn="base" hangingPunct="0">
              <a:spcBef>
                <a:spcPct val="0"/>
              </a:spcBef>
              <a:spcAft>
                <a:spcPct val="0"/>
              </a:spcAft>
              <a:defRPr sz="2400">
                <a:solidFill>
                  <a:srgbClr val="003366"/>
                </a:solidFill>
                <a:latin typeface="Arial" pitchFamily="34" charset="0"/>
              </a:defRPr>
            </a:lvl7pPr>
            <a:lvl8pPr marL="3429000" indent="-228600" defTabSz="1016000" eaLnBrk="0" fontAlgn="base" hangingPunct="0">
              <a:spcBef>
                <a:spcPct val="0"/>
              </a:spcBef>
              <a:spcAft>
                <a:spcPct val="0"/>
              </a:spcAft>
              <a:defRPr sz="2400">
                <a:solidFill>
                  <a:srgbClr val="003366"/>
                </a:solidFill>
                <a:latin typeface="Arial" pitchFamily="34" charset="0"/>
              </a:defRPr>
            </a:lvl8pPr>
            <a:lvl9pPr marL="3886200" indent="-228600" defTabSz="1016000" eaLnBrk="0" fontAlgn="base" hangingPunct="0">
              <a:spcBef>
                <a:spcPct val="0"/>
              </a:spcBef>
              <a:spcAft>
                <a:spcPct val="0"/>
              </a:spcAft>
              <a:defRPr sz="2400">
                <a:solidFill>
                  <a:srgbClr val="003366"/>
                </a:solidFill>
                <a:latin typeface="Arial" pitchFamily="34" charset="0"/>
              </a:defRPr>
            </a:lvl9pPr>
          </a:lstStyle>
          <a:p>
            <a:pPr eaLnBrk="1" hangingPunct="1">
              <a:spcBef>
                <a:spcPct val="50000"/>
              </a:spcBef>
            </a:pPr>
            <a:r>
              <a:rPr lang="fr-FR" altLang="fr-FR" sz="3200">
                <a:cs typeface="Arial" pitchFamily="34" charset="0"/>
              </a:rPr>
              <a:t>≈</a:t>
            </a:r>
          </a:p>
        </p:txBody>
      </p:sp>
    </p:spTree>
    <p:extLst>
      <p:ext uri="{BB962C8B-B14F-4D97-AF65-F5344CB8AC3E}">
        <p14:creationId xmlns:p14="http://schemas.microsoft.com/office/powerpoint/2010/main" val="15861260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3" grpId="0"/>
      <p:bldP spid="133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07504" y="16204"/>
            <a:ext cx="9089287" cy="707886"/>
          </a:xfrm>
          <a:prstGeom prst="rect">
            <a:avLst/>
          </a:prstGeom>
          <a:solidFill>
            <a:srgbClr val="FFFF00"/>
          </a:solidFill>
        </p:spPr>
        <p:txBody>
          <a:bodyPr wrap="square" rtlCol="0">
            <a:spAutoFit/>
          </a:bodyPr>
          <a:lstStyle/>
          <a:p>
            <a:pPr algn="ctr"/>
            <a:r>
              <a:rPr lang="fr-FR" sz="4000" dirty="0" err="1" smtClean="0"/>
              <a:t>Polarising</a:t>
            </a:r>
            <a:r>
              <a:rPr lang="fr-FR" sz="4000" dirty="0" smtClean="0"/>
              <a:t>  </a:t>
            </a:r>
            <a:r>
              <a:rPr lang="fr-FR" sz="4000" dirty="0" err="1" smtClean="0"/>
              <a:t>Monochromator</a:t>
            </a:r>
            <a:r>
              <a:rPr lang="fr-FR" sz="4000" dirty="0" smtClean="0"/>
              <a:t> </a:t>
            </a:r>
          </a:p>
        </p:txBody>
      </p:sp>
      <p:sp>
        <p:nvSpPr>
          <p:cNvPr id="7" name="Rectangle 4"/>
          <p:cNvSpPr>
            <a:spLocks noChangeArrowheads="1"/>
          </p:cNvSpPr>
          <p:nvPr/>
        </p:nvSpPr>
        <p:spPr bwMode="auto">
          <a:xfrm>
            <a:off x="-17926" y="599851"/>
            <a:ext cx="9144000"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763" fontAlgn="base">
              <a:spcBef>
                <a:spcPct val="0"/>
              </a:spcBef>
              <a:spcAft>
                <a:spcPct val="0"/>
              </a:spcAft>
              <a:tabLst>
                <a:tab pos="3594100" algn="l"/>
              </a:tabLst>
              <a:defRPr>
                <a:solidFill>
                  <a:schemeClr val="tx1"/>
                </a:solidFill>
                <a:latin typeface="Arial" pitchFamily="34" charset="0"/>
                <a:cs typeface="Arial" pitchFamily="34" charset="0"/>
              </a:defRPr>
            </a:lvl1pPr>
            <a:lvl2pPr fontAlgn="base">
              <a:spcBef>
                <a:spcPct val="0"/>
              </a:spcBef>
              <a:spcAft>
                <a:spcPct val="0"/>
              </a:spcAft>
              <a:tabLst>
                <a:tab pos="3594100" algn="l"/>
              </a:tabLst>
              <a:defRPr>
                <a:solidFill>
                  <a:schemeClr val="tx1"/>
                </a:solidFill>
                <a:latin typeface="Arial" pitchFamily="34" charset="0"/>
                <a:cs typeface="Arial" pitchFamily="34" charset="0"/>
              </a:defRPr>
            </a:lvl2pPr>
            <a:lvl3pPr fontAlgn="base">
              <a:spcBef>
                <a:spcPct val="0"/>
              </a:spcBef>
              <a:spcAft>
                <a:spcPct val="0"/>
              </a:spcAft>
              <a:tabLst>
                <a:tab pos="3594100" algn="l"/>
              </a:tabLst>
              <a:defRPr>
                <a:solidFill>
                  <a:schemeClr val="tx1"/>
                </a:solidFill>
                <a:latin typeface="Arial" pitchFamily="34" charset="0"/>
                <a:cs typeface="Arial" pitchFamily="34" charset="0"/>
              </a:defRPr>
            </a:lvl3pPr>
            <a:lvl4pPr fontAlgn="base">
              <a:spcBef>
                <a:spcPct val="0"/>
              </a:spcBef>
              <a:spcAft>
                <a:spcPct val="0"/>
              </a:spcAft>
              <a:tabLst>
                <a:tab pos="3594100" algn="l"/>
              </a:tabLst>
              <a:defRPr>
                <a:solidFill>
                  <a:schemeClr val="tx1"/>
                </a:solidFill>
                <a:latin typeface="Arial" pitchFamily="34" charset="0"/>
                <a:cs typeface="Arial" pitchFamily="34" charset="0"/>
              </a:defRPr>
            </a:lvl4pPr>
            <a:lvl5pPr fontAlgn="base">
              <a:spcBef>
                <a:spcPct val="0"/>
              </a:spcBef>
              <a:spcAft>
                <a:spcPct val="0"/>
              </a:spcAft>
              <a:tabLst>
                <a:tab pos="3594100" algn="l"/>
              </a:tabLst>
              <a:defRPr>
                <a:solidFill>
                  <a:schemeClr val="tx1"/>
                </a:solidFill>
                <a:latin typeface="Arial" pitchFamily="34" charset="0"/>
                <a:cs typeface="Arial" pitchFamily="34" charset="0"/>
              </a:defRPr>
            </a:lvl5pPr>
            <a:lvl6pPr fontAlgn="base">
              <a:spcBef>
                <a:spcPct val="0"/>
              </a:spcBef>
              <a:spcAft>
                <a:spcPct val="0"/>
              </a:spcAft>
              <a:tabLst>
                <a:tab pos="3594100" algn="l"/>
              </a:tabLst>
              <a:defRPr>
                <a:solidFill>
                  <a:schemeClr val="tx1"/>
                </a:solidFill>
                <a:latin typeface="Arial" pitchFamily="34" charset="0"/>
                <a:cs typeface="Arial" pitchFamily="34" charset="0"/>
              </a:defRPr>
            </a:lvl6pPr>
            <a:lvl7pPr fontAlgn="base">
              <a:spcBef>
                <a:spcPct val="0"/>
              </a:spcBef>
              <a:spcAft>
                <a:spcPct val="0"/>
              </a:spcAft>
              <a:tabLst>
                <a:tab pos="3594100" algn="l"/>
              </a:tabLst>
              <a:defRPr>
                <a:solidFill>
                  <a:schemeClr val="tx1"/>
                </a:solidFill>
                <a:latin typeface="Arial" pitchFamily="34" charset="0"/>
                <a:cs typeface="Arial" pitchFamily="34" charset="0"/>
              </a:defRPr>
            </a:lvl7pPr>
            <a:lvl8pPr fontAlgn="base">
              <a:spcBef>
                <a:spcPct val="0"/>
              </a:spcBef>
              <a:spcAft>
                <a:spcPct val="0"/>
              </a:spcAft>
              <a:tabLst>
                <a:tab pos="3594100" algn="l"/>
              </a:tabLst>
              <a:defRPr>
                <a:solidFill>
                  <a:schemeClr val="tx1"/>
                </a:solidFill>
                <a:latin typeface="Arial" pitchFamily="34" charset="0"/>
                <a:cs typeface="Arial" pitchFamily="34" charset="0"/>
              </a:defRPr>
            </a:lvl8pPr>
            <a:lvl9pPr fontAlgn="base">
              <a:spcBef>
                <a:spcPct val="0"/>
              </a:spcBef>
              <a:spcAft>
                <a:spcPct val="0"/>
              </a:spcAft>
              <a:tabLst>
                <a:tab pos="3594100" algn="l"/>
              </a:tabLst>
              <a:defRPr>
                <a:solidFill>
                  <a:schemeClr val="tx1"/>
                </a:solidFill>
                <a:latin typeface="Arial" pitchFamily="34" charset="0"/>
                <a:cs typeface="Arial" pitchFamily="34" charset="0"/>
              </a:defRPr>
            </a:lvl9pPr>
          </a:lstStyle>
          <a:p>
            <a:pPr marL="0" marR="0" lvl="0" indent="365125" algn="ctr" defTabSz="914400" rtl="0" eaLnBrk="1" fontAlgn="base" latinLnBrk="0" hangingPunct="1">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rPr>
              <a:t>A </a:t>
            </a:r>
            <a:r>
              <a:rPr kumimoji="0" lang="en-US" altLang="en-US" b="0" i="0" u="none" strike="noStrike" cap="none" normalizeH="0" baseline="0" dirty="0" err="1" smtClean="0">
                <a:ln>
                  <a:noFill/>
                </a:ln>
                <a:solidFill>
                  <a:schemeClr val="tx1"/>
                </a:solidFill>
                <a:effectLst/>
                <a:ea typeface="Times New Roman" pitchFamily="18" charset="0"/>
              </a:rPr>
              <a:t>polarising</a:t>
            </a:r>
            <a:r>
              <a:rPr kumimoji="0" lang="en-US" altLang="en-US" b="0" i="0" u="none" strike="noStrike" cap="none" normalizeH="0" baseline="0" dirty="0" smtClean="0">
                <a:ln>
                  <a:noFill/>
                </a:ln>
                <a:solidFill>
                  <a:schemeClr val="tx1"/>
                </a:solidFill>
                <a:effectLst/>
                <a:ea typeface="Times New Roman" pitchFamily="18" charset="0"/>
              </a:rPr>
              <a:t> </a:t>
            </a:r>
            <a:r>
              <a:rPr kumimoji="0" lang="en-US" altLang="en-US" b="0" i="0" u="none" strike="noStrike" cap="none" normalizeH="0" baseline="0" dirty="0" err="1" smtClean="0">
                <a:ln>
                  <a:noFill/>
                </a:ln>
                <a:solidFill>
                  <a:schemeClr val="tx1"/>
                </a:solidFill>
                <a:effectLst/>
                <a:ea typeface="Times New Roman" pitchFamily="18" charset="0"/>
              </a:rPr>
              <a:t>monochromator</a:t>
            </a:r>
            <a:r>
              <a:rPr kumimoji="0" lang="en-US" altLang="en-US" b="0" i="0" u="none" strike="noStrike" cap="none" normalizeH="0" baseline="0" dirty="0" smtClean="0">
                <a:ln>
                  <a:noFill/>
                </a:ln>
                <a:solidFill>
                  <a:schemeClr val="tx1"/>
                </a:solidFill>
                <a:effectLst/>
                <a:ea typeface="Times New Roman" pitchFamily="18" charset="0"/>
              </a:rPr>
              <a:t> is a ferromagnetic crystal </a:t>
            </a:r>
            <a:r>
              <a:rPr kumimoji="0" lang="en-US" altLang="en-US" b="0" i="0" u="none" strike="noStrike" cap="none" normalizeH="0" baseline="0" dirty="0" err="1" smtClean="0">
                <a:ln>
                  <a:noFill/>
                </a:ln>
                <a:solidFill>
                  <a:schemeClr val="tx1"/>
                </a:solidFill>
                <a:effectLst/>
                <a:ea typeface="Times New Roman" pitchFamily="18" charset="0"/>
              </a:rPr>
              <a:t>characterised</a:t>
            </a:r>
            <a:endParaRPr kumimoji="0" lang="en-US" altLang="en-US" b="0" i="0" u="none" strike="noStrike" cap="none" normalizeH="0" baseline="0" dirty="0" smtClean="0">
              <a:ln>
                <a:noFill/>
              </a:ln>
              <a:solidFill>
                <a:schemeClr val="tx1"/>
              </a:solidFill>
              <a:effectLst/>
              <a:ea typeface="Times New Roman" pitchFamily="18" charset="0"/>
            </a:endParaRPr>
          </a:p>
          <a:p>
            <a:pPr marL="0" marR="0" lvl="0" indent="365125" algn="ctr" defTabSz="914400" rtl="0" eaLnBrk="1" fontAlgn="base" latinLnBrk="0" hangingPunct="1">
              <a:lnSpc>
                <a:spcPct val="100000"/>
              </a:lnSpc>
              <a:spcBef>
                <a:spcPct val="0"/>
              </a:spcBef>
              <a:spcAft>
                <a:spcPct val="0"/>
              </a:spcAft>
              <a:buClrTx/>
              <a:buSzTx/>
              <a:buFontTx/>
              <a:buNone/>
              <a:tabLst>
                <a:tab pos="3594100" algn="l"/>
              </a:tabLst>
            </a:pPr>
            <a:r>
              <a:rPr lang="en-US" altLang="en-US" b="1" dirty="0" smtClean="0">
                <a:ea typeface="Times New Roman" pitchFamily="18" charset="0"/>
              </a:rPr>
              <a:t>             </a:t>
            </a:r>
            <a:r>
              <a:rPr kumimoji="0" lang="en-US" altLang="en-US" b="1" i="0" u="none" strike="noStrike" cap="none" normalizeH="0" baseline="0" dirty="0" smtClean="0">
                <a:ln>
                  <a:noFill/>
                </a:ln>
                <a:solidFill>
                  <a:schemeClr val="tx1"/>
                </a:solidFill>
                <a:effectLst/>
                <a:ea typeface="Times New Roman" pitchFamily="18" charset="0"/>
              </a:rPr>
              <a:t> </a:t>
            </a:r>
            <a:r>
              <a:rPr kumimoji="0" lang="en-US" altLang="en-US" i="0" u="none" strike="noStrike" cap="none" normalizeH="0" baseline="0" dirty="0" smtClean="0">
                <a:ln>
                  <a:noFill/>
                </a:ln>
                <a:solidFill>
                  <a:schemeClr val="tx1"/>
                </a:solidFill>
                <a:effectLst/>
                <a:ea typeface="Times New Roman" pitchFamily="18" charset="0"/>
              </a:rPr>
              <a:t>by</a:t>
            </a:r>
            <a:r>
              <a:rPr kumimoji="0" lang="en-US" altLang="en-US" b="1" i="0" u="none" strike="noStrike" cap="none" normalizeH="0" baseline="0" dirty="0" smtClean="0">
                <a:ln>
                  <a:noFill/>
                </a:ln>
                <a:solidFill>
                  <a:schemeClr val="tx1"/>
                </a:solidFill>
                <a:effectLst/>
                <a:ea typeface="Times New Roman" pitchFamily="18" charset="0"/>
              </a:rPr>
              <a:t> one Bragg reflection for which </a:t>
            </a:r>
            <a:r>
              <a:rPr kumimoji="0" lang="fr-FR" altLang="en-US" b="1" i="0" u="none" strike="noStrike" cap="none" normalizeH="0" baseline="0" dirty="0" smtClean="0">
                <a:ln>
                  <a:noFill/>
                </a:ln>
                <a:solidFill>
                  <a:schemeClr val="tx1"/>
                </a:solidFill>
                <a:effectLst/>
                <a:ea typeface="Times New Roman" pitchFamily="18" charset="0"/>
                <a:sym typeface="Symbol" pitchFamily="18" charset="2"/>
              </a:rPr>
              <a:t></a:t>
            </a:r>
            <a:r>
              <a:rPr kumimoji="0" lang="en-US" altLang="en-US" b="1" i="0" u="none" strike="noStrike" cap="none" normalizeH="0" baseline="0" dirty="0" smtClean="0">
                <a:ln>
                  <a:noFill/>
                </a:ln>
                <a:solidFill>
                  <a:schemeClr val="tx1"/>
                </a:solidFill>
                <a:effectLst/>
                <a:ea typeface="Times New Roman" pitchFamily="18" charset="0"/>
              </a:rPr>
              <a:t>F</a:t>
            </a:r>
            <a:r>
              <a:rPr kumimoji="0" lang="en-US" altLang="en-US" b="1" i="0" u="none" strike="noStrike" cap="none" normalizeH="0" baseline="0" dirty="0" smtClean="0">
                <a:ln>
                  <a:noFill/>
                </a:ln>
                <a:solidFill>
                  <a:schemeClr val="tx1"/>
                </a:solidFill>
                <a:effectLst/>
                <a:ea typeface="Times New Roman" pitchFamily="18" charset="0"/>
                <a:sym typeface="Symbol" pitchFamily="18" charset="2"/>
              </a:rPr>
              <a:t>M</a:t>
            </a:r>
            <a:r>
              <a:rPr kumimoji="0" lang="fr-FR" altLang="en-US" b="1" i="0" u="none" strike="noStrike" cap="none" normalizeH="0" baseline="0" dirty="0" smtClean="0">
                <a:ln>
                  <a:noFill/>
                </a:ln>
                <a:solidFill>
                  <a:schemeClr val="tx1"/>
                </a:solidFill>
                <a:effectLst/>
                <a:ea typeface="Times New Roman" pitchFamily="18" charset="0"/>
                <a:sym typeface="Symbol" pitchFamily="18" charset="2"/>
              </a:rPr>
              <a:t></a:t>
            </a:r>
            <a:r>
              <a:rPr kumimoji="0" lang="en-US" altLang="en-US" b="1" i="0" u="none" strike="noStrike" cap="none" normalizeH="0" baseline="0" dirty="0" smtClean="0">
                <a:ln>
                  <a:noFill/>
                </a:ln>
                <a:solidFill>
                  <a:schemeClr val="tx1"/>
                </a:solidFill>
                <a:effectLst/>
                <a:ea typeface="Times New Roman" pitchFamily="18" charset="0"/>
              </a:rPr>
              <a:t>=</a:t>
            </a:r>
            <a:r>
              <a:rPr kumimoji="0" lang="fr-FR" altLang="en-US" b="1" i="0" u="none" strike="noStrike" cap="none" normalizeH="0" baseline="0" dirty="0" smtClean="0">
                <a:ln>
                  <a:noFill/>
                </a:ln>
                <a:solidFill>
                  <a:schemeClr val="tx1"/>
                </a:solidFill>
                <a:effectLst/>
                <a:ea typeface="Times New Roman" pitchFamily="18" charset="0"/>
                <a:sym typeface="Symbol" pitchFamily="18" charset="2"/>
              </a:rPr>
              <a:t></a:t>
            </a:r>
            <a:r>
              <a:rPr kumimoji="0" lang="en-US" altLang="en-US" b="1" i="0" u="none" strike="noStrike" cap="none" normalizeH="0" baseline="0" dirty="0" smtClean="0">
                <a:ln>
                  <a:noFill/>
                </a:ln>
                <a:solidFill>
                  <a:schemeClr val="tx1"/>
                </a:solidFill>
                <a:effectLst/>
                <a:ea typeface="Times New Roman" pitchFamily="18" charset="0"/>
              </a:rPr>
              <a:t>F</a:t>
            </a:r>
            <a:r>
              <a:rPr kumimoji="0" lang="en-US" altLang="en-US" b="1" i="0" u="none" strike="noStrike" cap="none" normalizeH="0" baseline="0" dirty="0" smtClean="0">
                <a:ln>
                  <a:noFill/>
                </a:ln>
                <a:solidFill>
                  <a:schemeClr val="tx1"/>
                </a:solidFill>
                <a:effectLst/>
                <a:ea typeface="Times New Roman" pitchFamily="18" charset="0"/>
                <a:sym typeface="Symbol" pitchFamily="18" charset="2"/>
              </a:rPr>
              <a:t>N</a:t>
            </a:r>
            <a:r>
              <a:rPr kumimoji="0" lang="fr-FR" altLang="en-US" b="0" i="0" u="none" strike="noStrike" cap="none" normalizeH="0" baseline="0" dirty="0" smtClean="0">
                <a:ln>
                  <a:noFill/>
                </a:ln>
                <a:solidFill>
                  <a:schemeClr val="tx1"/>
                </a:solidFill>
                <a:effectLst/>
                <a:ea typeface="Times New Roman" pitchFamily="18" charset="0"/>
                <a:sym typeface="Symbol" pitchFamily="18" charset="2"/>
              </a:rPr>
              <a:t></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The beam </a:t>
            </a:r>
            <a:r>
              <a:rPr kumimoji="0" lang="en-US" altLang="en-US" b="0" i="0" u="none" strike="noStrike" cap="none" normalizeH="0" baseline="0" dirty="0" err="1" smtClean="0">
                <a:ln>
                  <a:noFill/>
                </a:ln>
                <a:solidFill>
                  <a:schemeClr val="tx1"/>
                </a:solidFill>
                <a:effectLst/>
                <a:ea typeface="Times New Roman" pitchFamily="18" charset="0"/>
                <a:sym typeface="Symbol" pitchFamily="18" charset="2"/>
              </a:rPr>
              <a:t>polarisation</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is defined as the ratio :</a:t>
            </a:r>
            <a:endParaRPr kumimoji="0" lang="en-US" altLang="en-US" b="0" i="0" u="none" strike="noStrike" cap="none" normalizeH="0" baseline="0" dirty="0" smtClean="0">
              <a:ln>
                <a:noFill/>
              </a:ln>
              <a:solidFill>
                <a:schemeClr val="tx1"/>
              </a:solidFill>
              <a:effectLst/>
              <a:sym typeface="Symbol" pitchFamily="18" charset="2"/>
            </a:endParaRPr>
          </a:p>
          <a:p>
            <a:pPr algn="ctr" eaLnBrk="0" hangingPunct="0"/>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a:t>
            </a:r>
            <a:r>
              <a:rPr kumimoji="0" lang="en-US" altLang="en-US" b="0" i="0" u="none" strike="noStrike" cap="none" normalizeH="0" dirty="0" smtClean="0">
                <a:ln>
                  <a:noFill/>
                </a:ln>
                <a:solidFill>
                  <a:schemeClr val="tx1"/>
                </a:solidFill>
                <a:effectLst/>
                <a:ea typeface="Times New Roman" pitchFamily="18" charset="0"/>
                <a:sym typeface="Symbol" pitchFamily="18" charset="2"/>
              </a:rPr>
              <a:t> </a:t>
            </a:r>
            <a:r>
              <a:rPr kumimoji="0" lang="nl-NL" altLang="en-US" b="1" i="0" u="none" strike="noStrike" cap="none" normalizeH="0" baseline="0" dirty="0" smtClean="0">
                <a:ln>
                  <a:noFill/>
                </a:ln>
                <a:solidFill>
                  <a:schemeClr val="tx1"/>
                </a:solidFill>
                <a:effectLst/>
                <a:ea typeface="Times New Roman" pitchFamily="18" charset="0"/>
                <a:sym typeface="Symbol" pitchFamily="18" charset="2"/>
              </a:rPr>
              <a:t>p   =  (</a:t>
            </a:r>
            <a:r>
              <a:rPr lang="nl-NL" altLang="en-US" b="1" dirty="0" smtClean="0">
                <a:ea typeface="Times New Roman" pitchFamily="18" charset="0"/>
                <a:sym typeface="Symbol" pitchFamily="18" charset="2"/>
              </a:rPr>
              <a:t>n+ - n- )</a:t>
            </a:r>
            <a:r>
              <a:rPr lang="en-US" altLang="en-US" b="1" dirty="0" smtClean="0">
                <a:sym typeface="Symbol" pitchFamily="18" charset="2"/>
              </a:rPr>
              <a:t> /</a:t>
            </a:r>
            <a:r>
              <a:rPr kumimoji="0" lang="nl-NL" altLang="en-US" b="1" i="0" u="none" strike="noStrike" cap="none" normalizeH="0" baseline="0" dirty="0" smtClean="0">
                <a:ln>
                  <a:noFill/>
                </a:ln>
                <a:solidFill>
                  <a:schemeClr val="tx1"/>
                </a:solidFill>
                <a:effectLst/>
                <a:ea typeface="Times New Roman" pitchFamily="18" charset="0"/>
                <a:sym typeface="Symbol" pitchFamily="18" charset="2"/>
              </a:rPr>
              <a:t>(n+ + n-)</a:t>
            </a:r>
            <a:endParaRPr kumimoji="0" lang="en-US" altLang="en-US" b="1" i="0" u="none" strike="noStrike" cap="none" normalizeH="0" baseline="0" dirty="0" smtClean="0">
              <a:ln>
                <a:noFill/>
              </a:ln>
              <a:solidFill>
                <a:schemeClr val="tx1"/>
              </a:solidFill>
              <a:effectLst/>
              <a:sym typeface="Symbol" pitchFamily="18" charset="2"/>
            </a:endParaRP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where n+ and n- are the probabilities of finding respectively neutrons </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with spin parallel (up) or antiparallel (down) to the external magnetic field ;</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n+ = n-= 50% for </a:t>
            </a:r>
            <a:r>
              <a:rPr kumimoji="0" lang="en-US" altLang="en-US" b="0" i="0" u="none" strike="noStrike" cap="none" normalizeH="0" baseline="0" dirty="0" err="1" smtClean="0">
                <a:ln>
                  <a:noFill/>
                </a:ln>
                <a:solidFill>
                  <a:schemeClr val="tx1"/>
                </a:solidFill>
                <a:effectLst/>
                <a:ea typeface="Times New Roman" pitchFamily="18" charset="0"/>
                <a:sym typeface="Symbol" pitchFamily="18" charset="2"/>
              </a:rPr>
              <a:t>unpolarised</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neutrons. </a:t>
            </a:r>
            <a:endParaRPr kumimoji="0" lang="en-US" altLang="en-US" b="0" i="0" u="none" strike="noStrike" cap="none" normalizeH="0" baseline="0" dirty="0" smtClean="0">
              <a:ln>
                <a:noFill/>
              </a:ln>
              <a:solidFill>
                <a:schemeClr val="tx1"/>
              </a:solidFill>
              <a:effectLst/>
              <a:sym typeface="Symbol" pitchFamily="18" charset="2"/>
            </a:endParaRPr>
          </a:p>
          <a:p>
            <a:pPr lvl="0" algn="ctr" eaLnBrk="0" hangingPunct="0"/>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The intensity diffracted by the </a:t>
            </a:r>
            <a:r>
              <a:rPr kumimoji="0" lang="en-US" altLang="en-US" b="0" i="0" u="none" strike="noStrike" cap="none" normalizeH="0" baseline="0" dirty="0" err="1" smtClean="0">
                <a:ln>
                  <a:noFill/>
                </a:ln>
                <a:solidFill>
                  <a:schemeClr val="tx1"/>
                </a:solidFill>
                <a:effectLst/>
                <a:ea typeface="Times New Roman" pitchFamily="18" charset="0"/>
                <a:sym typeface="Symbol" pitchFamily="18" charset="2"/>
              </a:rPr>
              <a:t>monochromator</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a:t>
            </a:r>
            <a:r>
              <a:rPr lang="en-US" altLang="en-US" dirty="0" smtClean="0">
                <a:ea typeface="Times New Roman" pitchFamily="18" charset="0"/>
                <a:sym typeface="Symbol" pitchFamily="18" charset="2"/>
              </a:rPr>
              <a:t> is   </a:t>
            </a:r>
            <a:r>
              <a:rPr lang="fr-FR" altLang="en-US" dirty="0" err="1" smtClean="0">
                <a:sym typeface="Symbol" pitchFamily="18" charset="2"/>
              </a:rPr>
              <a:t>proportionnal</a:t>
            </a:r>
            <a:r>
              <a:rPr lang="fr-FR" altLang="en-US" dirty="0" smtClean="0">
                <a:sym typeface="Symbol" pitchFamily="18" charset="2"/>
              </a:rPr>
              <a:t>   to</a:t>
            </a:r>
          </a:p>
          <a:p>
            <a:pPr lvl="0" algn="ctr" eaLnBrk="0" hangingPunct="0"/>
            <a:r>
              <a:rPr lang="en-US" altLang="en-US" dirty="0" smtClean="0">
                <a:ea typeface="Times New Roman" pitchFamily="18" charset="0"/>
                <a:sym typeface="Symbol" pitchFamily="18" charset="2"/>
              </a:rPr>
              <a:t>    </a:t>
            </a:r>
          </a:p>
          <a:p>
            <a:pPr lvl="0" algn="ctr" eaLnBrk="0" hangingPunct="0"/>
            <a:r>
              <a:rPr kumimoji="0" lang="en-US" altLang="en-US" sz="2400" b="0" i="0" u="none" strike="noStrike" cap="none" normalizeH="0" baseline="0" dirty="0" smtClean="0">
                <a:ln>
                  <a:noFill/>
                </a:ln>
                <a:solidFill>
                  <a:srgbClr val="FF0000"/>
                </a:solidFill>
                <a:effectLst/>
                <a:ea typeface="Times New Roman" pitchFamily="18" charset="0"/>
                <a:sym typeface="Symbol" pitchFamily="18" charset="2"/>
              </a:rPr>
              <a:t>± </a:t>
            </a:r>
            <a:r>
              <a:rPr kumimoji="0" lang="fr-FR" altLang="en-US" sz="2400" b="0" i="0" u="none" strike="noStrike" cap="none" normalizeH="0" baseline="0" dirty="0" smtClean="0">
                <a:ln>
                  <a:noFill/>
                </a:ln>
                <a:solidFill>
                  <a:srgbClr val="FF0000"/>
                </a:solidFill>
                <a:effectLst/>
                <a:ea typeface="Times New Roman" pitchFamily="18" charset="0"/>
                <a:sym typeface="Symbol" pitchFamily="18" charset="2"/>
              </a:rPr>
              <a:t></a:t>
            </a:r>
            <a:r>
              <a:rPr kumimoji="0" lang="en-US" altLang="en-US" sz="2400" b="0" i="0" u="none" strike="noStrike" cap="none" normalizeH="0" baseline="0" dirty="0" smtClean="0">
                <a:ln>
                  <a:noFill/>
                </a:ln>
                <a:solidFill>
                  <a:srgbClr val="FF0000"/>
                </a:solidFill>
                <a:effectLst/>
                <a:ea typeface="Times New Roman" pitchFamily="18" charset="0"/>
              </a:rPr>
              <a:t>F</a:t>
            </a:r>
            <a:r>
              <a:rPr kumimoji="0" lang="en-US" altLang="en-US" sz="2400" b="0" i="0" u="none" strike="noStrike" cap="none" normalizeH="0" baseline="0" dirty="0" smtClean="0">
                <a:ln>
                  <a:noFill/>
                </a:ln>
                <a:solidFill>
                  <a:srgbClr val="FF0000"/>
                </a:solidFill>
                <a:effectLst/>
                <a:ea typeface="Times New Roman" pitchFamily="18" charset="0"/>
                <a:sym typeface="Symbol" pitchFamily="18" charset="2"/>
              </a:rPr>
              <a:t>N ± FM</a:t>
            </a:r>
            <a:r>
              <a:rPr kumimoji="0" lang="fr-FR" altLang="en-US" sz="2400" b="0" i="0" u="none" strike="noStrike" cap="none" normalizeH="0" baseline="0" dirty="0" smtClean="0">
                <a:ln>
                  <a:noFill/>
                </a:ln>
                <a:solidFill>
                  <a:srgbClr val="FF0000"/>
                </a:solidFill>
                <a:effectLst/>
                <a:ea typeface="Times New Roman" pitchFamily="18" charset="0"/>
                <a:sym typeface="Symbol" pitchFamily="18" charset="2"/>
              </a:rPr>
              <a:t></a:t>
            </a:r>
            <a:r>
              <a:rPr kumimoji="0" lang="fr-FR" altLang="en-US" sz="2400" b="0" i="0" u="none" strike="noStrike" cap="none" normalizeH="0" baseline="30000" dirty="0" smtClean="0">
                <a:ln>
                  <a:noFill/>
                </a:ln>
                <a:solidFill>
                  <a:srgbClr val="FF0000"/>
                </a:solidFill>
                <a:effectLst/>
                <a:latin typeface="Symbol" pitchFamily="18" charset="2"/>
                <a:ea typeface="Times New Roman" pitchFamily="18" charset="0"/>
              </a:rPr>
              <a:t>2</a:t>
            </a:r>
          </a:p>
          <a:p>
            <a:pPr lvl="0" algn="ctr" eaLnBrk="0" hangingPunct="0"/>
            <a:endParaRPr kumimoji="0" lang="en-US" altLang="en-US" sz="2400" b="0" i="0" u="none" strike="noStrike" cap="none" normalizeH="0" baseline="30000" dirty="0" smtClean="0">
              <a:ln>
                <a:noFill/>
              </a:ln>
              <a:solidFill>
                <a:srgbClr val="FF0000"/>
              </a:solidFill>
              <a:effectLst/>
              <a:sym typeface="Symbol" pitchFamily="18" charset="2"/>
            </a:endParaRP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The diffraction of the polychromatic neutron beam on this crystal, in the Bragg position</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a:t>
            </a:r>
            <a:r>
              <a:rPr kumimoji="0" lang="fr-FR" altLang="en-US" b="0" i="0" u="none" strike="noStrike" cap="none" normalizeH="0" baseline="0" dirty="0" smtClean="0">
                <a:ln>
                  <a:noFill/>
                </a:ln>
                <a:solidFill>
                  <a:schemeClr val="tx1"/>
                </a:solidFill>
                <a:effectLst/>
                <a:latin typeface="Symbol" pitchFamily="18" charset="2"/>
                <a:ea typeface="Times New Roman" pitchFamily="18" charset="0"/>
                <a:sym typeface="Symbol" pitchFamily="18" charset="2"/>
              </a:rPr>
              <a:t>q</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 </a:t>
            </a:r>
            <a:r>
              <a:rPr kumimoji="0" lang="fr-FR" altLang="en-US" b="0" i="0" u="none" strike="noStrike" cap="none" normalizeH="0" baseline="0" dirty="0" smtClean="0">
                <a:ln>
                  <a:noFill/>
                </a:ln>
                <a:solidFill>
                  <a:schemeClr val="tx1"/>
                </a:solidFill>
                <a:effectLst/>
                <a:latin typeface="Symbol" pitchFamily="18" charset="2"/>
                <a:ea typeface="Times New Roman" pitchFamily="18" charset="0"/>
                <a:sym typeface="Symbol" pitchFamily="18" charset="2"/>
              </a:rPr>
              <a:t>q</a:t>
            </a:r>
            <a:r>
              <a:rPr kumimoji="0" lang="en-US" altLang="en-US" b="0" i="0" u="none" strike="noStrike" cap="none" normalizeH="0" baseline="-25000" dirty="0" smtClean="0">
                <a:ln>
                  <a:noFill/>
                </a:ln>
                <a:solidFill>
                  <a:schemeClr val="tx1"/>
                </a:solidFill>
                <a:effectLst/>
                <a:ea typeface="Times New Roman" pitchFamily="18" charset="0"/>
                <a:sym typeface="Symbol" pitchFamily="18" charset="2"/>
              </a:rPr>
              <a:t>M</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yields a neutron</a:t>
            </a:r>
            <a:r>
              <a:rPr kumimoji="0" lang="en-US" altLang="en-US" b="0" i="0" u="none" strike="noStrike" cap="none" normalizeH="0" dirty="0" smtClean="0">
                <a:ln>
                  <a:noFill/>
                </a:ln>
                <a:solidFill>
                  <a:schemeClr val="tx1"/>
                </a:solidFill>
                <a:effectLst/>
                <a:ea typeface="Times New Roman" pitchFamily="18" charset="0"/>
                <a:sym typeface="Symbol" pitchFamily="18" charset="2"/>
              </a:rPr>
              <a:t> </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beam, in the direction 2</a:t>
            </a:r>
            <a:r>
              <a:rPr kumimoji="0" lang="fr-FR" altLang="en-US" b="0" i="0" u="none" strike="noStrike" cap="none" normalizeH="0" baseline="0" dirty="0" smtClean="0">
                <a:ln>
                  <a:noFill/>
                </a:ln>
                <a:solidFill>
                  <a:schemeClr val="tx1"/>
                </a:solidFill>
                <a:effectLst/>
                <a:latin typeface="Symbol" pitchFamily="18" charset="2"/>
                <a:ea typeface="Times New Roman" pitchFamily="18" charset="0"/>
                <a:sym typeface="Symbol" pitchFamily="18" charset="2"/>
              </a:rPr>
              <a:t>q</a:t>
            </a:r>
            <a:r>
              <a:rPr kumimoji="0" lang="en-US" altLang="en-US" b="0" i="0" u="none" strike="noStrike" cap="none" normalizeH="0" baseline="-25000" dirty="0" smtClean="0">
                <a:ln>
                  <a:noFill/>
                </a:ln>
                <a:solidFill>
                  <a:schemeClr val="tx1"/>
                </a:solidFill>
                <a:effectLst/>
                <a:ea typeface="Times New Roman" pitchFamily="18" charset="0"/>
                <a:sym typeface="Symbol" pitchFamily="18" charset="2"/>
              </a:rPr>
              <a:t>M</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lang="en-US" altLang="en-US" dirty="0">
                <a:ea typeface="Times New Roman" pitchFamily="18" charset="0"/>
                <a:sym typeface="Symbol" pitchFamily="18" charset="2"/>
              </a:rPr>
              <a:t> </a:t>
            </a:r>
            <a:r>
              <a:rPr lang="en-US" altLang="en-US" dirty="0" smtClean="0">
                <a:ea typeface="Times New Roman" pitchFamily="18" charset="0"/>
                <a:sym typeface="Symbol" pitchFamily="18" charset="2"/>
              </a:rPr>
              <a:t>         </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 with a selected wavelength and a definite spin </a:t>
            </a:r>
            <a:r>
              <a:rPr kumimoji="0" lang="en-US" altLang="en-US" b="0" i="0" u="none" strike="noStrike" cap="none" normalizeH="0" baseline="0" dirty="0" smtClean="0">
                <a:ln>
                  <a:noFill/>
                </a:ln>
                <a:solidFill>
                  <a:schemeClr val="tx1"/>
                </a:solidFill>
                <a:effectLst/>
                <a:ea typeface="Times New Roman" pitchFamily="18" charset="0"/>
                <a:sym typeface="Symbol" pitchFamily="18" charset="2"/>
              </a:rPr>
              <a:t>state</a:t>
            </a:r>
            <a:endParaRPr kumimoji="0" lang="en-US" altLang="en-US" b="0" i="0" u="none" strike="noStrike" cap="none" normalizeH="0" baseline="0" dirty="0" smtClean="0">
              <a:ln>
                <a:noFill/>
              </a:ln>
              <a:solidFill>
                <a:schemeClr val="tx1"/>
              </a:solidFill>
              <a:effectLst/>
              <a:ea typeface="Times New Roman" pitchFamily="18" charset="0"/>
              <a:sym typeface="Symbol" pitchFamily="18" charset="2"/>
            </a:endParaRP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endParaRPr lang="en-US" dirty="0" smtClean="0">
              <a:sym typeface="Symbol" pitchFamily="18" charset="2"/>
            </a:endParaRP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lang="en-US" dirty="0" smtClean="0">
                <a:sym typeface="Symbol" pitchFamily="18" charset="2"/>
              </a:rPr>
              <a:t>The </a:t>
            </a:r>
            <a:r>
              <a:rPr lang="en-US" b="1" dirty="0" err="1">
                <a:sym typeface="Symbol" pitchFamily="18" charset="2"/>
              </a:rPr>
              <a:t>H</a:t>
            </a:r>
            <a:r>
              <a:rPr lang="en-US" b="1" dirty="0" err="1" smtClean="0">
                <a:sym typeface="Symbol" pitchFamily="18" charset="2"/>
              </a:rPr>
              <a:t>eusler</a:t>
            </a:r>
            <a:r>
              <a:rPr lang="en-US" b="1" dirty="0" smtClean="0">
                <a:sym typeface="Symbol" pitchFamily="18" charset="2"/>
              </a:rPr>
              <a:t> </a:t>
            </a:r>
            <a:r>
              <a:rPr lang="en-US" b="1" dirty="0" err="1" smtClean="0">
                <a:sym typeface="Symbol" pitchFamily="18" charset="2"/>
              </a:rPr>
              <a:t>monochromator</a:t>
            </a:r>
            <a:r>
              <a:rPr lang="en-US" b="1" dirty="0" smtClean="0">
                <a:sym typeface="Symbol" pitchFamily="18" charset="2"/>
              </a:rPr>
              <a:t> </a:t>
            </a:r>
          </a:p>
          <a:p>
            <a:pPr marL="0" marR="0" lvl="0" indent="4763" algn="ctr" defTabSz="914400" rtl="0" eaLnBrk="0" fontAlgn="base" latinLnBrk="0" hangingPunct="0">
              <a:lnSpc>
                <a:spcPct val="100000"/>
              </a:lnSpc>
              <a:spcBef>
                <a:spcPct val="0"/>
              </a:spcBef>
              <a:spcAft>
                <a:spcPct val="0"/>
              </a:spcAft>
              <a:buClrTx/>
              <a:buSzTx/>
              <a:buFontTx/>
              <a:buNone/>
              <a:tabLst>
                <a:tab pos="3594100" algn="l"/>
              </a:tabLst>
            </a:pPr>
            <a:r>
              <a:rPr lang="en-US" b="1" dirty="0" smtClean="0"/>
              <a:t>Cu2MnAl</a:t>
            </a:r>
          </a:p>
          <a:p>
            <a:pPr algn="ctr"/>
            <a:r>
              <a:rPr lang="en-US" dirty="0" smtClean="0"/>
              <a:t>                            FM = - FN for the (1 1 1) reflection </a:t>
            </a:r>
          </a:p>
          <a:p>
            <a:pPr algn="ctr"/>
            <a:r>
              <a:rPr lang="en-US" dirty="0" smtClean="0"/>
              <a:t>then </a:t>
            </a:r>
            <a:r>
              <a:rPr lang="en-US" dirty="0" smtClean="0"/>
              <a:t>I+ =0 and I-  is  </a:t>
            </a:r>
            <a:r>
              <a:rPr lang="fr-FR" dirty="0" err="1" smtClean="0"/>
              <a:t>prop</a:t>
            </a:r>
            <a:r>
              <a:rPr lang="fr-FR" dirty="0" smtClean="0"/>
              <a:t>  to </a:t>
            </a:r>
            <a:r>
              <a:rPr lang="en-US" dirty="0" smtClean="0"/>
              <a:t>(2 FN)</a:t>
            </a:r>
            <a:r>
              <a:rPr lang="en-US" baseline="30000" dirty="0" smtClean="0"/>
              <a:t>2</a:t>
            </a:r>
            <a:r>
              <a:rPr lang="en-US" dirty="0" smtClean="0"/>
              <a:t>  </a:t>
            </a:r>
          </a:p>
          <a:p>
            <a:pPr algn="ctr"/>
            <a:r>
              <a:rPr lang="en-US" dirty="0" smtClean="0"/>
              <a:t> --&gt;   only spin down neutrons are diffracted by the mono.</a:t>
            </a:r>
          </a:p>
          <a:p>
            <a:pPr algn="ctr"/>
            <a:r>
              <a:rPr lang="en-US" dirty="0" smtClean="0"/>
              <a:t> That means that the neutron spin is opposite to the applied magnetic </a:t>
            </a:r>
          </a:p>
          <a:p>
            <a:pPr algn="ctr"/>
            <a:r>
              <a:rPr lang="en-US" dirty="0" smtClean="0"/>
              <a:t>guide field   after diffraction by the </a:t>
            </a:r>
            <a:r>
              <a:rPr lang="en-US" dirty="0" err="1" smtClean="0"/>
              <a:t>Heusler</a:t>
            </a:r>
            <a:r>
              <a:rPr lang="en-US" dirty="0" smtClean="0"/>
              <a:t> </a:t>
            </a:r>
            <a:r>
              <a:rPr lang="en-US" dirty="0" err="1" smtClean="0"/>
              <a:t>monochromator</a:t>
            </a:r>
            <a:r>
              <a:rPr lang="en-US" sz="1200" dirty="0" smtClean="0"/>
              <a:t>. </a:t>
            </a:r>
          </a:p>
        </p:txBody>
      </p:sp>
    </p:spTree>
    <p:extLst>
      <p:ext uri="{BB962C8B-B14F-4D97-AF65-F5344CB8AC3E}">
        <p14:creationId xmlns:p14="http://schemas.microsoft.com/office/powerpoint/2010/main" val="2995402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9186" y="526533"/>
            <a:ext cx="9144000" cy="392112"/>
          </a:xfrm>
          <a:prstGeom prst="rect">
            <a:avLst/>
          </a:prstGeom>
          <a:solidFill>
            <a:srgbClr val="FFFF00"/>
          </a:solidFill>
          <a:ln>
            <a:noFill/>
          </a:ln>
          <a:extLst/>
        </p:spPr>
        <p:txBody>
          <a:bodyPr/>
          <a:lstStyle/>
          <a:p>
            <a:pPr marL="342900" indent="-342900" algn="ctr" eaLnBrk="0" hangingPunct="0">
              <a:spcBef>
                <a:spcPct val="20000"/>
              </a:spcBef>
              <a:buClr>
                <a:schemeClr val="bg2"/>
              </a:buClr>
              <a:buFont typeface="Wingdings" pitchFamily="2" charset="2"/>
              <a:buNone/>
            </a:pPr>
            <a:r>
              <a:rPr lang="fr-FR" sz="2400" dirty="0" err="1">
                <a:solidFill>
                  <a:srgbClr val="003366"/>
                </a:solidFill>
                <a:latin typeface="Arial" pitchFamily="34" charset="0"/>
              </a:rPr>
              <a:t>X-ray</a:t>
            </a:r>
            <a:r>
              <a:rPr lang="fr-FR" sz="2400" dirty="0">
                <a:solidFill>
                  <a:srgbClr val="003366"/>
                </a:solidFill>
                <a:latin typeface="Arial" pitchFamily="34" charset="0"/>
              </a:rPr>
              <a:t> diffraction</a:t>
            </a:r>
          </a:p>
        </p:txBody>
      </p:sp>
      <p:sp>
        <p:nvSpPr>
          <p:cNvPr id="110595" name="AutoShape 3"/>
          <p:cNvSpPr>
            <a:spLocks noChangeArrowheads="1"/>
          </p:cNvSpPr>
          <p:nvPr/>
        </p:nvSpPr>
        <p:spPr bwMode="auto">
          <a:xfrm>
            <a:off x="4464050" y="1341438"/>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0596" name="Text Box 4"/>
          <p:cNvSpPr txBox="1">
            <a:spLocks noChangeArrowheads="1"/>
          </p:cNvSpPr>
          <p:nvPr/>
        </p:nvSpPr>
        <p:spPr bwMode="auto">
          <a:xfrm>
            <a:off x="827088" y="4797425"/>
            <a:ext cx="33845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Arial" pitchFamily="34" charset="0"/>
              </a:rPr>
              <a:t>Crystal structure (atomic positions, U</a:t>
            </a:r>
            <a:r>
              <a:rPr lang="fr-FR" sz="2400" baseline="-25000">
                <a:solidFill>
                  <a:srgbClr val="003366"/>
                </a:solidFill>
                <a:latin typeface="Arial" pitchFamily="34" charset="0"/>
              </a:rPr>
              <a:t>ij</a:t>
            </a:r>
            <a:r>
              <a:rPr lang="fr-FR" sz="2400">
                <a:solidFill>
                  <a:srgbClr val="003366"/>
                </a:solidFill>
                <a:latin typeface="Arial" pitchFamily="34" charset="0"/>
              </a:rPr>
              <a:t>)</a:t>
            </a:r>
          </a:p>
        </p:txBody>
      </p:sp>
      <p:sp>
        <p:nvSpPr>
          <p:cNvPr id="110597" name="Text Box 5"/>
          <p:cNvSpPr txBox="1">
            <a:spLocks noChangeArrowheads="1"/>
          </p:cNvSpPr>
          <p:nvPr/>
        </p:nvSpPr>
        <p:spPr bwMode="auto">
          <a:xfrm>
            <a:off x="2879725" y="2373313"/>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Arial" pitchFamily="34" charset="0"/>
              </a:rPr>
              <a:t>Structure factors</a:t>
            </a:r>
          </a:p>
        </p:txBody>
      </p:sp>
      <p:sp>
        <p:nvSpPr>
          <p:cNvPr id="110598" name="AutoShape 6"/>
          <p:cNvSpPr>
            <a:spLocks noChangeArrowheads="1"/>
          </p:cNvSpPr>
          <p:nvPr/>
        </p:nvSpPr>
        <p:spPr bwMode="auto">
          <a:xfrm rot="1920000">
            <a:off x="3276600" y="3862388"/>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0599" name="AutoShape 7"/>
          <p:cNvSpPr>
            <a:spLocks noChangeArrowheads="1"/>
          </p:cNvSpPr>
          <p:nvPr/>
        </p:nvSpPr>
        <p:spPr bwMode="auto">
          <a:xfrm rot="-1907751">
            <a:off x="5651500" y="3862388"/>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0600" name="Text Box 8"/>
          <p:cNvSpPr txBox="1">
            <a:spLocks noChangeArrowheads="1"/>
          </p:cNvSpPr>
          <p:nvPr/>
        </p:nvSpPr>
        <p:spPr bwMode="auto">
          <a:xfrm>
            <a:off x="4787900" y="479742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Arial" pitchFamily="34" charset="0"/>
              </a:rPr>
              <a:t>Charge density</a:t>
            </a:r>
          </a:p>
        </p:txBody>
      </p:sp>
      <p:pic>
        <p:nvPicPr>
          <p:cNvPr id="110601" name="Image 3"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25675" y="2924175"/>
            <a:ext cx="4692650" cy="10080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250"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3B616327-E274-4672-8732-C7BFC9F38DEA}" type="slidenum">
              <a:rPr lang="fr-FR" sz="1200"/>
              <a:pPr algn="r"/>
              <a:t>16</a:t>
            </a:fld>
            <a:endParaRPr lang="fr-FR" sz="1200"/>
          </a:p>
        </p:txBody>
      </p:sp>
      <p:pic>
        <p:nvPicPr>
          <p:cNvPr id="13" name="Picture 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2038" y="5397649"/>
            <a:ext cx="3803650" cy="1055687"/>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26309392"/>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0" y="226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1267" name="Rectangle 5"/>
          <p:cNvSpPr>
            <a:spLocks noChangeArrowheads="1"/>
          </p:cNvSpPr>
          <p:nvPr/>
        </p:nvSpPr>
        <p:spPr bwMode="auto">
          <a:xfrm>
            <a:off x="0" y="226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1268" name="Rectangle 6"/>
          <p:cNvSpPr>
            <a:spLocks noChangeArrowheads="1"/>
          </p:cNvSpPr>
          <p:nvPr/>
        </p:nvSpPr>
        <p:spPr bwMode="auto">
          <a:xfrm>
            <a:off x="0" y="226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1269" name="Rectangle 7"/>
          <p:cNvSpPr>
            <a:spLocks noChangeArrowheads="1"/>
          </p:cNvSpPr>
          <p:nvPr/>
        </p:nvSpPr>
        <p:spPr bwMode="auto">
          <a:xfrm>
            <a:off x="0" y="2273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1270" name="Rectangle 8"/>
          <p:cNvSpPr>
            <a:spLocks noChangeArrowheads="1"/>
          </p:cNvSpPr>
          <p:nvPr/>
        </p:nvSpPr>
        <p:spPr bwMode="auto">
          <a:xfrm>
            <a:off x="0" y="226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1271" name="Rectangle 9"/>
          <p:cNvSpPr>
            <a:spLocks noChangeArrowheads="1"/>
          </p:cNvSpPr>
          <p:nvPr/>
        </p:nvSpPr>
        <p:spPr bwMode="auto">
          <a:xfrm>
            <a:off x="-9525" y="1196975"/>
            <a:ext cx="9144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spcBef>
                <a:spcPct val="20000"/>
              </a:spcBef>
              <a:buClr>
                <a:schemeClr val="bg2"/>
              </a:buClr>
              <a:buFont typeface="Wingdings" pitchFamily="2" charset="2"/>
              <a:buNone/>
            </a:pPr>
            <a:r>
              <a:rPr lang="fr-FR" sz="2400" err="1" smtClean="0">
                <a:solidFill>
                  <a:srgbClr val="003366"/>
                </a:solidFill>
                <a:latin typeface="Arial" pitchFamily="34" charset="0"/>
              </a:rPr>
              <a:t>Unpolarised</a:t>
            </a:r>
            <a:r>
              <a:rPr lang="fr-FR" sz="2400" smtClean="0">
                <a:solidFill>
                  <a:srgbClr val="003366"/>
                </a:solidFill>
                <a:latin typeface="Arial" pitchFamily="34" charset="0"/>
              </a:rPr>
              <a:t> </a:t>
            </a:r>
            <a:r>
              <a:rPr lang="fr-FR" sz="2400">
                <a:solidFill>
                  <a:srgbClr val="003366"/>
                </a:solidFill>
                <a:latin typeface="Arial" pitchFamily="34" charset="0"/>
              </a:rPr>
              <a:t>Neutron Diffraction</a:t>
            </a:r>
          </a:p>
        </p:txBody>
      </p:sp>
      <p:sp>
        <p:nvSpPr>
          <p:cNvPr id="112650" name="AutoShape 10"/>
          <p:cNvSpPr>
            <a:spLocks noChangeArrowheads="1"/>
          </p:cNvSpPr>
          <p:nvPr/>
        </p:nvSpPr>
        <p:spPr bwMode="auto">
          <a:xfrm>
            <a:off x="4452938" y="1773238"/>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2651" name="Text Box 11"/>
          <p:cNvSpPr txBox="1">
            <a:spLocks noChangeArrowheads="1"/>
          </p:cNvSpPr>
          <p:nvPr/>
        </p:nvSpPr>
        <p:spPr bwMode="auto">
          <a:xfrm>
            <a:off x="1735137" y="5254624"/>
            <a:ext cx="60340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400" dirty="0">
                <a:solidFill>
                  <a:srgbClr val="003366"/>
                </a:solidFill>
                <a:latin typeface="Arial" pitchFamily="34" charset="0"/>
              </a:rPr>
              <a:t>Crystal Structure</a:t>
            </a:r>
          </a:p>
          <a:p>
            <a:pPr algn="ctr" eaLnBrk="1" hangingPunct="1"/>
            <a:r>
              <a:rPr lang="fr-FR" sz="2400" dirty="0">
                <a:solidFill>
                  <a:srgbClr val="003366"/>
                </a:solidFill>
                <a:latin typeface="Arial" pitchFamily="34" charset="0"/>
              </a:rPr>
              <a:t>(</a:t>
            </a:r>
            <a:r>
              <a:rPr lang="fr-FR" sz="2400" dirty="0" err="1">
                <a:solidFill>
                  <a:srgbClr val="003366"/>
                </a:solidFill>
                <a:latin typeface="Arial" pitchFamily="34" charset="0"/>
              </a:rPr>
              <a:t>atomic</a:t>
            </a:r>
            <a:r>
              <a:rPr lang="fr-FR" sz="2400" dirty="0">
                <a:solidFill>
                  <a:srgbClr val="003366"/>
                </a:solidFill>
                <a:latin typeface="Arial" pitchFamily="34" charset="0"/>
              </a:rPr>
              <a:t> positions, U</a:t>
            </a:r>
            <a:r>
              <a:rPr lang="fr-FR" sz="2400" baseline="-25000" dirty="0">
                <a:solidFill>
                  <a:srgbClr val="003366"/>
                </a:solidFill>
                <a:latin typeface="Arial" pitchFamily="34" charset="0"/>
              </a:rPr>
              <a:t>ij</a:t>
            </a:r>
            <a:r>
              <a:rPr lang="fr-FR" sz="2400" dirty="0">
                <a:solidFill>
                  <a:srgbClr val="003366"/>
                </a:solidFill>
                <a:latin typeface="Arial" pitchFamily="34" charset="0"/>
              </a:rPr>
              <a:t>, </a:t>
            </a:r>
            <a:r>
              <a:rPr lang="fr-FR" sz="2400" dirty="0" smtClean="0">
                <a:solidFill>
                  <a:srgbClr val="003366"/>
                </a:solidFill>
                <a:latin typeface="Arial" pitchFamily="34" charset="0"/>
              </a:rPr>
              <a:t> important for H </a:t>
            </a:r>
            <a:r>
              <a:rPr lang="fr-FR" sz="2400" dirty="0" err="1" smtClean="0">
                <a:solidFill>
                  <a:srgbClr val="003366"/>
                </a:solidFill>
                <a:latin typeface="Arial" pitchFamily="34" charset="0"/>
              </a:rPr>
              <a:t>atoms</a:t>
            </a:r>
            <a:r>
              <a:rPr lang="fr-FR" sz="2400" dirty="0" smtClean="0">
                <a:solidFill>
                  <a:srgbClr val="003366"/>
                </a:solidFill>
                <a:latin typeface="Arial" pitchFamily="34" charset="0"/>
              </a:rPr>
              <a:t>)</a:t>
            </a:r>
            <a:endParaRPr lang="fr-FR" sz="2400" dirty="0">
              <a:solidFill>
                <a:srgbClr val="003366"/>
              </a:solidFill>
              <a:latin typeface="Arial" pitchFamily="34" charset="0"/>
            </a:endParaRPr>
          </a:p>
        </p:txBody>
      </p:sp>
      <p:sp>
        <p:nvSpPr>
          <p:cNvPr id="112652" name="AutoShape 12"/>
          <p:cNvSpPr>
            <a:spLocks noChangeArrowheads="1"/>
          </p:cNvSpPr>
          <p:nvPr/>
        </p:nvSpPr>
        <p:spPr bwMode="auto">
          <a:xfrm>
            <a:off x="4452938" y="4246563"/>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2653" name="Text Box 13"/>
          <p:cNvSpPr txBox="1">
            <a:spLocks noChangeArrowheads="1"/>
          </p:cNvSpPr>
          <p:nvPr/>
        </p:nvSpPr>
        <p:spPr bwMode="auto">
          <a:xfrm>
            <a:off x="2401888" y="2781300"/>
            <a:ext cx="432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Arial" pitchFamily="34" charset="0"/>
              </a:rPr>
              <a:t>Nuclear structure factors</a:t>
            </a:r>
          </a:p>
        </p:txBody>
      </p:sp>
      <p:sp>
        <p:nvSpPr>
          <p:cNvPr id="11276"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CF1E192-5671-45B9-89D0-02F3412DE77D}" type="slidenum">
              <a:rPr lang="en-GB" sz="1200">
                <a:latin typeface="Arial" pitchFamily="34" charset="0"/>
              </a:rPr>
              <a:pPr algn="r"/>
              <a:t>17</a:t>
            </a:fld>
            <a:endParaRPr lang="en-GB" sz="1200">
              <a:latin typeface="Arial" pitchFamily="34" charset="0"/>
            </a:endParaRPr>
          </a:p>
        </p:txBody>
      </p:sp>
      <p:pic>
        <p:nvPicPr>
          <p:cNvPr id="15"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l="3859" t="36478" b="22095"/>
          <a:stretch>
            <a:fillRect/>
          </a:stretch>
        </p:blipFill>
        <p:spPr bwMode="auto">
          <a:xfrm>
            <a:off x="1565275" y="3313113"/>
            <a:ext cx="6207125" cy="763587"/>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78" name="Rectangle 5"/>
          <p:cNvSpPr>
            <a:spLocks noChangeArrowheads="1"/>
          </p:cNvSpPr>
          <p:nvPr/>
        </p:nvSpPr>
        <p:spPr bwMode="auto">
          <a:xfrm>
            <a:off x="611188" y="188913"/>
            <a:ext cx="8281987" cy="523220"/>
          </a:xfrm>
          <a:prstGeom prst="rect">
            <a:avLst/>
          </a:prstGeom>
          <a:solidFill>
            <a:srgbClr val="FFFF00"/>
          </a:solidFill>
          <a:ln>
            <a:noFill/>
          </a:ln>
          <a:extLst/>
        </p:spPr>
        <p:txBody>
          <a:bodyPr>
            <a:spAutoFit/>
          </a:bodyPr>
          <a:lstStyle/>
          <a:p>
            <a:pPr algn="ctr"/>
            <a:r>
              <a:rPr lang="en-GB" sz="2800" dirty="0" smtClean="0">
                <a:latin typeface="Arial" pitchFamily="34" charset="0"/>
              </a:rPr>
              <a:t>Unpolarised </a:t>
            </a:r>
            <a:r>
              <a:rPr lang="en-GB" sz="2800" dirty="0">
                <a:latin typeface="Arial" pitchFamily="34" charset="0"/>
              </a:rPr>
              <a:t>Neutrons</a:t>
            </a:r>
          </a:p>
        </p:txBody>
      </p:sp>
    </p:spTree>
    <p:custDataLst>
      <p:tags r:id="rId1"/>
    </p:custDataLst>
    <p:extLst>
      <p:ext uri="{BB962C8B-B14F-4D97-AF65-F5344CB8AC3E}">
        <p14:creationId xmlns:p14="http://schemas.microsoft.com/office/powerpoint/2010/main" val="221845452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2743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2291" name="Rectangle 3"/>
          <p:cNvSpPr>
            <a:spLocks noChangeArrowheads="1"/>
          </p:cNvSpPr>
          <p:nvPr/>
        </p:nvSpPr>
        <p:spPr bwMode="auto">
          <a:xfrm>
            <a:off x="0" y="2743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2292" name="Rectangle 4"/>
          <p:cNvSpPr>
            <a:spLocks noChangeArrowheads="1"/>
          </p:cNvSpPr>
          <p:nvPr/>
        </p:nvSpPr>
        <p:spPr bwMode="auto">
          <a:xfrm>
            <a:off x="0" y="2743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fr-FR"/>
          </a:p>
        </p:txBody>
      </p:sp>
      <p:sp>
        <p:nvSpPr>
          <p:cNvPr id="12293" name="Rectangle 5"/>
          <p:cNvSpPr>
            <a:spLocks noChangeArrowheads="1"/>
          </p:cNvSpPr>
          <p:nvPr/>
        </p:nvSpPr>
        <p:spPr bwMode="auto">
          <a:xfrm>
            <a:off x="-12700" y="804862"/>
            <a:ext cx="9144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eaLnBrk="0" hangingPunct="0">
              <a:spcBef>
                <a:spcPct val="20000"/>
              </a:spcBef>
              <a:buClr>
                <a:schemeClr val="bg2"/>
              </a:buClr>
              <a:buFont typeface="Wingdings" pitchFamily="2" charset="2"/>
              <a:buNone/>
            </a:pPr>
            <a:r>
              <a:rPr lang="fr-FR" sz="2400" dirty="0" err="1" smtClean="0">
                <a:solidFill>
                  <a:srgbClr val="003366"/>
                </a:solidFill>
                <a:latin typeface="Arial" pitchFamily="34" charset="0"/>
              </a:rPr>
              <a:t>Polarised</a:t>
            </a:r>
            <a:r>
              <a:rPr lang="fr-FR" sz="2400" dirty="0" smtClean="0">
                <a:solidFill>
                  <a:srgbClr val="003366"/>
                </a:solidFill>
                <a:latin typeface="Arial" pitchFamily="34" charset="0"/>
              </a:rPr>
              <a:t> </a:t>
            </a:r>
            <a:r>
              <a:rPr lang="fr-FR" sz="2400" dirty="0">
                <a:solidFill>
                  <a:srgbClr val="003366"/>
                </a:solidFill>
                <a:latin typeface="Arial" pitchFamily="34" charset="0"/>
              </a:rPr>
              <a:t>Neutron </a:t>
            </a:r>
            <a:r>
              <a:rPr lang="fr-FR" sz="2400" dirty="0" smtClean="0">
                <a:solidFill>
                  <a:srgbClr val="003366"/>
                </a:solidFill>
                <a:latin typeface="Arial" pitchFamily="34" charset="0"/>
              </a:rPr>
              <a:t>Diffraction </a:t>
            </a:r>
            <a:r>
              <a:rPr lang="fr-FR" sz="2400" dirty="0" err="1" smtClean="0">
                <a:solidFill>
                  <a:srgbClr val="003366"/>
                </a:solidFill>
                <a:latin typeface="Arial" pitchFamily="34" charset="0"/>
              </a:rPr>
              <a:t>gives</a:t>
            </a:r>
            <a:endParaRPr lang="fr-FR" sz="2400" dirty="0" smtClean="0">
              <a:solidFill>
                <a:srgbClr val="003366"/>
              </a:solidFill>
              <a:latin typeface="Arial" pitchFamily="34" charset="0"/>
            </a:endParaRPr>
          </a:p>
          <a:p>
            <a:pPr marL="342900" indent="-342900" algn="ctr" eaLnBrk="0" hangingPunct="0">
              <a:spcBef>
                <a:spcPct val="20000"/>
              </a:spcBef>
              <a:buClr>
                <a:schemeClr val="bg2"/>
              </a:buClr>
              <a:buFont typeface="Wingdings" pitchFamily="2" charset="2"/>
              <a:buNone/>
            </a:pPr>
            <a:r>
              <a:rPr lang="fr-FR" sz="2400" dirty="0" smtClean="0">
                <a:solidFill>
                  <a:srgbClr val="003366"/>
                </a:solidFill>
                <a:latin typeface="Arial" pitchFamily="34" charset="0"/>
              </a:rPr>
              <a:t> the spin </a:t>
            </a:r>
            <a:r>
              <a:rPr lang="fr-FR" sz="2400" dirty="0" err="1" smtClean="0">
                <a:solidFill>
                  <a:srgbClr val="003366"/>
                </a:solidFill>
                <a:latin typeface="Arial" pitchFamily="34" charset="0"/>
              </a:rPr>
              <a:t>density</a:t>
            </a:r>
            <a:r>
              <a:rPr lang="fr-FR" sz="2400" dirty="0" smtClean="0">
                <a:solidFill>
                  <a:srgbClr val="003366"/>
                </a:solidFill>
                <a:latin typeface="Arial" pitchFamily="34" charset="0"/>
              </a:rPr>
              <a:t> s(r)  =</a:t>
            </a:r>
          </a:p>
          <a:p>
            <a:pPr marL="342900" indent="-342900" algn="ctr" eaLnBrk="0" hangingPunct="0">
              <a:spcBef>
                <a:spcPct val="20000"/>
              </a:spcBef>
              <a:buClr>
                <a:schemeClr val="bg2"/>
              </a:buClr>
              <a:buFont typeface="Wingdings" pitchFamily="2" charset="2"/>
              <a:buNone/>
            </a:pPr>
            <a:endParaRPr lang="fr-FR" sz="2400" dirty="0">
              <a:solidFill>
                <a:srgbClr val="003366"/>
              </a:solidFill>
              <a:latin typeface="Arial" pitchFamily="34" charset="0"/>
            </a:endParaRPr>
          </a:p>
        </p:txBody>
      </p:sp>
      <p:sp>
        <p:nvSpPr>
          <p:cNvPr id="113670" name="AutoShape 6"/>
          <p:cNvSpPr>
            <a:spLocks noChangeArrowheads="1"/>
          </p:cNvSpPr>
          <p:nvPr/>
        </p:nvSpPr>
        <p:spPr bwMode="auto">
          <a:xfrm>
            <a:off x="4452938" y="1773238"/>
            <a:ext cx="215900" cy="1008062"/>
          </a:xfrm>
          <a:prstGeom prst="downArrow">
            <a:avLst>
              <a:gd name="adj1" fmla="val 28639"/>
              <a:gd name="adj2" fmla="val 89405"/>
            </a:avLst>
          </a:prstGeom>
          <a:solidFill>
            <a:srgbClr val="003366"/>
          </a:solidFill>
          <a:ln w="9525">
            <a:solidFill>
              <a:srgbClr val="003366"/>
            </a:solidFill>
            <a:miter lim="800000"/>
            <a:headEnd/>
            <a:tailEnd/>
          </a:ln>
        </p:spPr>
        <p:txBody>
          <a:bodyPr wrap="none" anchor="ctr"/>
          <a:lstStyle/>
          <a:p>
            <a:endParaRPr lang="fr-FR"/>
          </a:p>
        </p:txBody>
      </p:sp>
      <p:sp>
        <p:nvSpPr>
          <p:cNvPr id="113671" name="Text Box 7"/>
          <p:cNvSpPr txBox="1">
            <a:spLocks noChangeArrowheads="1"/>
          </p:cNvSpPr>
          <p:nvPr/>
        </p:nvSpPr>
        <p:spPr bwMode="auto">
          <a:xfrm>
            <a:off x="2879725" y="4941888"/>
            <a:ext cx="3384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dirty="0">
                <a:solidFill>
                  <a:srgbClr val="003366"/>
                </a:solidFill>
                <a:latin typeface="Arial" pitchFamily="34" charset="0"/>
              </a:rPr>
              <a:t>Spin </a:t>
            </a:r>
            <a:r>
              <a:rPr lang="fr-FR" sz="2400" dirty="0" err="1" smtClean="0">
                <a:solidFill>
                  <a:srgbClr val="003366"/>
                </a:solidFill>
                <a:latin typeface="Arial" pitchFamily="34" charset="0"/>
              </a:rPr>
              <a:t>density</a:t>
            </a:r>
            <a:r>
              <a:rPr lang="fr-FR" sz="2400" dirty="0" smtClean="0">
                <a:solidFill>
                  <a:srgbClr val="003366"/>
                </a:solidFill>
                <a:latin typeface="Arial" pitchFamily="34" charset="0"/>
              </a:rPr>
              <a:t> = </a:t>
            </a:r>
            <a:r>
              <a:rPr lang="fr-FR" sz="2400" dirty="0">
                <a:solidFill>
                  <a:srgbClr val="2592FF"/>
                </a:solidFill>
                <a:latin typeface="Arial" pitchFamily="34" charset="0"/>
              </a:rPr>
              <a:t>(</a:t>
            </a:r>
            <a:r>
              <a:rPr lang="el-GR" sz="2400" dirty="0">
                <a:solidFill>
                  <a:srgbClr val="FF0000"/>
                </a:solidFill>
                <a:latin typeface="Arial" pitchFamily="34" charset="0"/>
              </a:rPr>
              <a:t>ρ</a:t>
            </a:r>
            <a:r>
              <a:rPr lang="en-GB" sz="2400" dirty="0">
                <a:solidFill>
                  <a:srgbClr val="FF0000"/>
                </a:solidFill>
                <a:latin typeface="Arial" pitchFamily="34" charset="0"/>
              </a:rPr>
              <a:t>↑</a:t>
            </a:r>
            <a:r>
              <a:rPr lang="en-GB" sz="2400" dirty="0">
                <a:solidFill>
                  <a:srgbClr val="003366"/>
                </a:solidFill>
                <a:latin typeface="Arial" pitchFamily="34" charset="0"/>
              </a:rPr>
              <a:t>-</a:t>
            </a:r>
            <a:r>
              <a:rPr lang="el-GR" sz="2400" dirty="0">
                <a:solidFill>
                  <a:srgbClr val="2592FF"/>
                </a:solidFill>
                <a:latin typeface="Arial" pitchFamily="34" charset="0"/>
              </a:rPr>
              <a:t>ρ</a:t>
            </a:r>
            <a:r>
              <a:rPr lang="fr-FR" sz="2400" dirty="0">
                <a:solidFill>
                  <a:srgbClr val="2592FF"/>
                </a:solidFill>
                <a:latin typeface="Arial" pitchFamily="34" charset="0"/>
              </a:rPr>
              <a:t>↓)</a:t>
            </a:r>
            <a:endParaRPr lang="fr-FR" sz="2400" dirty="0">
              <a:solidFill>
                <a:srgbClr val="003366"/>
              </a:solidFill>
              <a:latin typeface="Arial" pitchFamily="34" charset="0"/>
            </a:endParaRPr>
          </a:p>
        </p:txBody>
      </p:sp>
      <p:sp>
        <p:nvSpPr>
          <p:cNvPr id="113672" name="Text Box 8"/>
          <p:cNvSpPr txBox="1">
            <a:spLocks noChangeArrowheads="1"/>
          </p:cNvSpPr>
          <p:nvPr/>
        </p:nvSpPr>
        <p:spPr bwMode="auto">
          <a:xfrm>
            <a:off x="1355725" y="2827338"/>
            <a:ext cx="640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Arial" pitchFamily="34" charset="0"/>
              </a:rPr>
              <a:t>Flipping ratios or Magnetic structure factors</a:t>
            </a:r>
          </a:p>
        </p:txBody>
      </p:sp>
      <p:sp>
        <p:nvSpPr>
          <p:cNvPr id="12297"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EA1C4FC3-99C8-49C6-A09E-5885A0AEBC71}" type="slidenum">
              <a:rPr lang="fr-FR" sz="1200"/>
              <a:pPr algn="r"/>
              <a:t>18</a:t>
            </a:fld>
            <a:endParaRPr lang="fr-FR" sz="1200"/>
          </a:p>
        </p:txBody>
      </p:sp>
      <p:pic>
        <p:nvPicPr>
          <p:cNvPr id="11367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3175" y="3357563"/>
            <a:ext cx="4032250" cy="984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3676" name="AutoShape 12"/>
          <p:cNvSpPr>
            <a:spLocks noChangeArrowheads="1"/>
          </p:cNvSpPr>
          <p:nvPr/>
        </p:nvSpPr>
        <p:spPr bwMode="auto">
          <a:xfrm>
            <a:off x="4464050" y="4365625"/>
            <a:ext cx="215900" cy="647700"/>
          </a:xfrm>
          <a:prstGeom prst="downArrow">
            <a:avLst>
              <a:gd name="adj1" fmla="val 28639"/>
              <a:gd name="adj2" fmla="val 57444"/>
            </a:avLst>
          </a:prstGeom>
          <a:solidFill>
            <a:srgbClr val="003366"/>
          </a:solidFill>
          <a:ln w="9525">
            <a:solidFill>
              <a:srgbClr val="003366"/>
            </a:solidFill>
            <a:miter lim="800000"/>
            <a:headEnd/>
            <a:tailEnd/>
          </a:ln>
        </p:spPr>
        <p:txBody>
          <a:bodyPr wrap="none" anchor="ctr"/>
          <a:lstStyle/>
          <a:p>
            <a:endParaRPr lang="fr-FR"/>
          </a:p>
        </p:txBody>
      </p:sp>
      <p:sp>
        <p:nvSpPr>
          <p:cNvPr id="12300" name="Rectangle 5"/>
          <p:cNvSpPr>
            <a:spLocks noChangeArrowheads="1"/>
          </p:cNvSpPr>
          <p:nvPr/>
        </p:nvSpPr>
        <p:spPr bwMode="auto">
          <a:xfrm>
            <a:off x="611188" y="188913"/>
            <a:ext cx="8281987" cy="461665"/>
          </a:xfrm>
          <a:prstGeom prst="rect">
            <a:avLst/>
          </a:prstGeom>
          <a:solidFill>
            <a:srgbClr val="FFFF00"/>
          </a:solidFill>
          <a:ln>
            <a:noFill/>
          </a:ln>
          <a:extLst/>
        </p:spPr>
        <p:txBody>
          <a:bodyPr>
            <a:spAutoFit/>
          </a:bodyPr>
          <a:lstStyle/>
          <a:p>
            <a:r>
              <a:rPr lang="en-GB" sz="2400" dirty="0">
                <a:latin typeface="Arial" pitchFamily="34" charset="0"/>
              </a:rPr>
              <a:t> </a:t>
            </a:r>
            <a:r>
              <a:rPr lang="en-GB" sz="2400" dirty="0" smtClean="0">
                <a:latin typeface="Arial" pitchFamily="34" charset="0"/>
              </a:rPr>
              <a:t>                          Polarised </a:t>
            </a:r>
            <a:r>
              <a:rPr lang="en-GB" sz="2400" dirty="0">
                <a:latin typeface="Arial" pitchFamily="34" charset="0"/>
              </a:rPr>
              <a:t>Neutrons</a:t>
            </a:r>
          </a:p>
        </p:txBody>
      </p:sp>
      <p:pic>
        <p:nvPicPr>
          <p:cNvPr id="15"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2225" y="5445125"/>
            <a:ext cx="4235450" cy="10699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6088753" y="1268760"/>
            <a:ext cx="1608133" cy="400110"/>
          </a:xfrm>
          <a:prstGeom prst="rect">
            <a:avLst/>
          </a:prstGeom>
          <a:noFill/>
        </p:spPr>
        <p:txBody>
          <a:bodyPr wrap="none" rtlCol="0">
            <a:spAutoFit/>
          </a:bodyPr>
          <a:lstStyle/>
          <a:p>
            <a:r>
              <a:rPr lang="fr-FR" sz="2000" b="1" dirty="0" smtClean="0">
                <a:solidFill>
                  <a:srgbClr val="2592FF"/>
                </a:solidFill>
                <a:latin typeface="Arial" pitchFamily="34" charset="0"/>
              </a:rPr>
              <a:t> </a:t>
            </a:r>
            <a:r>
              <a:rPr lang="fr-FR" sz="2000" b="1" dirty="0">
                <a:solidFill>
                  <a:srgbClr val="2592FF"/>
                </a:solidFill>
                <a:latin typeface="Arial" pitchFamily="34" charset="0"/>
              </a:rPr>
              <a:t>(</a:t>
            </a:r>
            <a:r>
              <a:rPr lang="el-GR" sz="2000" b="1" dirty="0">
                <a:solidFill>
                  <a:srgbClr val="FF0000"/>
                </a:solidFill>
                <a:latin typeface="Arial" pitchFamily="34" charset="0"/>
              </a:rPr>
              <a:t>ρ</a:t>
            </a:r>
            <a:r>
              <a:rPr lang="en-GB" sz="2000" b="1" dirty="0" smtClean="0">
                <a:solidFill>
                  <a:srgbClr val="FF0000"/>
                </a:solidFill>
                <a:latin typeface="Arial" pitchFamily="34" charset="0"/>
              </a:rPr>
              <a:t>↑( r)</a:t>
            </a:r>
            <a:r>
              <a:rPr lang="en-GB" sz="2000" b="1" dirty="0" smtClean="0">
                <a:solidFill>
                  <a:srgbClr val="003366"/>
                </a:solidFill>
                <a:latin typeface="Arial" pitchFamily="34" charset="0"/>
              </a:rPr>
              <a:t>-</a:t>
            </a:r>
            <a:r>
              <a:rPr lang="el-GR" sz="2000" b="1" dirty="0">
                <a:solidFill>
                  <a:srgbClr val="2592FF"/>
                </a:solidFill>
                <a:latin typeface="Arial" pitchFamily="34" charset="0"/>
              </a:rPr>
              <a:t>ρ</a:t>
            </a:r>
            <a:r>
              <a:rPr lang="fr-FR" sz="2000" b="1" dirty="0" smtClean="0">
                <a:solidFill>
                  <a:srgbClr val="2592FF"/>
                </a:solidFill>
                <a:latin typeface="Arial" pitchFamily="34" charset="0"/>
              </a:rPr>
              <a:t>↓(r)</a:t>
            </a:r>
            <a:endParaRPr lang="en-US" sz="2000" b="1" dirty="0"/>
          </a:p>
        </p:txBody>
      </p:sp>
    </p:spTree>
    <p:custDataLst>
      <p:tags r:id="rId1"/>
    </p:custDataLst>
    <p:extLst>
      <p:ext uri="{BB962C8B-B14F-4D97-AF65-F5344CB8AC3E}">
        <p14:creationId xmlns:p14="http://schemas.microsoft.com/office/powerpoint/2010/main" val="258964555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7775" y="5230813"/>
            <a:ext cx="36290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6956" y="5348917"/>
            <a:ext cx="37052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9"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40C6217A-CD7B-4A79-AB69-C393A5EB3140}" type="slidenum">
              <a:rPr lang="fr-FR" sz="1200"/>
              <a:pPr algn="r"/>
              <a:t>19</a:t>
            </a:fld>
            <a:endParaRPr lang="fr-FR" sz="1200"/>
          </a:p>
        </p:txBody>
      </p:sp>
      <p:sp>
        <p:nvSpPr>
          <p:cNvPr id="14340" name="Rectangle 5"/>
          <p:cNvSpPr>
            <a:spLocks noChangeArrowheads="1"/>
          </p:cNvSpPr>
          <p:nvPr/>
        </p:nvSpPr>
        <p:spPr bwMode="auto">
          <a:xfrm>
            <a:off x="9525" y="0"/>
            <a:ext cx="9144000" cy="584775"/>
          </a:xfrm>
          <a:prstGeom prst="rect">
            <a:avLst/>
          </a:prstGeom>
          <a:solidFill>
            <a:srgbClr val="FFFF00"/>
          </a:solidFill>
          <a:ln>
            <a:noFill/>
          </a:ln>
          <a:extLst/>
        </p:spPr>
        <p:txBody>
          <a:bodyPr wrap="square">
            <a:spAutoFit/>
          </a:bodyPr>
          <a:lstStyle/>
          <a:p>
            <a:pPr algn="ctr"/>
            <a:r>
              <a:rPr lang="en-GB" sz="3200" dirty="0" smtClean="0">
                <a:latin typeface="Arial" pitchFamily="34" charset="0"/>
              </a:rPr>
              <a:t>Hansen </a:t>
            </a:r>
            <a:r>
              <a:rPr lang="en-GB" sz="3200" dirty="0" err="1" smtClean="0">
                <a:latin typeface="Arial" pitchFamily="34" charset="0"/>
              </a:rPr>
              <a:t>Coppens</a:t>
            </a:r>
            <a:r>
              <a:rPr lang="en-GB" sz="3200" dirty="0" smtClean="0">
                <a:latin typeface="Arial" pitchFamily="34" charset="0"/>
              </a:rPr>
              <a:t> Model for </a:t>
            </a:r>
            <a:r>
              <a:rPr lang="en-GB" sz="3200" dirty="0">
                <a:latin typeface="Arial" pitchFamily="34" charset="0"/>
              </a:rPr>
              <a:t>charge density</a:t>
            </a:r>
          </a:p>
        </p:txBody>
      </p:sp>
      <p:pic>
        <p:nvPicPr>
          <p:cNvPr id="14341"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05" y="2496894"/>
            <a:ext cx="8793162"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8"/>
          <p:cNvSpPr>
            <a:spLocks noChangeArrowheads="1"/>
          </p:cNvSpPr>
          <p:nvPr/>
        </p:nvSpPr>
        <p:spPr bwMode="auto">
          <a:xfrm>
            <a:off x="3563888" y="2468665"/>
            <a:ext cx="3817937" cy="792163"/>
          </a:xfrm>
          <a:prstGeom prst="rect">
            <a:avLst/>
          </a:prstGeom>
          <a:noFill/>
          <a:ln w="57150" algn="ctr">
            <a:solidFill>
              <a:srgbClr val="33CC33"/>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18" name="Rectangle 12"/>
          <p:cNvSpPr>
            <a:spLocks noChangeArrowheads="1"/>
          </p:cNvSpPr>
          <p:nvPr/>
        </p:nvSpPr>
        <p:spPr bwMode="auto">
          <a:xfrm>
            <a:off x="1957388" y="2462213"/>
            <a:ext cx="1270000" cy="792162"/>
          </a:xfrm>
          <a:prstGeom prst="rect">
            <a:avLst/>
          </a:prstGeom>
          <a:noFill/>
          <a:ln w="76200" algn="ctr">
            <a:solidFill>
              <a:srgbClr val="0066FF"/>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19" name="Rectangle 8"/>
          <p:cNvSpPr>
            <a:spLocks noChangeArrowheads="1"/>
          </p:cNvSpPr>
          <p:nvPr/>
        </p:nvSpPr>
        <p:spPr bwMode="auto">
          <a:xfrm>
            <a:off x="2592388" y="3338528"/>
            <a:ext cx="6300787" cy="1223963"/>
          </a:xfrm>
          <a:prstGeom prst="rect">
            <a:avLst/>
          </a:prstGeom>
          <a:noFill/>
          <a:ln w="5715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20" name="Text Box 13"/>
          <p:cNvSpPr txBox="1">
            <a:spLocks noChangeArrowheads="1"/>
          </p:cNvSpPr>
          <p:nvPr/>
        </p:nvSpPr>
        <p:spPr bwMode="auto">
          <a:xfrm>
            <a:off x="1410494" y="1997075"/>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66FF"/>
                </a:solidFill>
                <a:latin typeface="Arial" pitchFamily="34" charset="0"/>
              </a:rPr>
              <a:t>Spherical core</a:t>
            </a:r>
          </a:p>
        </p:txBody>
      </p:sp>
      <p:sp>
        <p:nvSpPr>
          <p:cNvPr id="21" name="Text Box 14"/>
          <p:cNvSpPr txBox="1">
            <a:spLocks noChangeArrowheads="1"/>
          </p:cNvSpPr>
          <p:nvPr/>
        </p:nvSpPr>
        <p:spPr bwMode="auto">
          <a:xfrm>
            <a:off x="4002881" y="1997075"/>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33CC33"/>
                </a:solidFill>
                <a:latin typeface="Arial" pitchFamily="34" charset="0"/>
              </a:rPr>
              <a:t>Spherical valence</a:t>
            </a:r>
          </a:p>
        </p:txBody>
      </p:sp>
      <p:sp>
        <p:nvSpPr>
          <p:cNvPr id="25" name="Text Box 15"/>
          <p:cNvSpPr txBox="1">
            <a:spLocks noChangeArrowheads="1"/>
          </p:cNvSpPr>
          <p:nvPr/>
        </p:nvSpPr>
        <p:spPr bwMode="auto">
          <a:xfrm>
            <a:off x="1166813"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20</a:t>
            </a:r>
          </a:p>
        </p:txBody>
      </p:sp>
      <p:sp>
        <p:nvSpPr>
          <p:cNvPr id="26" name="Text Box 16"/>
          <p:cNvSpPr txBox="1">
            <a:spLocks noChangeArrowheads="1"/>
          </p:cNvSpPr>
          <p:nvPr/>
        </p:nvSpPr>
        <p:spPr bwMode="auto">
          <a:xfrm>
            <a:off x="2136775"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21</a:t>
            </a:r>
          </a:p>
        </p:txBody>
      </p:sp>
      <p:sp>
        <p:nvSpPr>
          <p:cNvPr id="27" name="Text Box 17"/>
          <p:cNvSpPr txBox="1">
            <a:spLocks noChangeArrowheads="1"/>
          </p:cNvSpPr>
          <p:nvPr/>
        </p:nvSpPr>
        <p:spPr bwMode="auto">
          <a:xfrm>
            <a:off x="3106738"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30</a:t>
            </a:r>
          </a:p>
        </p:txBody>
      </p:sp>
      <p:sp>
        <p:nvSpPr>
          <p:cNvPr id="28" name="Text Box 18"/>
          <p:cNvSpPr txBox="1">
            <a:spLocks noChangeArrowheads="1"/>
          </p:cNvSpPr>
          <p:nvPr/>
        </p:nvSpPr>
        <p:spPr bwMode="auto">
          <a:xfrm>
            <a:off x="4076700"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32</a:t>
            </a:r>
          </a:p>
        </p:txBody>
      </p:sp>
      <p:sp>
        <p:nvSpPr>
          <p:cNvPr id="29" name="Text Box 19"/>
          <p:cNvSpPr txBox="1">
            <a:spLocks noChangeArrowheads="1"/>
          </p:cNvSpPr>
          <p:nvPr/>
        </p:nvSpPr>
        <p:spPr bwMode="auto">
          <a:xfrm>
            <a:off x="5046663"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33</a:t>
            </a:r>
          </a:p>
        </p:txBody>
      </p:sp>
      <p:sp>
        <p:nvSpPr>
          <p:cNvPr id="30" name="Text Box 20"/>
          <p:cNvSpPr txBox="1">
            <a:spLocks noChangeArrowheads="1"/>
          </p:cNvSpPr>
          <p:nvPr/>
        </p:nvSpPr>
        <p:spPr bwMode="auto">
          <a:xfrm>
            <a:off x="6016625"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40</a:t>
            </a:r>
          </a:p>
        </p:txBody>
      </p:sp>
      <p:sp>
        <p:nvSpPr>
          <p:cNvPr id="31" name="Text Box 21"/>
          <p:cNvSpPr txBox="1">
            <a:spLocks noChangeArrowheads="1"/>
          </p:cNvSpPr>
          <p:nvPr/>
        </p:nvSpPr>
        <p:spPr bwMode="auto">
          <a:xfrm>
            <a:off x="6986588"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42</a:t>
            </a:r>
          </a:p>
        </p:txBody>
      </p:sp>
      <p:sp>
        <p:nvSpPr>
          <p:cNvPr id="32" name="Text Box 22"/>
          <p:cNvSpPr txBox="1">
            <a:spLocks noChangeArrowheads="1"/>
          </p:cNvSpPr>
          <p:nvPr/>
        </p:nvSpPr>
        <p:spPr bwMode="auto">
          <a:xfrm>
            <a:off x="7956550"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42</a:t>
            </a:r>
          </a:p>
        </p:txBody>
      </p:sp>
      <p:sp>
        <p:nvSpPr>
          <p:cNvPr id="33" name="Text Box 15"/>
          <p:cNvSpPr txBox="1">
            <a:spLocks noChangeArrowheads="1"/>
          </p:cNvSpPr>
          <p:nvPr/>
        </p:nvSpPr>
        <p:spPr bwMode="auto">
          <a:xfrm>
            <a:off x="4176713" y="4508500"/>
            <a:ext cx="331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FF0000"/>
                </a:solidFill>
                <a:latin typeface="Arial" pitchFamily="34" charset="0"/>
              </a:rPr>
              <a:t>Aspherical Valence</a:t>
            </a:r>
          </a:p>
        </p:txBody>
      </p:sp>
      <p:sp>
        <p:nvSpPr>
          <p:cNvPr id="14358" name="Rectangle 28"/>
          <p:cNvSpPr>
            <a:spLocks noChangeArrowheads="1"/>
          </p:cNvSpPr>
          <p:nvPr/>
        </p:nvSpPr>
        <p:spPr bwMode="auto">
          <a:xfrm>
            <a:off x="0" y="6529388"/>
            <a:ext cx="5603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GB" sz="1600">
                <a:solidFill>
                  <a:srgbClr val="003366"/>
                </a:solidFill>
              </a:rPr>
              <a:t>* Hansen, N. K. &amp; Coppens, P. (1978), </a:t>
            </a:r>
            <a:r>
              <a:rPr lang="en-GB" sz="1600" i="1">
                <a:solidFill>
                  <a:srgbClr val="003366"/>
                </a:solidFill>
              </a:rPr>
              <a:t>Acta Cryst.</a:t>
            </a:r>
            <a:r>
              <a:rPr lang="en-GB" sz="1600">
                <a:solidFill>
                  <a:srgbClr val="003366"/>
                </a:solidFill>
              </a:rPr>
              <a:t> A34, 909–921.</a:t>
            </a:r>
          </a:p>
        </p:txBody>
      </p:sp>
      <p:pic>
        <p:nvPicPr>
          <p:cNvPr id="23" name="Picture 4"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920714" y="764704"/>
            <a:ext cx="50800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pic>
    </p:spTree>
    <p:custDataLst>
      <p:tags r:id="rId1"/>
    </p:custDataLst>
    <p:extLst>
      <p:ext uri="{BB962C8B-B14F-4D97-AF65-F5344CB8AC3E}">
        <p14:creationId xmlns:p14="http://schemas.microsoft.com/office/powerpoint/2010/main" val="7687788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a:solidFill>
            <a:srgbClr val="FFFF00"/>
          </a:solidFill>
        </p:spPr>
        <p:txBody>
          <a:bodyPr>
            <a:normAutofit/>
          </a:bodyPr>
          <a:lstStyle/>
          <a:p>
            <a:r>
              <a:rPr lang="fr-FR" dirty="0" smtClean="0"/>
              <a:t>Charge and Spin </a:t>
            </a:r>
            <a:r>
              <a:rPr lang="fr-FR" dirty="0" err="1" smtClean="0"/>
              <a:t>densities</a:t>
            </a:r>
            <a:endParaRPr lang="en-US" dirty="0"/>
          </a:p>
        </p:txBody>
      </p:sp>
      <p:sp>
        <p:nvSpPr>
          <p:cNvPr id="3" name="Espace réservé du contenu 2"/>
          <p:cNvSpPr>
            <a:spLocks noGrp="1"/>
          </p:cNvSpPr>
          <p:nvPr>
            <p:ph idx="1"/>
          </p:nvPr>
        </p:nvSpPr>
        <p:spPr>
          <a:xfrm>
            <a:off x="0" y="1124744"/>
            <a:ext cx="9144000" cy="5733256"/>
          </a:xfrm>
        </p:spPr>
        <p:txBody>
          <a:bodyPr/>
          <a:lstStyle/>
          <a:p>
            <a:pPr algn="ctr"/>
            <a:r>
              <a:rPr lang="en-US" dirty="0"/>
              <a:t>We are able to model the electron </a:t>
            </a:r>
            <a:r>
              <a:rPr lang="en-US" dirty="0" smtClean="0"/>
              <a:t>density </a:t>
            </a:r>
          </a:p>
          <a:p>
            <a:pPr marL="0" indent="0" algn="ctr">
              <a:buNone/>
            </a:pPr>
            <a:r>
              <a:rPr lang="en-US" dirty="0" smtClean="0"/>
              <a:t>and </a:t>
            </a:r>
            <a:r>
              <a:rPr lang="en-US" dirty="0"/>
              <a:t>therefore all derived </a:t>
            </a:r>
            <a:r>
              <a:rPr lang="en-US" dirty="0" smtClean="0"/>
              <a:t>properties (MOPRO , XD )  </a:t>
            </a:r>
            <a:endParaRPr lang="en-US" dirty="0"/>
          </a:p>
          <a:p>
            <a:pPr marL="0" indent="0" algn="ctr">
              <a:buNone/>
            </a:pPr>
            <a:r>
              <a:rPr lang="en-US" dirty="0"/>
              <a:t>A step further : </a:t>
            </a:r>
          </a:p>
          <a:p>
            <a:pPr marL="0" indent="0" algn="ctr">
              <a:buNone/>
            </a:pPr>
            <a:r>
              <a:rPr lang="en-US" b="1" i="1" dirty="0"/>
              <a:t>         modeling the magnetic properties</a:t>
            </a:r>
          </a:p>
          <a:p>
            <a:pPr marL="0" indent="0" algn="ctr">
              <a:buNone/>
            </a:pPr>
            <a:r>
              <a:rPr lang="en-US" dirty="0"/>
              <a:t> Polarized Neutron diffraction gives</a:t>
            </a:r>
          </a:p>
          <a:p>
            <a:pPr marL="0" indent="0" algn="ctr">
              <a:buNone/>
            </a:pPr>
            <a:r>
              <a:rPr lang="en-US" b="1" i="1" dirty="0"/>
              <a:t> the spin density </a:t>
            </a:r>
            <a:r>
              <a:rPr lang="en-US" dirty="0"/>
              <a:t>which is</a:t>
            </a:r>
          </a:p>
          <a:p>
            <a:pPr marL="0" indent="0" algn="ctr">
              <a:buNone/>
            </a:pPr>
            <a:r>
              <a:rPr lang="en-US" dirty="0"/>
              <a:t>Proportional to the magnetic moment</a:t>
            </a:r>
          </a:p>
          <a:p>
            <a:pPr marL="0" indent="0">
              <a:buNone/>
            </a:pPr>
            <a:endParaRPr lang="en-US" dirty="0"/>
          </a:p>
        </p:txBody>
      </p:sp>
      <p:pic>
        <p:nvPicPr>
          <p:cNvPr id="5" name="Image 6" descr="txp_fig.png"/>
          <p:cNvPicPr>
            <a:picLocks noChangeAspect="1"/>
          </p:cNvPicPr>
          <p:nvPr>
            <p:custDataLst>
              <p:tags r:id="rId1"/>
            </p:custDataLst>
          </p:nvPr>
        </p:nvPicPr>
        <p:blipFill>
          <a:blip r:embed="rId3" cstate="print"/>
          <a:srcRect/>
          <a:stretch>
            <a:fillRect/>
          </a:stretch>
        </p:blipFill>
        <p:spPr bwMode="auto">
          <a:xfrm>
            <a:off x="501240" y="5373216"/>
            <a:ext cx="7848996" cy="947090"/>
          </a:xfrm>
          <a:prstGeom prst="rect">
            <a:avLst/>
          </a:prstGeom>
          <a:noFill/>
          <a:ln w="9525">
            <a:noFill/>
            <a:miter lim="800000"/>
            <a:headEnd/>
            <a:tailEnd/>
          </a:ln>
        </p:spPr>
      </p:pic>
    </p:spTree>
    <p:extLst>
      <p:ext uri="{BB962C8B-B14F-4D97-AF65-F5344CB8AC3E}">
        <p14:creationId xmlns:p14="http://schemas.microsoft.com/office/powerpoint/2010/main" val="411065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5" y="5368126"/>
            <a:ext cx="36290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6956" y="5410200"/>
            <a:ext cx="37052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0"/>
          </p:nvPr>
        </p:nvSpPr>
        <p:spPr/>
        <p:txBody>
          <a:bodyPr/>
          <a:lstStyle/>
          <a:p>
            <a:pPr>
              <a:defRPr/>
            </a:pPr>
            <a:fld id="{0E2AFED9-CA8E-4315-B8BC-A7D43927C640}" type="slidenum">
              <a:rPr lang="fr-FR" smtClean="0"/>
              <a:pPr>
                <a:defRPr/>
              </a:pPr>
              <a:t>20</a:t>
            </a:fld>
            <a:endParaRPr lang="fr-FR"/>
          </a:p>
        </p:txBody>
      </p:sp>
      <p:pic>
        <p:nvPicPr>
          <p:cNvPr id="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100" y="2530475"/>
            <a:ext cx="8570913"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2019300" y="2420938"/>
            <a:ext cx="3279775" cy="792162"/>
          </a:xfrm>
          <a:prstGeom prst="rect">
            <a:avLst/>
          </a:prstGeom>
          <a:noFill/>
          <a:ln w="57150" algn="ctr">
            <a:solidFill>
              <a:srgbClr val="33CC33"/>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8" name="Rectangle 8"/>
          <p:cNvSpPr>
            <a:spLocks noChangeArrowheads="1"/>
          </p:cNvSpPr>
          <p:nvPr/>
        </p:nvSpPr>
        <p:spPr bwMode="auto">
          <a:xfrm>
            <a:off x="2541588" y="3284538"/>
            <a:ext cx="6408737" cy="1223962"/>
          </a:xfrm>
          <a:prstGeom prst="rect">
            <a:avLst/>
          </a:prstGeom>
          <a:noFill/>
          <a:ln w="5715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9"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206B81D9-263D-4595-B0F5-F23D80B0C3F3}" type="slidenum">
              <a:rPr lang="fr-FR" sz="1200"/>
              <a:pPr algn="r"/>
              <a:t>20</a:t>
            </a:fld>
            <a:endParaRPr lang="fr-FR" sz="1200"/>
          </a:p>
        </p:txBody>
      </p:sp>
      <p:sp>
        <p:nvSpPr>
          <p:cNvPr id="10" name="Text Box 14"/>
          <p:cNvSpPr txBox="1">
            <a:spLocks noChangeArrowheads="1"/>
          </p:cNvSpPr>
          <p:nvPr/>
        </p:nvSpPr>
        <p:spPr bwMode="auto">
          <a:xfrm>
            <a:off x="2136775" y="1963738"/>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33CC33"/>
                </a:solidFill>
                <a:latin typeface="Arial" pitchFamily="34" charset="0"/>
              </a:rPr>
              <a:t>Spherical valence</a:t>
            </a:r>
          </a:p>
        </p:txBody>
      </p:sp>
      <p:sp>
        <p:nvSpPr>
          <p:cNvPr id="11" name="Text Box 15"/>
          <p:cNvSpPr txBox="1">
            <a:spLocks noChangeArrowheads="1"/>
          </p:cNvSpPr>
          <p:nvPr/>
        </p:nvSpPr>
        <p:spPr bwMode="auto">
          <a:xfrm>
            <a:off x="4176713" y="4508500"/>
            <a:ext cx="331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FF0000"/>
                </a:solidFill>
                <a:latin typeface="Arial" pitchFamily="34" charset="0"/>
              </a:rPr>
              <a:t>Aspherical Valence</a:t>
            </a:r>
          </a:p>
        </p:txBody>
      </p:sp>
      <p:sp>
        <p:nvSpPr>
          <p:cNvPr id="12" name="Rectangle 5"/>
          <p:cNvSpPr>
            <a:spLocks noChangeArrowheads="1"/>
          </p:cNvSpPr>
          <p:nvPr/>
        </p:nvSpPr>
        <p:spPr bwMode="auto">
          <a:xfrm>
            <a:off x="0" y="0"/>
            <a:ext cx="9144000" cy="646331"/>
          </a:xfrm>
          <a:prstGeom prst="rect">
            <a:avLst/>
          </a:prstGeom>
          <a:solidFill>
            <a:srgbClr val="FFFF00"/>
          </a:solidFill>
          <a:ln>
            <a:noFill/>
          </a:ln>
          <a:extLst/>
        </p:spPr>
        <p:txBody>
          <a:bodyPr wrap="square">
            <a:spAutoFit/>
          </a:bodyPr>
          <a:lstStyle/>
          <a:p>
            <a:pPr algn="ctr"/>
            <a:r>
              <a:rPr lang="en-GB" sz="3600" dirty="0" smtClean="0">
                <a:latin typeface="Arial" pitchFamily="34" charset="0"/>
              </a:rPr>
              <a:t>HC  Model </a:t>
            </a:r>
            <a:r>
              <a:rPr lang="en-GB" sz="3600" dirty="0">
                <a:latin typeface="Arial" pitchFamily="34" charset="0"/>
              </a:rPr>
              <a:t>for spin density</a:t>
            </a:r>
          </a:p>
        </p:txBody>
      </p:sp>
      <p:sp>
        <p:nvSpPr>
          <p:cNvPr id="13" name="Text Box 15"/>
          <p:cNvSpPr txBox="1">
            <a:spLocks noChangeArrowheads="1"/>
          </p:cNvSpPr>
          <p:nvPr/>
        </p:nvSpPr>
        <p:spPr bwMode="auto">
          <a:xfrm>
            <a:off x="1166813"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20</a:t>
            </a:r>
          </a:p>
        </p:txBody>
      </p:sp>
      <p:sp>
        <p:nvSpPr>
          <p:cNvPr id="14" name="Text Box 16"/>
          <p:cNvSpPr txBox="1">
            <a:spLocks noChangeArrowheads="1"/>
          </p:cNvSpPr>
          <p:nvPr/>
        </p:nvSpPr>
        <p:spPr bwMode="auto">
          <a:xfrm>
            <a:off x="2136775"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21</a:t>
            </a:r>
          </a:p>
        </p:txBody>
      </p:sp>
      <p:sp>
        <p:nvSpPr>
          <p:cNvPr id="15" name="Text Box 17"/>
          <p:cNvSpPr txBox="1">
            <a:spLocks noChangeArrowheads="1"/>
          </p:cNvSpPr>
          <p:nvPr/>
        </p:nvSpPr>
        <p:spPr bwMode="auto">
          <a:xfrm>
            <a:off x="3106738"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30</a:t>
            </a:r>
          </a:p>
        </p:txBody>
      </p:sp>
      <p:sp>
        <p:nvSpPr>
          <p:cNvPr id="16" name="Text Box 18"/>
          <p:cNvSpPr txBox="1">
            <a:spLocks noChangeArrowheads="1"/>
          </p:cNvSpPr>
          <p:nvPr/>
        </p:nvSpPr>
        <p:spPr bwMode="auto">
          <a:xfrm>
            <a:off x="4076700"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32</a:t>
            </a:r>
          </a:p>
        </p:txBody>
      </p:sp>
      <p:sp>
        <p:nvSpPr>
          <p:cNvPr id="17" name="Text Box 19"/>
          <p:cNvSpPr txBox="1">
            <a:spLocks noChangeArrowheads="1"/>
          </p:cNvSpPr>
          <p:nvPr/>
        </p:nvSpPr>
        <p:spPr bwMode="auto">
          <a:xfrm>
            <a:off x="5046663"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33</a:t>
            </a:r>
          </a:p>
        </p:txBody>
      </p:sp>
      <p:sp>
        <p:nvSpPr>
          <p:cNvPr id="18" name="Text Box 20"/>
          <p:cNvSpPr txBox="1">
            <a:spLocks noChangeArrowheads="1"/>
          </p:cNvSpPr>
          <p:nvPr/>
        </p:nvSpPr>
        <p:spPr bwMode="auto">
          <a:xfrm>
            <a:off x="6016625"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40</a:t>
            </a:r>
          </a:p>
        </p:txBody>
      </p:sp>
      <p:sp>
        <p:nvSpPr>
          <p:cNvPr id="19" name="Text Box 21"/>
          <p:cNvSpPr txBox="1">
            <a:spLocks noChangeArrowheads="1"/>
          </p:cNvSpPr>
          <p:nvPr/>
        </p:nvSpPr>
        <p:spPr bwMode="auto">
          <a:xfrm>
            <a:off x="6986588"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42</a:t>
            </a:r>
          </a:p>
        </p:txBody>
      </p:sp>
      <p:sp>
        <p:nvSpPr>
          <p:cNvPr id="20" name="Text Box 22"/>
          <p:cNvSpPr txBox="1">
            <a:spLocks noChangeArrowheads="1"/>
          </p:cNvSpPr>
          <p:nvPr/>
        </p:nvSpPr>
        <p:spPr bwMode="auto">
          <a:xfrm>
            <a:off x="7956550" y="5175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fr-FR" sz="1800">
                <a:latin typeface="Arial" pitchFamily="34" charset="0"/>
              </a:rPr>
              <a:t>Y</a:t>
            </a:r>
            <a:r>
              <a:rPr lang="fr-FR" sz="1800" baseline="-25000">
                <a:latin typeface="Arial" pitchFamily="34" charset="0"/>
              </a:rPr>
              <a:t>42</a:t>
            </a:r>
          </a:p>
        </p:txBody>
      </p:sp>
      <p:pic>
        <p:nvPicPr>
          <p:cNvPr id="21" name="Image 1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44124" y="874743"/>
            <a:ext cx="50292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113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p:txBody>
          <a:bodyPr/>
          <a:lstStyle/>
          <a:p>
            <a:pPr>
              <a:defRPr/>
            </a:pPr>
            <a:fld id="{0E2AFED9-CA8E-4315-B8BC-A7D43927C640}" type="slidenum">
              <a:rPr lang="fr-FR" smtClean="0"/>
              <a:pPr>
                <a:defRPr/>
              </a:pPr>
              <a:t>21</a:t>
            </a:fld>
            <a:endParaRPr lang="fr-FR"/>
          </a:p>
        </p:txBody>
      </p:sp>
      <p:graphicFrame>
        <p:nvGraphicFramePr>
          <p:cNvPr id="2" name="Object 1"/>
          <p:cNvGraphicFramePr>
            <a:graphicFrameLocks noChangeAspect="1"/>
          </p:cNvGraphicFramePr>
          <p:nvPr/>
        </p:nvGraphicFramePr>
        <p:xfrm>
          <a:off x="3276600" y="2097088"/>
          <a:ext cx="787400" cy="849312"/>
        </p:xfrm>
        <a:graphic>
          <a:graphicData uri="http://schemas.openxmlformats.org/presentationml/2006/ole">
            <mc:AlternateContent xmlns:mc="http://schemas.openxmlformats.org/markup-compatibility/2006">
              <mc:Choice xmlns:v="urn:schemas-microsoft-com:vml" Requires="v">
                <p:oleObj spid="_x0000_s6224" name="Equation" r:id="rId4" imgW="215640" imgH="253800" progId="Equation.3">
                  <p:embed/>
                </p:oleObj>
              </mc:Choice>
              <mc:Fallback>
                <p:oleObj name="Equation" r:id="rId4" imgW="21564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097088"/>
                        <a:ext cx="787400"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5045075" y="2108200"/>
          <a:ext cx="822325" cy="889000"/>
        </p:xfrm>
        <a:graphic>
          <a:graphicData uri="http://schemas.openxmlformats.org/presentationml/2006/ole">
            <mc:AlternateContent xmlns:mc="http://schemas.openxmlformats.org/markup-compatibility/2006">
              <mc:Choice xmlns:v="urn:schemas-microsoft-com:vml" Requires="v">
                <p:oleObj spid="_x0000_s6225" name="Equation" r:id="rId6" imgW="215640" imgH="253800" progId="Equation.3">
                  <p:embed/>
                </p:oleObj>
              </mc:Choice>
              <mc:Fallback>
                <p:oleObj name="Equation" r:id="rId6" imgW="2156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5075" y="2108200"/>
                        <a:ext cx="82232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647056" y="1124744"/>
            <a:ext cx="7093296" cy="523220"/>
          </a:xfrm>
          <a:prstGeom prst="rect">
            <a:avLst/>
          </a:prstGeom>
        </p:spPr>
        <p:txBody>
          <a:bodyPr wrap="square">
            <a:spAutoFit/>
          </a:bodyPr>
          <a:lstStyle/>
          <a:p>
            <a:pPr algn="ctr"/>
            <a:r>
              <a:rPr lang="fr-FR" sz="2800" dirty="0">
                <a:solidFill>
                  <a:srgbClr val="003366"/>
                </a:solidFill>
                <a:latin typeface="Arial" pitchFamily="34" charset="0"/>
              </a:rPr>
              <a:t>The « spin split » model*</a:t>
            </a:r>
          </a:p>
        </p:txBody>
      </p:sp>
      <p:sp>
        <p:nvSpPr>
          <p:cNvPr id="9" name="Rectangle 8"/>
          <p:cNvSpPr/>
          <p:nvPr/>
        </p:nvSpPr>
        <p:spPr>
          <a:xfrm>
            <a:off x="0" y="1720867"/>
            <a:ext cx="8913915" cy="461665"/>
          </a:xfrm>
          <a:prstGeom prst="rect">
            <a:avLst/>
          </a:prstGeom>
        </p:spPr>
        <p:txBody>
          <a:bodyPr wrap="square">
            <a:spAutoFit/>
          </a:bodyPr>
          <a:lstStyle/>
          <a:p>
            <a:pPr algn="ctr">
              <a:spcBef>
                <a:spcPct val="50000"/>
              </a:spcBef>
            </a:pPr>
            <a:r>
              <a:rPr lang="fr-FR" sz="2400" dirty="0">
                <a:solidFill>
                  <a:srgbClr val="003366"/>
                </a:solidFill>
                <a:latin typeface="Arial" pitchFamily="34" charset="0"/>
              </a:rPr>
              <a:t>Split the </a:t>
            </a:r>
            <a:r>
              <a:rPr lang="en-US" sz="2400" b="1" dirty="0">
                <a:solidFill>
                  <a:srgbClr val="003366"/>
                </a:solidFill>
                <a:latin typeface="Arial" pitchFamily="34" charset="0"/>
              </a:rPr>
              <a:t>H&amp;C</a:t>
            </a:r>
            <a:r>
              <a:rPr lang="fr-FR" sz="2400" b="1" i="1" dirty="0">
                <a:solidFill>
                  <a:srgbClr val="003366"/>
                </a:solidFill>
                <a:latin typeface="Arial" pitchFamily="34" charset="0"/>
              </a:rPr>
              <a:t> </a:t>
            </a:r>
            <a:r>
              <a:rPr lang="en-US" sz="2400" dirty="0">
                <a:solidFill>
                  <a:srgbClr val="003366"/>
                </a:solidFill>
                <a:latin typeface="Arial" pitchFamily="34" charset="0"/>
              </a:rPr>
              <a:t>density</a:t>
            </a:r>
            <a:r>
              <a:rPr lang="fr-FR" sz="2400" dirty="0">
                <a:solidFill>
                  <a:srgbClr val="003366"/>
                </a:solidFill>
                <a:latin typeface="Arial" pitchFamily="34" charset="0"/>
              </a:rPr>
              <a:t> model </a:t>
            </a:r>
            <a:r>
              <a:rPr lang="fr-FR" sz="2400" dirty="0" err="1">
                <a:solidFill>
                  <a:srgbClr val="003366"/>
                </a:solidFill>
                <a:latin typeface="Arial" pitchFamily="34" charset="0"/>
              </a:rPr>
              <a:t>in</a:t>
            </a:r>
            <a:r>
              <a:rPr lang="fr-FR" sz="2400" dirty="0">
                <a:solidFill>
                  <a:srgbClr val="003366"/>
                </a:solidFill>
                <a:latin typeface="Arial" pitchFamily="34" charset="0"/>
              </a:rPr>
              <a:t> 2 parts for </a:t>
            </a:r>
            <a:r>
              <a:rPr lang="fr-FR" sz="2400" dirty="0" err="1">
                <a:solidFill>
                  <a:srgbClr val="003366"/>
                </a:solidFill>
                <a:latin typeface="Arial" pitchFamily="34" charset="0"/>
              </a:rPr>
              <a:t>magnetic</a:t>
            </a:r>
            <a:r>
              <a:rPr lang="fr-FR" sz="2400" dirty="0">
                <a:solidFill>
                  <a:srgbClr val="003366"/>
                </a:solidFill>
                <a:latin typeface="Arial" pitchFamily="34" charset="0"/>
              </a:rPr>
              <a:t> </a:t>
            </a:r>
            <a:r>
              <a:rPr lang="fr-FR" sz="2400" dirty="0" err="1">
                <a:solidFill>
                  <a:srgbClr val="003366"/>
                </a:solidFill>
                <a:latin typeface="Arial" pitchFamily="34" charset="0"/>
              </a:rPr>
              <a:t>atoms</a:t>
            </a:r>
            <a:r>
              <a:rPr lang="fr-FR" sz="2400" dirty="0">
                <a:solidFill>
                  <a:srgbClr val="003366"/>
                </a:solidFill>
                <a:latin typeface="Arial" pitchFamily="34" charset="0"/>
              </a:rPr>
              <a:t>: </a:t>
            </a:r>
          </a:p>
        </p:txBody>
      </p:sp>
      <p:pic>
        <p:nvPicPr>
          <p:cNvPr id="1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28923" y="3357563"/>
            <a:ext cx="62007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2"/>
          <p:cNvSpPr>
            <a:spLocks noChangeArrowheads="1"/>
          </p:cNvSpPr>
          <p:nvPr/>
        </p:nvSpPr>
        <p:spPr bwMode="auto">
          <a:xfrm>
            <a:off x="2552898" y="4046538"/>
            <a:ext cx="1655762" cy="4318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13" name="Rectangle 33"/>
          <p:cNvSpPr>
            <a:spLocks noChangeArrowheads="1"/>
          </p:cNvSpPr>
          <p:nvPr/>
        </p:nvSpPr>
        <p:spPr bwMode="auto">
          <a:xfrm>
            <a:off x="2968823" y="5270500"/>
            <a:ext cx="1584325" cy="360363"/>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14" name="Text Box 4"/>
          <p:cNvSpPr txBox="1">
            <a:spLocks noChangeArrowheads="1"/>
          </p:cNvSpPr>
          <p:nvPr/>
        </p:nvSpPr>
        <p:spPr bwMode="auto">
          <a:xfrm>
            <a:off x="179388" y="6281738"/>
            <a:ext cx="58984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dirty="0" smtClean="0">
                <a:solidFill>
                  <a:srgbClr val="003366"/>
                </a:solidFill>
                <a:cs typeface="Times New Roman" pitchFamily="18" charset="0"/>
              </a:rPr>
              <a:t>* Deutsch </a:t>
            </a:r>
            <a:r>
              <a:rPr lang="en-US" sz="1600" i="1" dirty="0">
                <a:solidFill>
                  <a:srgbClr val="003366"/>
                </a:solidFill>
                <a:cs typeface="Times New Roman" pitchFamily="18" charset="0"/>
              </a:rPr>
              <a:t>et al. </a:t>
            </a:r>
            <a:r>
              <a:rPr lang="en-US" sz="1600" dirty="0" err="1">
                <a:solidFill>
                  <a:srgbClr val="003366"/>
                </a:solidFill>
                <a:cs typeface="Times New Roman" pitchFamily="18" charset="0"/>
              </a:rPr>
              <a:t>Acta</a:t>
            </a:r>
            <a:r>
              <a:rPr lang="en-US" sz="1600" dirty="0">
                <a:solidFill>
                  <a:srgbClr val="003366"/>
                </a:solidFill>
                <a:cs typeface="Times New Roman" pitchFamily="18" charset="0"/>
              </a:rPr>
              <a:t> </a:t>
            </a:r>
            <a:r>
              <a:rPr lang="en-US" sz="1600" dirty="0" err="1">
                <a:solidFill>
                  <a:srgbClr val="003366"/>
                </a:solidFill>
                <a:cs typeface="Times New Roman" pitchFamily="18" charset="0"/>
              </a:rPr>
              <a:t>Cryst</a:t>
            </a:r>
            <a:r>
              <a:rPr lang="en-US" sz="1600" dirty="0">
                <a:solidFill>
                  <a:srgbClr val="003366"/>
                </a:solidFill>
                <a:cs typeface="Times New Roman" pitchFamily="18" charset="0"/>
              </a:rPr>
              <a:t>, A68 (2012) </a:t>
            </a:r>
            <a:r>
              <a:rPr lang="fr-FR" sz="1600" dirty="0" smtClean="0">
                <a:solidFill>
                  <a:srgbClr val="003366"/>
                </a:solidFill>
                <a:cs typeface="Times New Roman" pitchFamily="18" charset="0"/>
              </a:rPr>
              <a:t>675-686 and </a:t>
            </a:r>
            <a:r>
              <a:rPr lang="fr-FR" sz="1600" dirty="0" err="1" smtClean="0">
                <a:solidFill>
                  <a:srgbClr val="003366"/>
                </a:solidFill>
                <a:cs typeface="Times New Roman" pitchFamily="18" charset="0"/>
              </a:rPr>
              <a:t>IUCrJ</a:t>
            </a:r>
            <a:r>
              <a:rPr lang="fr-FR" sz="1600" dirty="0" smtClean="0">
                <a:solidFill>
                  <a:srgbClr val="003366"/>
                </a:solidFill>
                <a:cs typeface="Times New Roman" pitchFamily="18" charset="0"/>
              </a:rPr>
              <a:t> , </a:t>
            </a:r>
            <a:r>
              <a:rPr lang="fr-FR" sz="1600" dirty="0" err="1" smtClean="0">
                <a:solidFill>
                  <a:srgbClr val="003366"/>
                </a:solidFill>
                <a:cs typeface="Times New Roman" pitchFamily="18" charset="0"/>
              </a:rPr>
              <a:t>may</a:t>
            </a:r>
            <a:r>
              <a:rPr lang="fr-FR" sz="1600" dirty="0" smtClean="0">
                <a:solidFill>
                  <a:srgbClr val="003366"/>
                </a:solidFill>
                <a:cs typeface="Times New Roman" pitchFamily="18" charset="0"/>
              </a:rPr>
              <a:t> 2014</a:t>
            </a:r>
          </a:p>
          <a:p>
            <a:r>
              <a:rPr lang="en-US" sz="1600" dirty="0" smtClean="0">
                <a:solidFill>
                  <a:srgbClr val="003366"/>
                </a:solidFill>
                <a:cs typeface="Times New Roman" pitchFamily="18" charset="0"/>
              </a:rPr>
              <a:t>   P</a:t>
            </a:r>
            <a:r>
              <a:rPr lang="en-US" sz="1600" dirty="0">
                <a:solidFill>
                  <a:srgbClr val="003366"/>
                </a:solidFill>
                <a:cs typeface="Times New Roman" pitchFamily="18" charset="0"/>
              </a:rPr>
              <a:t>. Becker and  P. </a:t>
            </a:r>
            <a:r>
              <a:rPr lang="en-US" sz="1600" dirty="0" err="1">
                <a:solidFill>
                  <a:srgbClr val="003366"/>
                </a:solidFill>
                <a:cs typeface="Times New Roman" pitchFamily="18" charset="0"/>
              </a:rPr>
              <a:t>Coppens</a:t>
            </a:r>
            <a:r>
              <a:rPr lang="en-US" sz="1600" dirty="0">
                <a:solidFill>
                  <a:srgbClr val="003366"/>
                </a:solidFill>
                <a:cs typeface="Times New Roman" pitchFamily="18" charset="0"/>
              </a:rPr>
              <a:t>. </a:t>
            </a:r>
            <a:r>
              <a:rPr lang="en-US" sz="1600" dirty="0" err="1">
                <a:solidFill>
                  <a:srgbClr val="003366"/>
                </a:solidFill>
                <a:cs typeface="Times New Roman" pitchFamily="18" charset="0"/>
              </a:rPr>
              <a:t>Acta</a:t>
            </a:r>
            <a:r>
              <a:rPr lang="en-US" sz="1600" dirty="0">
                <a:solidFill>
                  <a:srgbClr val="003366"/>
                </a:solidFill>
                <a:cs typeface="Times New Roman" pitchFamily="18" charset="0"/>
              </a:rPr>
              <a:t> </a:t>
            </a:r>
            <a:r>
              <a:rPr lang="en-US" sz="1600" dirty="0" err="1">
                <a:solidFill>
                  <a:srgbClr val="003366"/>
                </a:solidFill>
                <a:cs typeface="Times New Roman" pitchFamily="18" charset="0"/>
              </a:rPr>
              <a:t>Cryst</a:t>
            </a:r>
            <a:r>
              <a:rPr lang="en-US" sz="1600" dirty="0">
                <a:solidFill>
                  <a:srgbClr val="003366"/>
                </a:solidFill>
                <a:cs typeface="Times New Roman" pitchFamily="18" charset="0"/>
              </a:rPr>
              <a:t>. (1985). A41, 177-182 </a:t>
            </a:r>
          </a:p>
        </p:txBody>
      </p:sp>
      <p:sp>
        <p:nvSpPr>
          <p:cNvPr id="15" name="Rectangle 5"/>
          <p:cNvSpPr>
            <a:spLocks noChangeArrowheads="1"/>
          </p:cNvSpPr>
          <p:nvPr/>
        </p:nvSpPr>
        <p:spPr bwMode="auto">
          <a:xfrm>
            <a:off x="-18852" y="31258"/>
            <a:ext cx="9144000" cy="646331"/>
          </a:xfrm>
          <a:prstGeom prst="rect">
            <a:avLst/>
          </a:prstGeom>
          <a:solidFill>
            <a:srgbClr val="FFFF00"/>
          </a:solidFill>
          <a:ln>
            <a:noFill/>
          </a:ln>
          <a:extLst/>
        </p:spPr>
        <p:txBody>
          <a:bodyPr wrap="square">
            <a:spAutoFit/>
          </a:bodyPr>
          <a:lstStyle/>
          <a:p>
            <a:pPr algn="ctr">
              <a:spcBef>
                <a:spcPct val="50000"/>
              </a:spcBef>
            </a:pPr>
            <a:r>
              <a:rPr lang="fr-FR" sz="3600" dirty="0">
                <a:latin typeface="Arial" pitchFamily="34" charset="0"/>
              </a:rPr>
              <a:t>Spin and charge </a:t>
            </a:r>
            <a:r>
              <a:rPr lang="en-US" sz="3600" dirty="0">
                <a:latin typeface="Arial" pitchFamily="34" charset="0"/>
              </a:rPr>
              <a:t>densities</a:t>
            </a:r>
            <a:r>
              <a:rPr lang="fr-FR" sz="3600" dirty="0">
                <a:latin typeface="Arial" pitchFamily="34" charset="0"/>
              </a:rPr>
              <a:t>: joint model</a:t>
            </a:r>
          </a:p>
        </p:txBody>
      </p:sp>
    </p:spTree>
    <p:extLst>
      <p:ext uri="{BB962C8B-B14F-4D97-AF65-F5344CB8AC3E}">
        <p14:creationId xmlns:p14="http://schemas.microsoft.com/office/powerpoint/2010/main" val="33174421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1903413"/>
            <a:ext cx="8426450" cy="34829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0"/>
          </p:nvPr>
        </p:nvSpPr>
        <p:spPr/>
        <p:txBody>
          <a:bodyPr/>
          <a:lstStyle/>
          <a:p>
            <a:pPr>
              <a:defRPr/>
            </a:pPr>
            <a:fld id="{0E2AFED9-CA8E-4315-B8BC-A7D43927C640}" type="slidenum">
              <a:rPr lang="fr-FR" smtClean="0"/>
              <a:pPr>
                <a:defRPr/>
              </a:pPr>
              <a:t>22</a:t>
            </a:fld>
            <a:endParaRPr lang="fr-FR"/>
          </a:p>
        </p:txBody>
      </p:sp>
      <p:sp>
        <p:nvSpPr>
          <p:cNvPr id="3" name="Rectangle 8"/>
          <p:cNvSpPr>
            <a:spLocks noChangeArrowheads="1"/>
          </p:cNvSpPr>
          <p:nvPr/>
        </p:nvSpPr>
        <p:spPr bwMode="auto">
          <a:xfrm>
            <a:off x="3635375" y="1989138"/>
            <a:ext cx="5111750" cy="719137"/>
          </a:xfrm>
          <a:prstGeom prst="rect">
            <a:avLst/>
          </a:prstGeom>
          <a:noFill/>
          <a:ln w="57150" algn="ctr">
            <a:solidFill>
              <a:srgbClr val="33CC33"/>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solidFill>
                <a:schemeClr val="tx1"/>
              </a:solidFill>
              <a:latin typeface="Clarendon LT Std Light"/>
            </a:endParaRPr>
          </a:p>
        </p:txBody>
      </p:sp>
      <p:sp>
        <p:nvSpPr>
          <p:cNvPr id="5" name="Rectangle 12"/>
          <p:cNvSpPr>
            <a:spLocks noChangeArrowheads="1"/>
          </p:cNvSpPr>
          <p:nvPr/>
        </p:nvSpPr>
        <p:spPr bwMode="auto">
          <a:xfrm>
            <a:off x="2268538" y="2060575"/>
            <a:ext cx="1008062" cy="647700"/>
          </a:xfrm>
          <a:prstGeom prst="rect">
            <a:avLst/>
          </a:prstGeom>
          <a:noFill/>
          <a:ln w="76200" algn="ctr">
            <a:solidFill>
              <a:srgbClr val="0066FF"/>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solidFill>
                <a:schemeClr val="tx1"/>
              </a:solidFill>
              <a:latin typeface="Clarendon LT Std Light"/>
            </a:endParaRPr>
          </a:p>
        </p:txBody>
      </p:sp>
      <p:sp>
        <p:nvSpPr>
          <p:cNvPr id="6" name="Rectangle 8"/>
          <p:cNvSpPr>
            <a:spLocks noChangeArrowheads="1"/>
          </p:cNvSpPr>
          <p:nvPr/>
        </p:nvSpPr>
        <p:spPr bwMode="auto">
          <a:xfrm>
            <a:off x="1835150" y="2747963"/>
            <a:ext cx="6408738" cy="2879725"/>
          </a:xfrm>
          <a:prstGeom prst="rect">
            <a:avLst/>
          </a:prstGeom>
          <a:noFill/>
          <a:ln w="5715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solidFill>
                <a:schemeClr val="tx1"/>
              </a:solidFill>
              <a:latin typeface="Clarendon LT Std Light"/>
            </a:endParaRPr>
          </a:p>
        </p:txBody>
      </p:sp>
      <p:sp>
        <p:nvSpPr>
          <p:cNvPr id="7" name="Text Box 12"/>
          <p:cNvSpPr txBox="1">
            <a:spLocks noChangeArrowheads="1"/>
          </p:cNvSpPr>
          <p:nvPr/>
        </p:nvSpPr>
        <p:spPr bwMode="auto">
          <a:xfrm>
            <a:off x="1476375" y="1076326"/>
            <a:ext cx="25923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en-GB" dirty="0" smtClean="0">
                <a:solidFill>
                  <a:srgbClr val="0066FF"/>
                </a:solidFill>
              </a:rPr>
              <a:t>Spherical core density</a:t>
            </a:r>
            <a:endParaRPr lang="en-GB" dirty="0">
              <a:solidFill>
                <a:srgbClr val="0066FF"/>
              </a:solidFill>
            </a:endParaRPr>
          </a:p>
        </p:txBody>
      </p:sp>
      <p:sp>
        <p:nvSpPr>
          <p:cNvPr id="8" name="Text Box 13"/>
          <p:cNvSpPr txBox="1">
            <a:spLocks noChangeArrowheads="1"/>
          </p:cNvSpPr>
          <p:nvPr/>
        </p:nvSpPr>
        <p:spPr bwMode="auto">
          <a:xfrm>
            <a:off x="4392612" y="1076326"/>
            <a:ext cx="4067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fr-FR" dirty="0" smtClean="0">
                <a:solidFill>
                  <a:srgbClr val="33CC33"/>
                </a:solidFill>
              </a:rPr>
              <a:t>S</a:t>
            </a:r>
            <a:r>
              <a:rPr lang="en-GB" dirty="0" err="1" smtClean="0">
                <a:solidFill>
                  <a:srgbClr val="33CC33"/>
                </a:solidFill>
              </a:rPr>
              <a:t>pherical</a:t>
            </a:r>
            <a:r>
              <a:rPr lang="fr-FR" dirty="0" smtClean="0">
                <a:solidFill>
                  <a:srgbClr val="33CC33"/>
                </a:solidFill>
              </a:rPr>
              <a:t> </a:t>
            </a:r>
            <a:r>
              <a:rPr lang="en-GB" dirty="0" smtClean="0">
                <a:solidFill>
                  <a:srgbClr val="33CC33"/>
                </a:solidFill>
              </a:rPr>
              <a:t>valence density </a:t>
            </a:r>
            <a:endParaRPr lang="en-GB" dirty="0">
              <a:solidFill>
                <a:srgbClr val="33CC33"/>
              </a:solidFill>
            </a:endParaRPr>
          </a:p>
        </p:txBody>
      </p:sp>
      <p:sp>
        <p:nvSpPr>
          <p:cNvPr id="9" name="Text Box 14"/>
          <p:cNvSpPr txBox="1">
            <a:spLocks noChangeArrowheads="1"/>
          </p:cNvSpPr>
          <p:nvPr/>
        </p:nvSpPr>
        <p:spPr bwMode="auto">
          <a:xfrm>
            <a:off x="2555875" y="5661025"/>
            <a:ext cx="49672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ctr" eaLnBrk="1" hangingPunct="1">
              <a:spcBef>
                <a:spcPct val="50000"/>
              </a:spcBef>
            </a:pPr>
            <a:r>
              <a:rPr lang="en-GB" dirty="0" smtClean="0">
                <a:solidFill>
                  <a:srgbClr val="FF0000"/>
                </a:solidFill>
              </a:rPr>
              <a:t>Non spherical valence </a:t>
            </a:r>
            <a:r>
              <a:rPr lang="en-GB" dirty="0" smtClean="0">
                <a:solidFill>
                  <a:srgbClr val="FF0000"/>
                </a:solidFill>
              </a:rPr>
              <a:t>density</a:t>
            </a:r>
          </a:p>
          <a:p>
            <a:pPr algn="ctr" eaLnBrk="1" hangingPunct="1">
              <a:spcBef>
                <a:spcPct val="50000"/>
              </a:spcBef>
            </a:pPr>
            <a:r>
              <a:rPr lang="en-GB" dirty="0" smtClean="0">
                <a:solidFill>
                  <a:srgbClr val="FF0000"/>
                </a:solidFill>
              </a:rPr>
              <a:t>Programme Mollynx</a:t>
            </a:r>
            <a:r>
              <a:rPr lang="en-GB" dirty="0" smtClean="0">
                <a:solidFill>
                  <a:srgbClr val="FF0000"/>
                </a:solidFill>
              </a:rPr>
              <a:t> </a:t>
            </a:r>
            <a:endParaRPr lang="en-GB" dirty="0">
              <a:solidFill>
                <a:srgbClr val="FF0000"/>
              </a:solidFill>
            </a:endParaRPr>
          </a:p>
        </p:txBody>
      </p:sp>
      <p:sp>
        <p:nvSpPr>
          <p:cNvPr id="19" name="Rectangle 5"/>
          <p:cNvSpPr>
            <a:spLocks noChangeArrowheads="1"/>
          </p:cNvSpPr>
          <p:nvPr/>
        </p:nvSpPr>
        <p:spPr bwMode="auto">
          <a:xfrm>
            <a:off x="611188" y="188913"/>
            <a:ext cx="8281987" cy="584775"/>
          </a:xfrm>
          <a:prstGeom prst="rect">
            <a:avLst/>
          </a:prstGeom>
          <a:solidFill>
            <a:srgbClr val="FFFF00"/>
          </a:solidFill>
          <a:ln>
            <a:noFill/>
          </a:ln>
          <a:extLst/>
        </p:spPr>
        <p:txBody>
          <a:bodyPr>
            <a:spAutoFit/>
          </a:bodyPr>
          <a:lstStyle/>
          <a:p>
            <a:pPr algn="ctr">
              <a:spcBef>
                <a:spcPct val="50000"/>
              </a:spcBef>
            </a:pPr>
            <a:r>
              <a:rPr lang="fr-FR" sz="3200" dirty="0">
                <a:latin typeface="Arial" pitchFamily="34" charset="0"/>
              </a:rPr>
              <a:t>Spin and charge </a:t>
            </a:r>
            <a:r>
              <a:rPr lang="en-US" sz="3200" dirty="0">
                <a:latin typeface="Arial" pitchFamily="34" charset="0"/>
              </a:rPr>
              <a:t>densities</a:t>
            </a:r>
            <a:r>
              <a:rPr lang="fr-FR" sz="3200" dirty="0">
                <a:latin typeface="Arial" pitchFamily="34" charset="0"/>
              </a:rPr>
              <a:t>: joint model</a:t>
            </a:r>
          </a:p>
        </p:txBody>
      </p:sp>
    </p:spTree>
    <p:extLst>
      <p:ext uri="{BB962C8B-B14F-4D97-AF65-F5344CB8AC3E}">
        <p14:creationId xmlns:p14="http://schemas.microsoft.com/office/powerpoint/2010/main" val="1960490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1750" y="981075"/>
            <a:ext cx="91122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2000" dirty="0">
                <a:solidFill>
                  <a:srgbClr val="003366"/>
                </a:solidFill>
                <a:latin typeface="Arial" pitchFamily="34" charset="0"/>
                <a:cs typeface="Arial" pitchFamily="34" charset="0"/>
              </a:rPr>
              <a:t>From the observables to the parameterization of the density : </a:t>
            </a:r>
          </a:p>
          <a:p>
            <a:pPr algn="ctr"/>
            <a:r>
              <a:rPr lang="en-US" sz="2000" dirty="0">
                <a:solidFill>
                  <a:srgbClr val="003366"/>
                </a:solidFill>
                <a:latin typeface="Arial" pitchFamily="34" charset="0"/>
                <a:cs typeface="Arial" pitchFamily="34" charset="0"/>
              </a:rPr>
              <a:t>least-squares </a:t>
            </a:r>
          </a:p>
        </p:txBody>
      </p:sp>
      <p:sp>
        <p:nvSpPr>
          <p:cNvPr id="20483" name="Rectangle 3"/>
          <p:cNvSpPr>
            <a:spLocks noChangeArrowheads="1"/>
          </p:cNvSpPr>
          <p:nvPr/>
        </p:nvSpPr>
        <p:spPr bwMode="auto">
          <a:xfrm>
            <a:off x="58738" y="3076575"/>
            <a:ext cx="806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p>
            <a:r>
              <a:rPr lang="en-US" sz="2000" dirty="0">
                <a:solidFill>
                  <a:srgbClr val="003366"/>
                </a:solidFill>
                <a:latin typeface="Arial" pitchFamily="34" charset="0"/>
                <a:cs typeface="Arial" pitchFamily="34" charset="0"/>
              </a:rPr>
              <a:t>X-ray Diffraction        </a:t>
            </a:r>
            <a:r>
              <a:rPr lang="en-US" sz="2000" dirty="0">
                <a:solidFill>
                  <a:srgbClr val="003366"/>
                </a:solidFill>
                <a:latin typeface="Arial" pitchFamily="34" charset="0"/>
                <a:cs typeface="Arial" pitchFamily="34" charset="0"/>
                <a:sym typeface="Wingdings" pitchFamily="2" charset="2"/>
              </a:rPr>
              <a:t> </a:t>
            </a:r>
            <a:r>
              <a:rPr lang="en-US" sz="2000" dirty="0">
                <a:solidFill>
                  <a:srgbClr val="003366"/>
                </a:solidFill>
                <a:latin typeface="Arial" pitchFamily="34" charset="0"/>
                <a:cs typeface="Arial" pitchFamily="34" charset="0"/>
              </a:rPr>
              <a:t>Structure Factors 	    </a:t>
            </a:r>
            <a:r>
              <a:rPr lang="en-US" sz="2000" dirty="0">
                <a:solidFill>
                  <a:srgbClr val="003366"/>
                </a:solidFill>
                <a:latin typeface="Arial" pitchFamily="34" charset="0"/>
                <a:cs typeface="Arial" pitchFamily="34" charset="0"/>
                <a:sym typeface="Wingdings" pitchFamily="2" charset="2"/>
              </a:rPr>
              <a:t></a:t>
            </a:r>
            <a:r>
              <a:rPr lang="en-US" sz="2000" dirty="0">
                <a:solidFill>
                  <a:srgbClr val="003366"/>
                </a:solidFill>
                <a:latin typeface="Arial" pitchFamily="34" charset="0"/>
                <a:cs typeface="Arial" pitchFamily="34" charset="0"/>
              </a:rPr>
              <a:t>Charge Density </a:t>
            </a:r>
          </a:p>
        </p:txBody>
      </p:sp>
      <p:sp>
        <p:nvSpPr>
          <p:cNvPr id="20484" name="Rectangle 4"/>
          <p:cNvSpPr>
            <a:spLocks noChangeArrowheads="1"/>
          </p:cNvSpPr>
          <p:nvPr/>
        </p:nvSpPr>
        <p:spPr bwMode="auto">
          <a:xfrm>
            <a:off x="36513" y="3692525"/>
            <a:ext cx="820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p>
            <a:r>
              <a:rPr lang="en-US" sz="2000" dirty="0" err="1" smtClean="0">
                <a:solidFill>
                  <a:srgbClr val="003366"/>
                </a:solidFill>
                <a:latin typeface="Arial" pitchFamily="34" charset="0"/>
                <a:cs typeface="Arial" pitchFamily="34" charset="0"/>
              </a:rPr>
              <a:t>Unpolarised</a:t>
            </a:r>
            <a:r>
              <a:rPr lang="en-US" sz="2000" dirty="0" smtClean="0">
                <a:solidFill>
                  <a:srgbClr val="003366"/>
                </a:solidFill>
                <a:latin typeface="Arial" pitchFamily="34" charset="0"/>
                <a:cs typeface="Arial" pitchFamily="34" charset="0"/>
              </a:rPr>
              <a:t> </a:t>
            </a:r>
            <a:r>
              <a:rPr lang="en-US" sz="2000" dirty="0">
                <a:solidFill>
                  <a:srgbClr val="003366"/>
                </a:solidFill>
                <a:latin typeface="Arial" pitchFamily="34" charset="0"/>
                <a:cs typeface="Arial" pitchFamily="34" charset="0"/>
              </a:rPr>
              <a:t>Neutron </a:t>
            </a:r>
            <a:r>
              <a:rPr lang="en-US" sz="2000" dirty="0">
                <a:solidFill>
                  <a:srgbClr val="003366"/>
                </a:solidFill>
                <a:latin typeface="Arial" pitchFamily="34" charset="0"/>
                <a:cs typeface="Arial" pitchFamily="34" charset="0"/>
                <a:sym typeface="Wingdings" pitchFamily="2" charset="2"/>
              </a:rPr>
              <a:t></a:t>
            </a:r>
            <a:r>
              <a:rPr lang="en-US" sz="2000" dirty="0">
                <a:solidFill>
                  <a:srgbClr val="003366"/>
                </a:solidFill>
                <a:latin typeface="Arial" pitchFamily="34" charset="0"/>
                <a:cs typeface="Arial" pitchFamily="34" charset="0"/>
              </a:rPr>
              <a:t> Nuclear Structure Factors  </a:t>
            </a:r>
            <a:r>
              <a:rPr lang="en-US" sz="2000" dirty="0">
                <a:solidFill>
                  <a:srgbClr val="003366"/>
                </a:solidFill>
                <a:latin typeface="Arial" pitchFamily="34" charset="0"/>
                <a:cs typeface="Arial" pitchFamily="34" charset="0"/>
                <a:sym typeface="Wingdings" pitchFamily="2" charset="2"/>
              </a:rPr>
              <a:t></a:t>
            </a:r>
            <a:r>
              <a:rPr lang="en-US" sz="2000" dirty="0">
                <a:solidFill>
                  <a:srgbClr val="003366"/>
                </a:solidFill>
                <a:latin typeface="Arial" pitchFamily="34" charset="0"/>
                <a:cs typeface="Arial" pitchFamily="34" charset="0"/>
              </a:rPr>
              <a:t> Atomic Structure</a:t>
            </a:r>
          </a:p>
        </p:txBody>
      </p:sp>
      <p:graphicFrame>
        <p:nvGraphicFramePr>
          <p:cNvPr id="20485" name="Object 12"/>
          <p:cNvGraphicFramePr>
            <a:graphicFrameLocks noChangeAspect="1"/>
          </p:cNvGraphicFramePr>
          <p:nvPr/>
        </p:nvGraphicFramePr>
        <p:xfrm>
          <a:off x="3051175" y="1789113"/>
          <a:ext cx="2887663" cy="1092200"/>
        </p:xfrm>
        <a:graphic>
          <a:graphicData uri="http://schemas.openxmlformats.org/presentationml/2006/ole">
            <mc:AlternateContent xmlns:mc="http://schemas.openxmlformats.org/markup-compatibility/2006">
              <mc:Choice xmlns:v="urn:schemas-microsoft-com:vml" Requires="v">
                <p:oleObj spid="_x0000_s7365" name="Equation" r:id="rId5" imgW="1409088" imgH="533169" progId="Equation.3">
                  <p:embed/>
                </p:oleObj>
              </mc:Choice>
              <mc:Fallback>
                <p:oleObj name="Equation" r:id="rId5" imgW="1409088" imgH="5331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175" y="1789113"/>
                        <a:ext cx="2887663" cy="1092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6" name="Object 29"/>
          <p:cNvGraphicFramePr>
            <a:graphicFrameLocks noChangeAspect="1"/>
          </p:cNvGraphicFramePr>
          <p:nvPr/>
        </p:nvGraphicFramePr>
        <p:xfrm>
          <a:off x="8245475" y="3421063"/>
          <a:ext cx="682625" cy="720725"/>
        </p:xfrm>
        <a:graphic>
          <a:graphicData uri="http://schemas.openxmlformats.org/presentationml/2006/ole">
            <mc:AlternateContent xmlns:mc="http://schemas.openxmlformats.org/markup-compatibility/2006">
              <mc:Choice xmlns:v="urn:schemas-microsoft-com:vml" Requires="v">
                <p:oleObj spid="_x0000_s7366" name="Equation" r:id="rId7" imgW="228600" imgH="241300" progId="Equation.3">
                  <p:embed/>
                </p:oleObj>
              </mc:Choice>
              <mc:Fallback>
                <p:oleObj name="Equation" r:id="rId7" imgW="2286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5475" y="3421063"/>
                        <a:ext cx="68262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7" name="Objet 2"/>
          <p:cNvGraphicFramePr>
            <a:graphicFrameLocks noChangeAspect="1"/>
          </p:cNvGraphicFramePr>
          <p:nvPr/>
        </p:nvGraphicFramePr>
        <p:xfrm>
          <a:off x="8251825" y="2870200"/>
          <a:ext cx="684213" cy="682625"/>
        </p:xfrm>
        <a:graphic>
          <a:graphicData uri="http://schemas.openxmlformats.org/presentationml/2006/ole">
            <mc:AlternateContent xmlns:mc="http://schemas.openxmlformats.org/markup-compatibility/2006">
              <mc:Choice xmlns:v="urn:schemas-microsoft-com:vml" Requires="v">
                <p:oleObj spid="_x0000_s7367" name="Équation" r:id="rId9" imgW="228600" imgH="228600" progId="Equation.3">
                  <p:embed/>
                </p:oleObj>
              </mc:Choice>
              <mc:Fallback>
                <p:oleObj name="Équation" r:id="rId9" imgW="228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1825" y="2870200"/>
                        <a:ext cx="684213"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8" name="Rectangle 4"/>
          <p:cNvSpPr>
            <a:spLocks noChangeArrowheads="1"/>
          </p:cNvSpPr>
          <p:nvPr/>
        </p:nvSpPr>
        <p:spPr bwMode="auto">
          <a:xfrm>
            <a:off x="58738" y="4351338"/>
            <a:ext cx="806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p>
            <a:r>
              <a:rPr lang="en-US" sz="2000" dirty="0" err="1" smtClean="0">
                <a:solidFill>
                  <a:srgbClr val="003366"/>
                </a:solidFill>
                <a:latin typeface="Arial" pitchFamily="34" charset="0"/>
                <a:cs typeface="Arial" pitchFamily="34" charset="0"/>
              </a:rPr>
              <a:t>Polarised</a:t>
            </a:r>
            <a:r>
              <a:rPr lang="en-US" sz="2000" dirty="0" smtClean="0">
                <a:solidFill>
                  <a:srgbClr val="003366"/>
                </a:solidFill>
                <a:latin typeface="Arial" pitchFamily="34" charset="0"/>
                <a:cs typeface="Arial" pitchFamily="34" charset="0"/>
              </a:rPr>
              <a:t> </a:t>
            </a:r>
            <a:r>
              <a:rPr lang="en-US" sz="2000" dirty="0">
                <a:solidFill>
                  <a:srgbClr val="003366"/>
                </a:solidFill>
                <a:latin typeface="Arial" pitchFamily="34" charset="0"/>
                <a:cs typeface="Arial" pitchFamily="34" charset="0"/>
              </a:rPr>
              <a:t>Neutron     </a:t>
            </a:r>
            <a:r>
              <a:rPr lang="en-US" sz="2000" dirty="0">
                <a:solidFill>
                  <a:srgbClr val="003366"/>
                </a:solidFill>
                <a:latin typeface="Arial" pitchFamily="34" charset="0"/>
                <a:cs typeface="Arial" pitchFamily="34" charset="0"/>
                <a:sym typeface="Wingdings" pitchFamily="2" charset="2"/>
              </a:rPr>
              <a:t></a:t>
            </a:r>
            <a:r>
              <a:rPr lang="en-US" sz="2000" dirty="0">
                <a:solidFill>
                  <a:srgbClr val="003366"/>
                </a:solidFill>
                <a:latin typeface="Arial" pitchFamily="34" charset="0"/>
                <a:cs typeface="Arial" pitchFamily="34" charset="0"/>
              </a:rPr>
              <a:t> Magnetic Structure Factors</a:t>
            </a:r>
            <a:r>
              <a:rPr lang="en-US" sz="2000" dirty="0">
                <a:solidFill>
                  <a:srgbClr val="003366"/>
                </a:solidFill>
                <a:latin typeface="Arial" pitchFamily="34" charset="0"/>
                <a:cs typeface="Arial" pitchFamily="34" charset="0"/>
                <a:sym typeface="Wingdings" pitchFamily="2" charset="2"/>
              </a:rPr>
              <a:t></a:t>
            </a:r>
            <a:r>
              <a:rPr lang="en-US" sz="2000" dirty="0">
                <a:solidFill>
                  <a:srgbClr val="003366"/>
                </a:solidFill>
                <a:latin typeface="Arial" pitchFamily="34" charset="0"/>
                <a:cs typeface="Arial" pitchFamily="34" charset="0"/>
              </a:rPr>
              <a:t> Spin Density </a:t>
            </a:r>
          </a:p>
        </p:txBody>
      </p:sp>
      <p:graphicFrame>
        <p:nvGraphicFramePr>
          <p:cNvPr id="20489" name="Object 29"/>
          <p:cNvGraphicFramePr>
            <a:graphicFrameLocks noChangeAspect="1"/>
          </p:cNvGraphicFramePr>
          <p:nvPr/>
        </p:nvGraphicFramePr>
        <p:xfrm>
          <a:off x="8210550" y="4116388"/>
          <a:ext cx="796925" cy="720725"/>
        </p:xfrm>
        <a:graphic>
          <a:graphicData uri="http://schemas.openxmlformats.org/presentationml/2006/ole">
            <mc:AlternateContent xmlns:mc="http://schemas.openxmlformats.org/markup-compatibility/2006">
              <mc:Choice xmlns:v="urn:schemas-microsoft-com:vml" Requires="v">
                <p:oleObj spid="_x0000_s7368" name="Equation" r:id="rId11" imgW="266469" imgH="241091" progId="Equation.3">
                  <p:embed/>
                </p:oleObj>
              </mc:Choice>
              <mc:Fallback>
                <p:oleObj name="Equation" r:id="rId11" imgW="266469" imgH="2410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10550" y="4116388"/>
                        <a:ext cx="79692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Rectangle 5"/>
          <p:cNvSpPr>
            <a:spLocks noChangeArrowheads="1"/>
          </p:cNvSpPr>
          <p:nvPr/>
        </p:nvSpPr>
        <p:spPr bwMode="auto">
          <a:xfrm>
            <a:off x="611188" y="188913"/>
            <a:ext cx="8281987" cy="646331"/>
          </a:xfrm>
          <a:prstGeom prst="rect">
            <a:avLst/>
          </a:prstGeom>
          <a:solidFill>
            <a:srgbClr val="FFFF00"/>
          </a:solidFill>
          <a:ln>
            <a:noFill/>
          </a:ln>
          <a:extLst/>
        </p:spPr>
        <p:txBody>
          <a:bodyPr>
            <a:spAutoFit/>
          </a:bodyPr>
          <a:lstStyle/>
          <a:p>
            <a:pPr algn="ctr"/>
            <a:r>
              <a:rPr lang="en-US" sz="3600" dirty="0">
                <a:latin typeface="Arial" pitchFamily="34" charset="0"/>
                <a:cs typeface="Arial" pitchFamily="34" charset="0"/>
              </a:rPr>
              <a:t>Methodology</a:t>
            </a:r>
          </a:p>
        </p:txBody>
      </p:sp>
      <p:sp>
        <p:nvSpPr>
          <p:cNvPr id="20491"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80F3AFB-A098-4B5F-91BE-D5AD86F947CB}" type="slidenum">
              <a:rPr lang="fr-FR" sz="1200"/>
              <a:pPr algn="r"/>
              <a:t>23</a:t>
            </a:fld>
            <a:endParaRPr lang="fr-FR" sz="1200"/>
          </a:p>
        </p:txBody>
      </p:sp>
      <p:sp>
        <p:nvSpPr>
          <p:cNvPr id="16" name="Text Box 26"/>
          <p:cNvSpPr txBox="1">
            <a:spLocks noChangeArrowheads="1"/>
          </p:cNvSpPr>
          <p:nvPr/>
        </p:nvSpPr>
        <p:spPr bwMode="auto">
          <a:xfrm>
            <a:off x="1600200" y="5656263"/>
            <a:ext cx="597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en-US" sz="2400" i="1">
                <a:solidFill>
                  <a:srgbClr val="003366"/>
                </a:solidFill>
                <a:latin typeface="Arial" pitchFamily="34" charset="0"/>
                <a:cs typeface="Arial" pitchFamily="34" charset="0"/>
              </a:rPr>
              <a:t>Function to minimize</a:t>
            </a:r>
            <a:r>
              <a:rPr lang="en-US" sz="2400">
                <a:solidFill>
                  <a:srgbClr val="003366"/>
                </a:solidFill>
                <a:latin typeface="Arial" pitchFamily="34" charset="0"/>
                <a:cs typeface="Arial" pitchFamily="34" charset="0"/>
              </a:rPr>
              <a:t>:		      ?</a:t>
            </a:r>
          </a:p>
        </p:txBody>
      </p:sp>
      <p:graphicFrame>
        <p:nvGraphicFramePr>
          <p:cNvPr id="17" name="Object 18"/>
          <p:cNvGraphicFramePr>
            <a:graphicFrameLocks noChangeAspect="1"/>
          </p:cNvGraphicFramePr>
          <p:nvPr/>
        </p:nvGraphicFramePr>
        <p:xfrm>
          <a:off x="4932363" y="5576888"/>
          <a:ext cx="1687512" cy="622300"/>
        </p:xfrm>
        <a:graphic>
          <a:graphicData uri="http://schemas.openxmlformats.org/presentationml/2006/ole">
            <mc:AlternateContent xmlns:mc="http://schemas.openxmlformats.org/markup-compatibility/2006">
              <mc:Choice xmlns:v="urn:schemas-microsoft-com:vml" Requires="v">
                <p:oleObj spid="_x0000_s7369" name="Équation" r:id="rId13" imgW="698197" imgH="253890" progId="Equation.3">
                  <p:embed/>
                </p:oleObj>
              </mc:Choice>
              <mc:Fallback>
                <p:oleObj name="Équation" r:id="rId13" imgW="698197" imgH="25389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363" y="5576888"/>
                        <a:ext cx="1687512" cy="622300"/>
                      </a:xfrm>
                      <a:prstGeom prst="rect">
                        <a:avLst/>
                      </a:prstGeom>
                      <a:noFill/>
                      <a:extLst>
                        <a:ext uri="{909E8E84-426E-40DD-AFC4-6F175D3DCCD1}">
                          <a14:hiddenFill xmlns:a14="http://schemas.microsoft.com/office/drawing/2010/main">
                            <a:solidFill>
                              <a:srgbClr val="FFCC00"/>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257081910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6"/>
          <p:cNvSpPr txBox="1">
            <a:spLocks noChangeArrowheads="1"/>
          </p:cNvSpPr>
          <p:nvPr/>
        </p:nvSpPr>
        <p:spPr bwMode="auto">
          <a:xfrm>
            <a:off x="1692275" y="1125538"/>
            <a:ext cx="5975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en-US" sz="2400" i="1">
                <a:solidFill>
                  <a:srgbClr val="003366"/>
                </a:solidFill>
                <a:latin typeface="Arial" pitchFamily="34" charset="0"/>
                <a:cs typeface="Arial" pitchFamily="34" charset="0"/>
              </a:rPr>
              <a:t>Function to minimize</a:t>
            </a:r>
            <a:r>
              <a:rPr lang="en-US" sz="2400">
                <a:solidFill>
                  <a:srgbClr val="003366"/>
                </a:solidFill>
                <a:latin typeface="Arial" pitchFamily="34" charset="0"/>
                <a:cs typeface="Arial" pitchFamily="34" charset="0"/>
              </a:rPr>
              <a:t>:		      ?</a:t>
            </a:r>
          </a:p>
        </p:txBody>
      </p:sp>
      <p:sp>
        <p:nvSpPr>
          <p:cNvPr id="22530" name="Text Box 3"/>
          <p:cNvSpPr txBox="1">
            <a:spLocks noChangeArrowheads="1"/>
          </p:cNvSpPr>
          <p:nvPr/>
        </p:nvSpPr>
        <p:spPr bwMode="auto">
          <a:xfrm>
            <a:off x="57145" y="1053810"/>
            <a:ext cx="9088437" cy="2062162"/>
          </a:xfrm>
          <a:prstGeom prst="rect">
            <a:avLst/>
          </a:prstGeom>
          <a:noFill/>
          <a:ln w="25400" algn="ctr">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buFont typeface="Wingdings" pitchFamily="2" charset="2"/>
              <a:buNone/>
            </a:pPr>
            <a:r>
              <a:rPr lang="en-US" sz="2400" dirty="0">
                <a:solidFill>
                  <a:srgbClr val="FF3300"/>
                </a:solidFill>
                <a:latin typeface="Arial" pitchFamily="34" charset="0"/>
                <a:cs typeface="Arial" pitchFamily="34" charset="0"/>
              </a:rPr>
              <a:t>	</a:t>
            </a:r>
          </a:p>
          <a:p>
            <a:pPr eaLnBrk="1" hangingPunct="1">
              <a:buFont typeface="Wingdings" pitchFamily="2" charset="2"/>
              <a:buNone/>
            </a:pPr>
            <a:endParaRPr lang="en-US" sz="2400" dirty="0">
              <a:solidFill>
                <a:srgbClr val="FF3300"/>
              </a:solidFill>
              <a:latin typeface="Arial" pitchFamily="34" charset="0"/>
              <a:cs typeface="Arial" pitchFamily="34" charset="0"/>
            </a:endParaRPr>
          </a:p>
          <a:p>
            <a:pPr eaLnBrk="1" hangingPunct="1"/>
            <a:r>
              <a:rPr lang="en-US" sz="2000" dirty="0">
                <a:latin typeface="Arial" pitchFamily="34" charset="0"/>
                <a:cs typeface="Arial" pitchFamily="34" charset="0"/>
              </a:rPr>
              <a:t>	</a:t>
            </a:r>
            <a:r>
              <a:rPr lang="en-US" sz="2000" dirty="0">
                <a:solidFill>
                  <a:srgbClr val="003366"/>
                </a:solidFill>
                <a:latin typeface="Arial" pitchFamily="34" charset="0"/>
                <a:cs typeface="Arial" pitchFamily="34" charset="0"/>
              </a:rPr>
              <a:t>X-Rays:			~10,000 reflections</a:t>
            </a:r>
          </a:p>
          <a:p>
            <a:pPr eaLnBrk="1" hangingPunct="1"/>
            <a:r>
              <a:rPr lang="en-US" sz="2000" dirty="0">
                <a:solidFill>
                  <a:srgbClr val="003366"/>
                </a:solidFill>
                <a:latin typeface="Arial" pitchFamily="34" charset="0"/>
                <a:cs typeface="Arial" pitchFamily="34" charset="0"/>
              </a:rPr>
              <a:t>	Neutrons: 		~  1,000 reflections</a:t>
            </a:r>
          </a:p>
          <a:p>
            <a:pPr eaLnBrk="1" hangingPunct="1"/>
            <a:r>
              <a:rPr lang="en-US" sz="2000" dirty="0">
                <a:solidFill>
                  <a:srgbClr val="003366"/>
                </a:solidFill>
                <a:latin typeface="Arial" pitchFamily="34" charset="0"/>
                <a:cs typeface="Arial" pitchFamily="34" charset="0"/>
              </a:rPr>
              <a:t>	</a:t>
            </a:r>
            <a:r>
              <a:rPr lang="en-US" sz="2000" dirty="0" err="1" smtClean="0">
                <a:solidFill>
                  <a:srgbClr val="003366"/>
                </a:solidFill>
                <a:latin typeface="Arial" pitchFamily="34" charset="0"/>
                <a:cs typeface="Arial" pitchFamily="34" charset="0"/>
              </a:rPr>
              <a:t>Polarised</a:t>
            </a:r>
            <a:r>
              <a:rPr lang="en-US" sz="2000" dirty="0" smtClean="0">
                <a:solidFill>
                  <a:srgbClr val="003366"/>
                </a:solidFill>
                <a:latin typeface="Arial" pitchFamily="34" charset="0"/>
                <a:cs typeface="Arial" pitchFamily="34" charset="0"/>
              </a:rPr>
              <a:t> </a:t>
            </a:r>
            <a:r>
              <a:rPr lang="en-US" sz="2000" dirty="0">
                <a:solidFill>
                  <a:srgbClr val="003366"/>
                </a:solidFill>
                <a:latin typeface="Arial" pitchFamily="34" charset="0"/>
                <a:cs typeface="Arial" pitchFamily="34" charset="0"/>
              </a:rPr>
              <a:t>Neutrons: 	~     100 reflections</a:t>
            </a:r>
          </a:p>
          <a:p>
            <a:pPr eaLnBrk="1" hangingPunct="1"/>
            <a:endParaRPr lang="en-US" sz="2000" dirty="0">
              <a:solidFill>
                <a:srgbClr val="003366"/>
              </a:solidFill>
              <a:latin typeface="Arial" pitchFamily="34" charset="0"/>
              <a:cs typeface="Arial" pitchFamily="34" charset="0"/>
            </a:endParaRPr>
          </a:p>
        </p:txBody>
      </p:sp>
      <p:sp>
        <p:nvSpPr>
          <p:cNvPr id="21508" name="Rectangle 5"/>
          <p:cNvSpPr>
            <a:spLocks noChangeArrowheads="1"/>
          </p:cNvSpPr>
          <p:nvPr/>
        </p:nvSpPr>
        <p:spPr bwMode="auto">
          <a:xfrm>
            <a:off x="57145" y="116632"/>
            <a:ext cx="8947951" cy="584775"/>
          </a:xfrm>
          <a:prstGeom prst="rect">
            <a:avLst/>
          </a:prstGeom>
          <a:solidFill>
            <a:srgbClr val="FFFF00"/>
          </a:solidFill>
          <a:ln>
            <a:noFill/>
          </a:ln>
          <a:extLst/>
        </p:spPr>
        <p:txBody>
          <a:bodyPr wrap="square">
            <a:spAutoFit/>
          </a:bodyPr>
          <a:lstStyle/>
          <a:p>
            <a:pPr algn="ctr"/>
            <a:r>
              <a:rPr lang="en-US" sz="3200" dirty="0" smtClean="0">
                <a:latin typeface="Arial" pitchFamily="34" charset="0"/>
                <a:cs typeface="Arial" pitchFamily="34" charset="0"/>
              </a:rPr>
              <a:t>   Methodology </a:t>
            </a:r>
            <a:r>
              <a:rPr lang="en-US" sz="3200" dirty="0">
                <a:latin typeface="Arial" pitchFamily="34" charset="0"/>
                <a:cs typeface="Arial" pitchFamily="34" charset="0"/>
              </a:rPr>
              <a:t>: Weighting schemes</a:t>
            </a:r>
          </a:p>
        </p:txBody>
      </p:sp>
      <p:sp>
        <p:nvSpPr>
          <p:cNvPr id="21509"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42D812FD-6681-4F08-8255-C3C388A4FB40}" type="slidenum">
              <a:rPr lang="fr-FR" sz="1200"/>
              <a:pPr algn="r"/>
              <a:t>24</a:t>
            </a:fld>
            <a:endParaRPr lang="fr-FR" sz="1200"/>
          </a:p>
        </p:txBody>
      </p:sp>
      <p:graphicFrame>
        <p:nvGraphicFramePr>
          <p:cNvPr id="20" name="Object 18"/>
          <p:cNvGraphicFramePr>
            <a:graphicFrameLocks noChangeAspect="1"/>
          </p:cNvGraphicFramePr>
          <p:nvPr/>
        </p:nvGraphicFramePr>
        <p:xfrm>
          <a:off x="4859338" y="1130300"/>
          <a:ext cx="1687512" cy="622300"/>
        </p:xfrm>
        <a:graphic>
          <a:graphicData uri="http://schemas.openxmlformats.org/presentationml/2006/ole">
            <mc:AlternateContent xmlns:mc="http://schemas.openxmlformats.org/markup-compatibility/2006">
              <mc:Choice xmlns:v="urn:schemas-microsoft-com:vml" Requires="v">
                <p:oleObj spid="_x0000_s8394" name="Équation" r:id="rId5" imgW="698197" imgH="253890" progId="Equation.3">
                  <p:embed/>
                </p:oleObj>
              </mc:Choice>
              <mc:Fallback>
                <p:oleObj name="Équation" r:id="rId5" imgW="698197"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1130300"/>
                        <a:ext cx="1687512" cy="622300"/>
                      </a:xfrm>
                      <a:prstGeom prst="rect">
                        <a:avLst/>
                      </a:prstGeom>
                      <a:noFill/>
                      <a:extLst>
                        <a:ext uri="{909E8E84-426E-40DD-AFC4-6F175D3DCCD1}">
                          <a14:hiddenFill xmlns:a14="http://schemas.microsoft.com/office/drawing/2010/main">
                            <a:solidFill>
                              <a:srgbClr val="FFCC00"/>
                            </a:solidFill>
                          </a14:hiddenFill>
                        </a:ext>
                      </a:extLst>
                    </p:spPr>
                  </p:pic>
                </p:oleObj>
              </mc:Fallback>
            </mc:AlternateContent>
          </a:graphicData>
        </a:graphic>
      </p:graphicFrame>
      <p:grpSp>
        <p:nvGrpSpPr>
          <p:cNvPr id="2" name="Groupe 4"/>
          <p:cNvGrpSpPr>
            <a:grpSpLocks/>
          </p:cNvGrpSpPr>
          <p:nvPr/>
        </p:nvGrpSpPr>
        <p:grpSpPr bwMode="auto">
          <a:xfrm>
            <a:off x="574675" y="3429000"/>
            <a:ext cx="7866063" cy="2554288"/>
            <a:chOff x="574675" y="3826916"/>
            <a:chExt cx="7866063" cy="2554834"/>
          </a:xfrm>
        </p:grpSpPr>
        <p:graphicFrame>
          <p:nvGraphicFramePr>
            <p:cNvPr id="21513" name="Object 8"/>
            <p:cNvGraphicFramePr>
              <a:graphicFrameLocks noChangeAspect="1"/>
            </p:cNvGraphicFramePr>
            <p:nvPr/>
          </p:nvGraphicFramePr>
          <p:xfrm>
            <a:off x="4140200" y="5761038"/>
            <a:ext cx="2443163" cy="620712"/>
          </p:xfrm>
          <a:graphic>
            <a:graphicData uri="http://schemas.openxmlformats.org/presentationml/2006/ole">
              <mc:AlternateContent xmlns:mc="http://schemas.openxmlformats.org/markup-compatibility/2006">
                <mc:Choice xmlns:v="urn:schemas-microsoft-com:vml" Requires="v">
                  <p:oleObj spid="_x0000_s8395" name="Équation" r:id="rId7" imgW="1346200" imgH="342900" progId="Equation.3">
                    <p:embed/>
                  </p:oleObj>
                </mc:Choice>
                <mc:Fallback>
                  <p:oleObj name="Équation" r:id="rId7" imgW="13462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5761038"/>
                          <a:ext cx="2443163"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 name="Object 6"/>
            <p:cNvGraphicFramePr>
              <a:graphicFrameLocks noChangeAspect="1"/>
            </p:cNvGraphicFramePr>
            <p:nvPr/>
          </p:nvGraphicFramePr>
          <p:xfrm>
            <a:off x="4103688" y="3853904"/>
            <a:ext cx="1914525" cy="620712"/>
          </p:xfrm>
          <a:graphic>
            <a:graphicData uri="http://schemas.openxmlformats.org/presentationml/2006/ole">
              <mc:AlternateContent xmlns:mc="http://schemas.openxmlformats.org/markup-compatibility/2006">
                <mc:Choice xmlns:v="urn:schemas-microsoft-com:vml" Requires="v">
                  <p:oleObj spid="_x0000_s8396" name="Équation" r:id="rId9" imgW="1054100" imgH="342900" progId="Equation.3">
                    <p:embed/>
                  </p:oleObj>
                </mc:Choice>
                <mc:Fallback>
                  <p:oleObj name="Équation" r:id="rId9" imgW="10541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688" y="3853904"/>
                          <a:ext cx="1914525"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5" name="Text Box 1112"/>
            <p:cNvSpPr txBox="1">
              <a:spLocks noChangeArrowheads="1"/>
            </p:cNvSpPr>
            <p:nvPr/>
          </p:nvSpPr>
          <p:spPr bwMode="auto">
            <a:xfrm>
              <a:off x="7054850" y="3826916"/>
              <a:ext cx="1385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en-GB" sz="2800" b="1">
                  <a:solidFill>
                    <a:srgbClr val="FF3300"/>
                  </a:solidFill>
                  <a:latin typeface="Arial" pitchFamily="34" charset="0"/>
                </a:rPr>
                <a:t>Unit</a:t>
              </a:r>
            </a:p>
          </p:txBody>
        </p:sp>
        <p:graphicFrame>
          <p:nvGraphicFramePr>
            <p:cNvPr id="21516" name="Object 7"/>
            <p:cNvGraphicFramePr>
              <a:graphicFrameLocks noChangeAspect="1"/>
            </p:cNvGraphicFramePr>
            <p:nvPr/>
          </p:nvGraphicFramePr>
          <p:xfrm>
            <a:off x="4105275" y="4752429"/>
            <a:ext cx="2765425" cy="620712"/>
          </p:xfrm>
          <a:graphic>
            <a:graphicData uri="http://schemas.openxmlformats.org/presentationml/2006/ole">
              <mc:AlternateContent xmlns:mc="http://schemas.openxmlformats.org/markup-compatibility/2006">
                <mc:Choice xmlns:v="urn:schemas-microsoft-com:vml" Requires="v">
                  <p:oleObj spid="_x0000_s8397" name="Équation" r:id="rId11" imgW="1524000" imgH="342900" progId="Equation.3">
                    <p:embed/>
                  </p:oleObj>
                </mc:Choice>
                <mc:Fallback>
                  <p:oleObj name="Équation" r:id="rId11" imgW="1524000" imgH="342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5275" y="4752429"/>
                          <a:ext cx="2765425"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7" name="AutoShape 10"/>
            <p:cNvSpPr>
              <a:spLocks/>
            </p:cNvSpPr>
            <p:nvPr/>
          </p:nvSpPr>
          <p:spPr bwMode="auto">
            <a:xfrm>
              <a:off x="3686175" y="3931691"/>
              <a:ext cx="215900" cy="2160588"/>
            </a:xfrm>
            <a:prstGeom prst="leftBrace">
              <a:avLst>
                <a:gd name="adj1" fmla="val 8339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sz="2000">
                <a:latin typeface="Arial" pitchFamily="34" charset="0"/>
                <a:cs typeface="Arial" pitchFamily="34" charset="0"/>
              </a:endParaRPr>
            </a:p>
          </p:txBody>
        </p:sp>
        <p:sp>
          <p:nvSpPr>
            <p:cNvPr id="21518" name="Text Box 1113"/>
            <p:cNvSpPr txBox="1">
              <a:spLocks noChangeArrowheads="1"/>
            </p:cNvSpPr>
            <p:nvPr/>
          </p:nvSpPr>
          <p:spPr bwMode="auto">
            <a:xfrm>
              <a:off x="7054850" y="4752429"/>
              <a:ext cx="1225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en-GB" sz="2800" b="1">
                  <a:solidFill>
                    <a:srgbClr val="FF3300"/>
                  </a:solidFill>
                  <a:latin typeface="Arial" pitchFamily="34" charset="0"/>
                </a:rPr>
                <a:t>NLog</a:t>
              </a:r>
            </a:p>
          </p:txBody>
        </p:sp>
        <p:sp>
          <p:nvSpPr>
            <p:cNvPr id="21519" name="Text Box 1114"/>
            <p:cNvSpPr txBox="1">
              <a:spLocks noChangeArrowheads="1"/>
            </p:cNvSpPr>
            <p:nvPr/>
          </p:nvSpPr>
          <p:spPr bwMode="auto">
            <a:xfrm>
              <a:off x="7054850" y="5573166"/>
              <a:ext cx="1258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en-GB" sz="2800" b="1">
                  <a:solidFill>
                    <a:srgbClr val="FF3300"/>
                  </a:solidFill>
                  <a:latin typeface="Arial" pitchFamily="34" charset="0"/>
                </a:rPr>
                <a:t>Log</a:t>
              </a:r>
            </a:p>
          </p:txBody>
        </p:sp>
        <p:graphicFrame>
          <p:nvGraphicFramePr>
            <p:cNvPr id="21520" name="Objet 3"/>
            <p:cNvGraphicFramePr>
              <a:graphicFrameLocks noChangeAspect="1"/>
            </p:cNvGraphicFramePr>
            <p:nvPr/>
          </p:nvGraphicFramePr>
          <p:xfrm>
            <a:off x="574675" y="4466679"/>
            <a:ext cx="2887663" cy="1092200"/>
          </p:xfrm>
          <a:graphic>
            <a:graphicData uri="http://schemas.openxmlformats.org/presentationml/2006/ole">
              <mc:AlternateContent xmlns:mc="http://schemas.openxmlformats.org/markup-compatibility/2006">
                <mc:Choice xmlns:v="urn:schemas-microsoft-com:vml" Requires="v">
                  <p:oleObj spid="_x0000_s8398" name="Equation" r:id="rId13" imgW="1409088" imgH="533169" progId="Equation.3">
                    <p:embed/>
                  </p:oleObj>
                </mc:Choice>
                <mc:Fallback>
                  <p:oleObj name="Equation" r:id="rId13" imgW="1409088" imgH="5331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675" y="4466679"/>
                          <a:ext cx="2887663"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Text Box 3"/>
          <p:cNvSpPr txBox="1">
            <a:spLocks noChangeArrowheads="1"/>
          </p:cNvSpPr>
          <p:nvPr/>
        </p:nvSpPr>
        <p:spPr bwMode="auto">
          <a:xfrm>
            <a:off x="42863" y="6273800"/>
            <a:ext cx="90884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en-US" sz="1600">
                <a:solidFill>
                  <a:srgbClr val="003366"/>
                </a:solidFill>
                <a:cs typeface="Times New Roman" pitchFamily="18" charset="0"/>
              </a:rPr>
              <a:t>Bell </a:t>
            </a:r>
            <a:r>
              <a:rPr lang="en-US" sz="1600" i="1">
                <a:solidFill>
                  <a:srgbClr val="003366"/>
                </a:solidFill>
                <a:cs typeface="Times New Roman" pitchFamily="18" charset="0"/>
              </a:rPr>
              <a:t>et al</a:t>
            </a:r>
            <a:r>
              <a:rPr lang="en-US" sz="1600">
                <a:solidFill>
                  <a:srgbClr val="003366"/>
                </a:solidFill>
                <a:cs typeface="Times New Roman" pitchFamily="18" charset="0"/>
              </a:rPr>
              <a:t>., Comp. Stat. And Data Anal., </a:t>
            </a:r>
            <a:r>
              <a:rPr lang="en-US" sz="1600" b="1">
                <a:solidFill>
                  <a:srgbClr val="003366"/>
                </a:solidFill>
                <a:cs typeface="Times New Roman" pitchFamily="18" charset="0"/>
              </a:rPr>
              <a:t>22</a:t>
            </a:r>
            <a:r>
              <a:rPr lang="en-US" sz="1600">
                <a:solidFill>
                  <a:srgbClr val="003366"/>
                </a:solidFill>
                <a:cs typeface="Times New Roman" pitchFamily="18" charset="0"/>
              </a:rPr>
              <a:t>, (1996), 119-135</a:t>
            </a:r>
          </a:p>
          <a:p>
            <a:pPr eaLnBrk="1" hangingPunct="1"/>
            <a:r>
              <a:rPr lang="en-US" sz="1600">
                <a:solidFill>
                  <a:srgbClr val="003366"/>
                </a:solidFill>
                <a:cs typeface="Times New Roman" pitchFamily="18" charset="0"/>
              </a:rPr>
              <a:t>J-M. Gillet </a:t>
            </a:r>
            <a:r>
              <a:rPr lang="en-US" sz="1600" i="1">
                <a:solidFill>
                  <a:srgbClr val="003366"/>
                </a:solidFill>
                <a:cs typeface="Times New Roman" pitchFamily="18" charset="0"/>
              </a:rPr>
              <a:t>et al</a:t>
            </a:r>
            <a:r>
              <a:rPr lang="en-US" sz="1600">
                <a:solidFill>
                  <a:srgbClr val="003366"/>
                </a:solidFill>
                <a:cs typeface="Times New Roman" pitchFamily="18" charset="0"/>
              </a:rPr>
              <a:t>., </a:t>
            </a:r>
            <a:r>
              <a:rPr lang="en-US" sz="1600" i="1">
                <a:solidFill>
                  <a:srgbClr val="003366"/>
                </a:solidFill>
                <a:cs typeface="Times New Roman" pitchFamily="18" charset="0"/>
              </a:rPr>
              <a:t>Phys. Rev. B,</a:t>
            </a:r>
            <a:r>
              <a:rPr lang="en-US" sz="1600" b="1">
                <a:solidFill>
                  <a:srgbClr val="003366"/>
                </a:solidFill>
                <a:cs typeface="Times New Roman" pitchFamily="18" charset="0"/>
              </a:rPr>
              <a:t> 63</a:t>
            </a:r>
            <a:r>
              <a:rPr lang="en-US" sz="1600">
                <a:solidFill>
                  <a:srgbClr val="003366"/>
                </a:solidFill>
                <a:cs typeface="Times New Roman" pitchFamily="18" charset="0"/>
              </a:rPr>
              <a:t>,</a:t>
            </a:r>
            <a:r>
              <a:rPr lang="en-US" sz="1600" b="1">
                <a:solidFill>
                  <a:srgbClr val="003366"/>
                </a:solidFill>
                <a:cs typeface="Times New Roman" pitchFamily="18" charset="0"/>
              </a:rPr>
              <a:t> </a:t>
            </a:r>
            <a:r>
              <a:rPr lang="en-US" sz="1600">
                <a:solidFill>
                  <a:srgbClr val="003366"/>
                </a:solidFill>
                <a:cs typeface="Times New Roman" pitchFamily="18" charset="0"/>
              </a:rPr>
              <a:t>235115 (2001)</a:t>
            </a:r>
            <a:r>
              <a:rPr lang="en-US" sz="1600" b="1">
                <a:solidFill>
                  <a:srgbClr val="003366"/>
                </a:solidFill>
                <a:cs typeface="Times New Roman" pitchFamily="18" charset="0"/>
              </a:rPr>
              <a:t> </a:t>
            </a:r>
          </a:p>
        </p:txBody>
      </p:sp>
    </p:spTree>
    <p:custDataLst>
      <p:tags r:id="rId2"/>
    </p:custDataLst>
    <p:extLst>
      <p:ext uri="{BB962C8B-B14F-4D97-AF65-F5344CB8AC3E}">
        <p14:creationId xmlns:p14="http://schemas.microsoft.com/office/powerpoint/2010/main" val="334518317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body" idx="1"/>
          </p:nvPr>
        </p:nvSpPr>
        <p:spPr>
          <a:xfrm>
            <a:off x="395288" y="1700213"/>
            <a:ext cx="8497887" cy="5041900"/>
          </a:xfrm>
          <a:extLst/>
        </p:spPr>
        <p:txBody>
          <a:bodyPr>
            <a:noAutofit/>
          </a:bodyPr>
          <a:lstStyle/>
          <a:p>
            <a:pPr eaLnBrk="1" hangingPunct="1">
              <a:lnSpc>
                <a:spcPct val="90000"/>
              </a:lnSpc>
              <a:buClr>
                <a:srgbClr val="003366"/>
              </a:buClr>
              <a:buFont typeface="Arial" pitchFamily="34" charset="0"/>
              <a:buChar char="•"/>
              <a:defRPr/>
            </a:pPr>
            <a:r>
              <a:rPr lang="en-US" sz="3600" b="0" dirty="0" smtClean="0">
                <a:solidFill>
                  <a:srgbClr val="003366"/>
                </a:solidFill>
                <a:latin typeface="Arial" pitchFamily="34" charset="0"/>
                <a:cs typeface="Arial" pitchFamily="34" charset="0"/>
              </a:rPr>
              <a:t>Cell parameters: 	from	RX = N</a:t>
            </a:r>
          </a:p>
          <a:p>
            <a:pPr eaLnBrk="1" hangingPunct="1">
              <a:lnSpc>
                <a:spcPct val="90000"/>
              </a:lnSpc>
              <a:buClr>
                <a:srgbClr val="003366"/>
              </a:buClr>
              <a:buFont typeface="Arial" pitchFamily="34" charset="0"/>
              <a:buChar char="•"/>
              <a:defRPr/>
            </a:pPr>
            <a:endParaRPr lang="en-US" sz="3600" b="0" dirty="0" smtClean="0">
              <a:solidFill>
                <a:srgbClr val="003366"/>
              </a:solidFill>
              <a:latin typeface="Arial" pitchFamily="34" charset="0"/>
              <a:cs typeface="Arial" pitchFamily="34" charset="0"/>
            </a:endParaRPr>
          </a:p>
          <a:p>
            <a:pPr eaLnBrk="1" hangingPunct="1">
              <a:lnSpc>
                <a:spcPct val="90000"/>
              </a:lnSpc>
              <a:buClr>
                <a:srgbClr val="003366"/>
              </a:buClr>
              <a:buFont typeface="Arial" pitchFamily="34" charset="0"/>
              <a:buChar char="•"/>
              <a:defRPr/>
            </a:pPr>
            <a:r>
              <a:rPr lang="en-US" sz="3600" b="0" dirty="0" smtClean="0">
                <a:solidFill>
                  <a:srgbClr val="003366"/>
                </a:solidFill>
                <a:latin typeface="Arial" pitchFamily="34" charset="0"/>
                <a:cs typeface="Arial" pitchFamily="34" charset="0"/>
              </a:rPr>
              <a:t>Positions: 			</a:t>
            </a:r>
            <a:r>
              <a:rPr lang="en-US" sz="3600" dirty="0" smtClean="0">
                <a:solidFill>
                  <a:srgbClr val="003366"/>
                </a:solidFill>
                <a:latin typeface="Arial" pitchFamily="34" charset="0"/>
                <a:cs typeface="Arial" pitchFamily="34" charset="0"/>
              </a:rPr>
              <a:t> </a:t>
            </a:r>
            <a:r>
              <a:rPr lang="en-US" sz="3600" b="0" dirty="0" smtClean="0">
                <a:solidFill>
                  <a:srgbClr val="003366"/>
                </a:solidFill>
                <a:latin typeface="Arial" pitchFamily="34" charset="0"/>
                <a:cs typeface="Arial" pitchFamily="34" charset="0"/>
              </a:rPr>
              <a:t>RX   and  N</a:t>
            </a:r>
          </a:p>
          <a:p>
            <a:pPr eaLnBrk="1" hangingPunct="1">
              <a:lnSpc>
                <a:spcPct val="90000"/>
              </a:lnSpc>
              <a:buClr>
                <a:srgbClr val="003366"/>
              </a:buClr>
              <a:buFont typeface="Arial" pitchFamily="34" charset="0"/>
              <a:buChar char="•"/>
              <a:defRPr/>
            </a:pPr>
            <a:endParaRPr lang="en-US" sz="3600" b="0" dirty="0" smtClean="0">
              <a:solidFill>
                <a:srgbClr val="003366"/>
              </a:solidFill>
              <a:latin typeface="Arial" pitchFamily="34" charset="0"/>
              <a:cs typeface="Arial" pitchFamily="34" charset="0"/>
            </a:endParaRPr>
          </a:p>
          <a:p>
            <a:pPr>
              <a:lnSpc>
                <a:spcPct val="90000"/>
              </a:lnSpc>
              <a:buClr>
                <a:srgbClr val="003366"/>
              </a:buClr>
              <a:buFont typeface="Arial" pitchFamily="34" charset="0"/>
              <a:buChar char="•"/>
              <a:defRPr/>
            </a:pPr>
            <a:r>
              <a:rPr lang="en-US" sz="3600" b="0" dirty="0" smtClean="0">
                <a:solidFill>
                  <a:srgbClr val="003366"/>
                </a:solidFill>
                <a:latin typeface="Arial" pitchFamily="34" charset="0"/>
                <a:cs typeface="Arial" pitchFamily="34" charset="0"/>
              </a:rPr>
              <a:t>Thermal parameters: 	</a:t>
            </a:r>
            <a:r>
              <a:rPr lang="en-US" sz="3600" b="0" dirty="0" err="1" smtClean="0">
                <a:solidFill>
                  <a:srgbClr val="003366"/>
                </a:solidFill>
                <a:latin typeface="Arial" pitchFamily="34" charset="0"/>
                <a:cs typeface="Arial" pitchFamily="34" charset="0"/>
              </a:rPr>
              <a:t>U</a:t>
            </a:r>
            <a:r>
              <a:rPr lang="en-US" sz="3600" b="0" baseline="-25000" dirty="0" err="1" smtClean="0">
                <a:solidFill>
                  <a:srgbClr val="003366"/>
                </a:solidFill>
                <a:latin typeface="Arial" pitchFamily="34" charset="0"/>
                <a:cs typeface="Arial" pitchFamily="34" charset="0"/>
              </a:rPr>
              <a:t>ij</a:t>
            </a:r>
            <a:r>
              <a:rPr lang="en-US" sz="3600" b="0" baseline="-25000" dirty="0" smtClean="0">
                <a:solidFill>
                  <a:srgbClr val="003366"/>
                </a:solidFill>
                <a:latin typeface="Arial" pitchFamily="34" charset="0"/>
                <a:cs typeface="Arial" pitchFamily="34" charset="0"/>
              </a:rPr>
              <a:t>-RX</a:t>
            </a:r>
            <a:r>
              <a:rPr lang="en-US" sz="3600" b="0" dirty="0" smtClean="0">
                <a:solidFill>
                  <a:srgbClr val="003366"/>
                </a:solidFill>
                <a:latin typeface="Arial" pitchFamily="34" charset="0"/>
                <a:cs typeface="Arial" pitchFamily="34" charset="0"/>
              </a:rPr>
              <a:t> </a:t>
            </a:r>
            <a:r>
              <a:rPr lang="en-US" sz="3600" b="0" dirty="0">
                <a:solidFill>
                  <a:srgbClr val="003366"/>
                </a:solidFill>
                <a:latin typeface="Arial" pitchFamily="34" charset="0"/>
                <a:cs typeface="Arial" pitchFamily="34" charset="0"/>
              </a:rPr>
              <a:t>≠ </a:t>
            </a:r>
            <a:r>
              <a:rPr lang="en-US" sz="3600" b="0" dirty="0" err="1" smtClean="0">
                <a:solidFill>
                  <a:srgbClr val="003366"/>
                </a:solidFill>
                <a:latin typeface="Arial" pitchFamily="34" charset="0"/>
                <a:cs typeface="Arial" pitchFamily="34" charset="0"/>
              </a:rPr>
              <a:t>U</a:t>
            </a:r>
            <a:r>
              <a:rPr lang="en-US" sz="3600" b="0" baseline="-25000" dirty="0" err="1" smtClean="0">
                <a:solidFill>
                  <a:srgbClr val="003366"/>
                </a:solidFill>
                <a:latin typeface="Arial" pitchFamily="34" charset="0"/>
                <a:cs typeface="Arial" pitchFamily="34" charset="0"/>
              </a:rPr>
              <a:t>ij</a:t>
            </a:r>
            <a:r>
              <a:rPr lang="en-US" sz="3600" b="0" baseline="-25000" dirty="0" smtClean="0">
                <a:solidFill>
                  <a:srgbClr val="003366"/>
                </a:solidFill>
                <a:latin typeface="Arial" pitchFamily="34" charset="0"/>
                <a:cs typeface="Arial" pitchFamily="34" charset="0"/>
              </a:rPr>
              <a:t>-N</a:t>
            </a:r>
          </a:p>
          <a:p>
            <a:pPr>
              <a:lnSpc>
                <a:spcPct val="90000"/>
              </a:lnSpc>
              <a:buClr>
                <a:srgbClr val="003366"/>
              </a:buClr>
              <a:buFont typeface="Arial" pitchFamily="34" charset="0"/>
              <a:buChar char="•"/>
              <a:defRPr/>
            </a:pPr>
            <a:endParaRPr lang="en-US" sz="3600" b="0" dirty="0" smtClean="0">
              <a:solidFill>
                <a:srgbClr val="003366"/>
              </a:solidFill>
              <a:latin typeface="Arial" pitchFamily="34" charset="0"/>
              <a:cs typeface="Arial" pitchFamily="34" charset="0"/>
            </a:endParaRPr>
          </a:p>
          <a:p>
            <a:pPr marL="0" indent="0" algn="ctr" eaLnBrk="1" hangingPunct="1">
              <a:lnSpc>
                <a:spcPct val="90000"/>
              </a:lnSpc>
              <a:buClr>
                <a:srgbClr val="003366"/>
              </a:buClr>
              <a:defRPr/>
            </a:pPr>
            <a:endParaRPr lang="en-US" sz="2000" b="0" dirty="0">
              <a:solidFill>
                <a:srgbClr val="003366"/>
              </a:solidFill>
              <a:latin typeface="Arial" pitchFamily="34" charset="0"/>
              <a:cs typeface="Arial" pitchFamily="34" charset="0"/>
            </a:endParaRPr>
          </a:p>
          <a:p>
            <a:pPr marL="0" indent="0" eaLnBrk="1" hangingPunct="1">
              <a:lnSpc>
                <a:spcPct val="90000"/>
              </a:lnSpc>
              <a:buNone/>
              <a:defRPr/>
            </a:pPr>
            <a:endParaRPr lang="en-US" sz="2400" dirty="0" smtClean="0">
              <a:solidFill>
                <a:srgbClr val="003366"/>
              </a:solidFill>
              <a:latin typeface="Vijaya" pitchFamily="34" charset="0"/>
              <a:cs typeface="Vijaya" pitchFamily="34" charset="0"/>
            </a:endParaRPr>
          </a:p>
        </p:txBody>
      </p:sp>
      <p:sp>
        <p:nvSpPr>
          <p:cNvPr id="23555" name="Rectangle 5"/>
          <p:cNvSpPr>
            <a:spLocks noChangeArrowheads="1"/>
          </p:cNvSpPr>
          <p:nvPr/>
        </p:nvSpPr>
        <p:spPr bwMode="auto">
          <a:xfrm>
            <a:off x="0" y="188913"/>
            <a:ext cx="9144000" cy="584775"/>
          </a:xfrm>
          <a:prstGeom prst="rect">
            <a:avLst/>
          </a:prstGeom>
          <a:solidFill>
            <a:srgbClr val="FFFF00"/>
          </a:solidFill>
          <a:ln>
            <a:noFill/>
          </a:ln>
          <a:extLst/>
        </p:spPr>
        <p:txBody>
          <a:bodyPr wrap="square">
            <a:spAutoFit/>
          </a:bodyPr>
          <a:lstStyle/>
          <a:p>
            <a:pPr algn="ctr"/>
            <a:r>
              <a:rPr lang="en-US" sz="3200" dirty="0">
                <a:latin typeface="Arial" pitchFamily="34" charset="0"/>
              </a:rPr>
              <a:t>Methodology : Assumptions and Constraints </a:t>
            </a:r>
          </a:p>
        </p:txBody>
      </p:sp>
      <p:sp>
        <p:nvSpPr>
          <p:cNvPr id="23556"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C6DC7853-715F-4A45-ABDF-13351CEC43AE}" type="slidenum">
              <a:rPr lang="fr-FR" sz="1200"/>
              <a:pPr algn="r"/>
              <a:t>25</a:t>
            </a:fld>
            <a:endParaRPr lang="fr-FR" sz="1200"/>
          </a:p>
        </p:txBody>
      </p:sp>
    </p:spTree>
    <p:extLst>
      <p:ext uri="{BB962C8B-B14F-4D97-AF65-F5344CB8AC3E}">
        <p14:creationId xmlns:p14="http://schemas.microsoft.com/office/powerpoint/2010/main" val="178266154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40"/>
          <p:cNvGraphicFramePr>
            <a:graphicFrameLocks noChangeAspect="1"/>
          </p:cNvGraphicFramePr>
          <p:nvPr/>
        </p:nvGraphicFramePr>
        <p:xfrm>
          <a:off x="2366963" y="1903413"/>
          <a:ext cx="4067175" cy="1090612"/>
        </p:xfrm>
        <a:graphic>
          <a:graphicData uri="http://schemas.openxmlformats.org/presentationml/2006/ole">
            <mc:AlternateContent xmlns:mc="http://schemas.openxmlformats.org/markup-compatibility/2006">
              <mc:Choice xmlns:v="urn:schemas-microsoft-com:vml" Requires="v">
                <p:oleObj spid="_x0000_s9296" name="Equation" r:id="rId4" imgW="1752600" imgH="469900" progId="Equation.3">
                  <p:embed/>
                </p:oleObj>
              </mc:Choice>
              <mc:Fallback>
                <p:oleObj name="Equation" r:id="rId4" imgW="17526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63" y="1903413"/>
                        <a:ext cx="4067175"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 name="Object 38"/>
          <p:cNvGraphicFramePr>
            <a:graphicFrameLocks noChangeAspect="1"/>
          </p:cNvGraphicFramePr>
          <p:nvPr>
            <p:extLst>
              <p:ext uri="{D42A27DB-BD31-4B8C-83A1-F6EECF244321}">
                <p14:modId xmlns:p14="http://schemas.microsoft.com/office/powerpoint/2010/main" val="1261959891"/>
              </p:ext>
            </p:extLst>
          </p:nvPr>
        </p:nvGraphicFramePr>
        <p:xfrm>
          <a:off x="2590800" y="4464050"/>
          <a:ext cx="4292600" cy="1125538"/>
        </p:xfrm>
        <a:graphic>
          <a:graphicData uri="http://schemas.openxmlformats.org/presentationml/2006/ole">
            <mc:AlternateContent xmlns:mc="http://schemas.openxmlformats.org/markup-compatibility/2006">
              <mc:Choice xmlns:v="urn:schemas-microsoft-com:vml" Requires="v">
                <p:oleObj spid="_x0000_s9297" name="Équation" r:id="rId6" imgW="1523880" imgH="469800" progId="Equation.3">
                  <p:embed/>
                </p:oleObj>
              </mc:Choice>
              <mc:Fallback>
                <p:oleObj name="Équation" r:id="rId6" imgW="1523880" imgH="46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4464050"/>
                        <a:ext cx="4292600"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0" name="Rectangle 1"/>
          <p:cNvSpPr>
            <a:spLocks noChangeArrowheads="1"/>
          </p:cNvSpPr>
          <p:nvPr/>
        </p:nvSpPr>
        <p:spPr bwMode="auto">
          <a:xfrm>
            <a:off x="3186113" y="1008063"/>
            <a:ext cx="2497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u="sng">
                <a:solidFill>
                  <a:srgbClr val="003366"/>
                </a:solidFill>
                <a:latin typeface="Arial" pitchFamily="34" charset="0"/>
                <a:cs typeface="Arial" pitchFamily="34" charset="0"/>
                <a:sym typeface="Wingdings" pitchFamily="2" charset="2"/>
              </a:rPr>
              <a:t>Electro-neutrality</a:t>
            </a:r>
            <a:endParaRPr lang="en-US" sz="2400" u="sng">
              <a:solidFill>
                <a:srgbClr val="003366"/>
              </a:solidFill>
              <a:latin typeface="Arial" pitchFamily="34" charset="0"/>
              <a:cs typeface="Arial" pitchFamily="34" charset="0"/>
            </a:endParaRPr>
          </a:p>
        </p:txBody>
      </p:sp>
      <p:sp>
        <p:nvSpPr>
          <p:cNvPr id="24581" name="Rectangle 10"/>
          <p:cNvSpPr>
            <a:spLocks noChangeArrowheads="1"/>
          </p:cNvSpPr>
          <p:nvPr/>
        </p:nvSpPr>
        <p:spPr bwMode="auto">
          <a:xfrm>
            <a:off x="1731056" y="3817712"/>
            <a:ext cx="59170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u="sng" dirty="0" smtClean="0">
                <a:solidFill>
                  <a:srgbClr val="003366"/>
                </a:solidFill>
                <a:latin typeface="Arial" pitchFamily="34" charset="0"/>
                <a:cs typeface="Arial" pitchFamily="34" charset="0"/>
                <a:sym typeface="Wingdings" pitchFamily="2" charset="2"/>
              </a:rPr>
              <a:t>Spin population = # of unpaired electrons</a:t>
            </a:r>
            <a:endParaRPr lang="en-US" sz="2400" u="sng" dirty="0">
              <a:solidFill>
                <a:srgbClr val="003366"/>
              </a:solidFill>
              <a:latin typeface="Arial" pitchFamily="34" charset="0"/>
              <a:cs typeface="Arial" pitchFamily="34" charset="0"/>
            </a:endParaRPr>
          </a:p>
        </p:txBody>
      </p:sp>
      <p:sp>
        <p:nvSpPr>
          <p:cNvPr id="24582" name="Rectangle 5"/>
          <p:cNvSpPr>
            <a:spLocks noChangeArrowheads="1"/>
          </p:cNvSpPr>
          <p:nvPr/>
        </p:nvSpPr>
        <p:spPr bwMode="auto">
          <a:xfrm>
            <a:off x="117558" y="107921"/>
            <a:ext cx="9144000" cy="584775"/>
          </a:xfrm>
          <a:prstGeom prst="rect">
            <a:avLst/>
          </a:prstGeom>
          <a:solidFill>
            <a:srgbClr val="FFFF00"/>
          </a:solidFill>
          <a:ln>
            <a:noFill/>
          </a:ln>
          <a:extLst/>
        </p:spPr>
        <p:txBody>
          <a:bodyPr wrap="square">
            <a:spAutoFit/>
          </a:bodyPr>
          <a:lstStyle/>
          <a:p>
            <a:pPr algn="ctr"/>
            <a:r>
              <a:rPr lang="en-US" sz="3200" dirty="0">
                <a:latin typeface="Arial" pitchFamily="34" charset="0"/>
              </a:rPr>
              <a:t>Methodology : Global constraints</a:t>
            </a:r>
          </a:p>
        </p:txBody>
      </p:sp>
      <p:sp>
        <p:nvSpPr>
          <p:cNvPr id="24583"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999A383C-3795-4650-BEA6-AD6074BCA63C}" type="slidenum">
              <a:rPr lang="fr-FR" sz="1200"/>
              <a:pPr algn="r"/>
              <a:t>26</a:t>
            </a:fld>
            <a:endParaRPr lang="fr-FR" sz="1200"/>
          </a:p>
        </p:txBody>
      </p:sp>
    </p:spTree>
    <p:extLst>
      <p:ext uri="{BB962C8B-B14F-4D97-AF65-F5344CB8AC3E}">
        <p14:creationId xmlns:p14="http://schemas.microsoft.com/office/powerpoint/2010/main" val="2554501983"/>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p:cNvSpPr txBox="1">
            <a:spLocks noChangeArrowheads="1"/>
          </p:cNvSpPr>
          <p:nvPr/>
        </p:nvSpPr>
        <p:spPr bwMode="auto">
          <a:xfrm>
            <a:off x="346483" y="1124744"/>
            <a:ext cx="799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en-US" sz="2000" dirty="0" smtClean="0">
                <a:solidFill>
                  <a:srgbClr val="003366"/>
                </a:solidFill>
                <a:latin typeface="Arial" pitchFamily="34" charset="0"/>
              </a:rPr>
              <a:t>In order  </a:t>
            </a:r>
            <a:r>
              <a:rPr lang="en-US" sz="2000" dirty="0">
                <a:solidFill>
                  <a:srgbClr val="003366"/>
                </a:solidFill>
                <a:latin typeface="Arial" pitchFamily="34" charset="0"/>
              </a:rPr>
              <a:t>to insure |</a:t>
            </a:r>
            <a:r>
              <a:rPr lang="en-US" sz="2000" dirty="0" err="1">
                <a:solidFill>
                  <a:srgbClr val="003366"/>
                </a:solidFill>
                <a:latin typeface="Arial" pitchFamily="34" charset="0"/>
              </a:rPr>
              <a:t>Plm</a:t>
            </a:r>
            <a:r>
              <a:rPr lang="en-US" sz="2000" dirty="0">
                <a:solidFill>
                  <a:srgbClr val="003366"/>
                </a:solidFill>
                <a:latin typeface="Arial" pitchFamily="34" charset="0"/>
              </a:rPr>
              <a:t>↑ + </a:t>
            </a:r>
            <a:r>
              <a:rPr lang="en-US" sz="2000" dirty="0" err="1">
                <a:solidFill>
                  <a:srgbClr val="003366"/>
                </a:solidFill>
                <a:latin typeface="Arial" pitchFamily="34" charset="0"/>
              </a:rPr>
              <a:t>Plm</a:t>
            </a:r>
            <a:r>
              <a:rPr lang="en-US" sz="2000" dirty="0">
                <a:solidFill>
                  <a:srgbClr val="003366"/>
                </a:solidFill>
                <a:latin typeface="Arial" pitchFamily="34" charset="0"/>
              </a:rPr>
              <a:t>↓|&gt; |</a:t>
            </a:r>
            <a:r>
              <a:rPr lang="en-US" sz="2000" dirty="0" err="1">
                <a:solidFill>
                  <a:srgbClr val="003366"/>
                </a:solidFill>
                <a:latin typeface="Arial" pitchFamily="34" charset="0"/>
              </a:rPr>
              <a:t>Plm</a:t>
            </a:r>
            <a:r>
              <a:rPr lang="en-US" sz="2000" dirty="0">
                <a:solidFill>
                  <a:srgbClr val="003366"/>
                </a:solidFill>
                <a:latin typeface="Arial" pitchFamily="34" charset="0"/>
              </a:rPr>
              <a:t>↑ - </a:t>
            </a:r>
            <a:r>
              <a:rPr lang="en-US" sz="2000" dirty="0" err="1">
                <a:solidFill>
                  <a:srgbClr val="003366"/>
                </a:solidFill>
                <a:latin typeface="Arial" pitchFamily="34" charset="0"/>
              </a:rPr>
              <a:t>Plm</a:t>
            </a:r>
            <a:r>
              <a:rPr lang="en-US" sz="2000" dirty="0">
                <a:solidFill>
                  <a:srgbClr val="003366"/>
                </a:solidFill>
                <a:latin typeface="Arial" pitchFamily="34" charset="0"/>
              </a:rPr>
              <a:t>↓| </a:t>
            </a:r>
          </a:p>
        </p:txBody>
      </p:sp>
      <p:sp>
        <p:nvSpPr>
          <p:cNvPr id="27651" name="Text Box 7"/>
          <p:cNvSpPr txBox="1">
            <a:spLocks noChangeArrowheads="1"/>
          </p:cNvSpPr>
          <p:nvPr/>
        </p:nvSpPr>
        <p:spPr bwMode="auto">
          <a:xfrm>
            <a:off x="638174" y="2666153"/>
            <a:ext cx="7705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en-US" sz="2000" dirty="0">
                <a:solidFill>
                  <a:srgbClr val="003366"/>
                </a:solidFill>
                <a:latin typeface="Arial" pitchFamily="34" charset="0"/>
              </a:rPr>
              <a:t>(</a:t>
            </a:r>
            <a:r>
              <a:rPr lang="en-US" sz="2000" dirty="0" err="1">
                <a:solidFill>
                  <a:srgbClr val="003366"/>
                </a:solidFill>
                <a:latin typeface="Arial" pitchFamily="34" charset="0"/>
              </a:rPr>
              <a:t>Plm</a:t>
            </a:r>
            <a:r>
              <a:rPr lang="en-US" sz="2000" dirty="0">
                <a:solidFill>
                  <a:srgbClr val="003366"/>
                </a:solidFill>
                <a:latin typeface="Arial" pitchFamily="34" charset="0"/>
              </a:rPr>
              <a:t>↑ - </a:t>
            </a:r>
            <a:r>
              <a:rPr lang="en-US" sz="2000" dirty="0" err="1">
                <a:solidFill>
                  <a:srgbClr val="003366"/>
                </a:solidFill>
                <a:latin typeface="Arial" pitchFamily="34" charset="0"/>
              </a:rPr>
              <a:t>Plm</a:t>
            </a:r>
            <a:r>
              <a:rPr lang="en-US" sz="2000" dirty="0">
                <a:solidFill>
                  <a:srgbClr val="003366"/>
                </a:solidFill>
                <a:latin typeface="Arial" pitchFamily="34" charset="0"/>
              </a:rPr>
              <a:t>↓)=cos(α)×(</a:t>
            </a:r>
            <a:r>
              <a:rPr lang="en-US" sz="2000" dirty="0" err="1">
                <a:solidFill>
                  <a:srgbClr val="003366"/>
                </a:solidFill>
                <a:latin typeface="Arial" pitchFamily="34" charset="0"/>
              </a:rPr>
              <a:t>Plm</a:t>
            </a:r>
            <a:r>
              <a:rPr lang="en-US" sz="2000" dirty="0">
                <a:solidFill>
                  <a:srgbClr val="003366"/>
                </a:solidFill>
                <a:latin typeface="Arial" pitchFamily="34" charset="0"/>
              </a:rPr>
              <a:t>↓+</a:t>
            </a:r>
            <a:r>
              <a:rPr lang="en-US" sz="2000" dirty="0" err="1">
                <a:solidFill>
                  <a:srgbClr val="003366"/>
                </a:solidFill>
                <a:latin typeface="Arial" pitchFamily="34" charset="0"/>
              </a:rPr>
              <a:t>Plm</a:t>
            </a:r>
            <a:r>
              <a:rPr lang="en-US" sz="2000" dirty="0">
                <a:solidFill>
                  <a:srgbClr val="003366"/>
                </a:solidFill>
                <a:latin typeface="Arial" pitchFamily="34" charset="0"/>
              </a:rPr>
              <a:t>↑)</a:t>
            </a:r>
          </a:p>
        </p:txBody>
      </p:sp>
      <p:sp>
        <p:nvSpPr>
          <p:cNvPr id="26628" name="Rectangle 9"/>
          <p:cNvSpPr>
            <a:spLocks noChangeArrowheads="1"/>
          </p:cNvSpPr>
          <p:nvPr/>
        </p:nvSpPr>
        <p:spPr bwMode="auto">
          <a:xfrm>
            <a:off x="5003800" y="2693879"/>
            <a:ext cx="1512888" cy="5048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latin typeface="Vijaya" pitchFamily="34" charset="0"/>
              <a:cs typeface="Vijaya" pitchFamily="34" charset="0"/>
            </a:endParaRPr>
          </a:p>
        </p:txBody>
      </p:sp>
      <p:sp>
        <p:nvSpPr>
          <p:cNvPr id="26629" name="Rectangle 10"/>
          <p:cNvSpPr>
            <a:spLocks noChangeArrowheads="1"/>
          </p:cNvSpPr>
          <p:nvPr/>
        </p:nvSpPr>
        <p:spPr bwMode="auto">
          <a:xfrm>
            <a:off x="4572000" y="2680016"/>
            <a:ext cx="288925" cy="4762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latin typeface="Vijaya" pitchFamily="34" charset="0"/>
              <a:cs typeface="Vijaya" pitchFamily="34" charset="0"/>
            </a:endParaRPr>
          </a:p>
        </p:txBody>
      </p:sp>
      <p:sp>
        <p:nvSpPr>
          <p:cNvPr id="27654" name="Text Box 11"/>
          <p:cNvSpPr txBox="1">
            <a:spLocks noChangeArrowheads="1"/>
          </p:cNvSpPr>
          <p:nvPr/>
        </p:nvSpPr>
        <p:spPr bwMode="auto">
          <a:xfrm>
            <a:off x="1069975" y="4356100"/>
            <a:ext cx="684053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en-US" sz="2000" b="1" dirty="0" smtClean="0">
                <a:solidFill>
                  <a:srgbClr val="003366"/>
                </a:solidFill>
                <a:latin typeface="Arial" pitchFamily="34" charset="0"/>
              </a:rPr>
              <a:t>Parameters to refine </a:t>
            </a:r>
            <a:r>
              <a:rPr lang="en-US" sz="2000" dirty="0" smtClean="0">
                <a:solidFill>
                  <a:srgbClr val="003366"/>
                </a:solidFill>
                <a:latin typeface="Arial" pitchFamily="34" charset="0"/>
              </a:rPr>
              <a:t>: </a:t>
            </a:r>
            <a:r>
              <a:rPr lang="en-US" sz="2000" dirty="0">
                <a:solidFill>
                  <a:srgbClr val="003366"/>
                </a:solidFill>
                <a:latin typeface="Arial" pitchFamily="34" charset="0"/>
              </a:rPr>
              <a:t>α and (</a:t>
            </a:r>
            <a:r>
              <a:rPr lang="en-US" sz="2000" dirty="0" err="1">
                <a:solidFill>
                  <a:srgbClr val="003366"/>
                </a:solidFill>
                <a:latin typeface="Arial" pitchFamily="34" charset="0"/>
              </a:rPr>
              <a:t>Plm</a:t>
            </a:r>
            <a:r>
              <a:rPr lang="en-US" sz="2000" dirty="0">
                <a:solidFill>
                  <a:srgbClr val="003366"/>
                </a:solidFill>
                <a:latin typeface="Arial" pitchFamily="34" charset="0"/>
              </a:rPr>
              <a:t>↑ + </a:t>
            </a:r>
            <a:r>
              <a:rPr lang="en-US" sz="2000" dirty="0" err="1">
                <a:solidFill>
                  <a:srgbClr val="003366"/>
                </a:solidFill>
                <a:latin typeface="Arial" pitchFamily="34" charset="0"/>
              </a:rPr>
              <a:t>Plm</a:t>
            </a:r>
            <a:r>
              <a:rPr lang="en-US" sz="2000" dirty="0">
                <a:solidFill>
                  <a:srgbClr val="003366"/>
                </a:solidFill>
                <a:latin typeface="Arial" pitchFamily="34" charset="0"/>
              </a:rPr>
              <a:t>↓</a:t>
            </a:r>
            <a:r>
              <a:rPr lang="en-US" sz="2000" dirty="0" smtClean="0">
                <a:solidFill>
                  <a:srgbClr val="003366"/>
                </a:solidFill>
                <a:latin typeface="Arial" pitchFamily="34" charset="0"/>
              </a:rPr>
              <a:t>)</a:t>
            </a:r>
          </a:p>
          <a:p>
            <a:pPr algn="ctr" eaLnBrk="1" hangingPunct="1">
              <a:spcBef>
                <a:spcPct val="50000"/>
              </a:spcBef>
            </a:pPr>
            <a:r>
              <a:rPr lang="en-US" sz="2000" dirty="0" smtClean="0">
                <a:solidFill>
                  <a:srgbClr val="003366"/>
                </a:solidFill>
                <a:latin typeface="Arial" pitchFamily="34" charset="0"/>
              </a:rPr>
              <a:t>Instead of </a:t>
            </a:r>
            <a:r>
              <a:rPr lang="en-US" sz="2000" dirty="0" err="1" smtClean="0">
                <a:solidFill>
                  <a:srgbClr val="003366"/>
                </a:solidFill>
                <a:latin typeface="Arial" pitchFamily="34" charset="0"/>
              </a:rPr>
              <a:t>Plm</a:t>
            </a:r>
            <a:r>
              <a:rPr lang="en-US" sz="2000" dirty="0" smtClean="0">
                <a:solidFill>
                  <a:srgbClr val="003366"/>
                </a:solidFill>
                <a:latin typeface="Arial" pitchFamily="34" charset="0"/>
              </a:rPr>
              <a:t> </a:t>
            </a:r>
            <a:r>
              <a:rPr lang="en-US" sz="2000" dirty="0">
                <a:solidFill>
                  <a:srgbClr val="003366"/>
                </a:solidFill>
                <a:latin typeface="Arial" pitchFamily="34" charset="0"/>
              </a:rPr>
              <a:t>↑ </a:t>
            </a:r>
            <a:r>
              <a:rPr lang="en-US" sz="2000" dirty="0" smtClean="0">
                <a:solidFill>
                  <a:srgbClr val="003366"/>
                </a:solidFill>
                <a:latin typeface="Arial" pitchFamily="34" charset="0"/>
              </a:rPr>
              <a:t>and </a:t>
            </a:r>
            <a:r>
              <a:rPr lang="en-US" sz="2000" dirty="0" err="1">
                <a:solidFill>
                  <a:srgbClr val="003366"/>
                </a:solidFill>
                <a:latin typeface="Arial" pitchFamily="34" charset="0"/>
              </a:rPr>
              <a:t>Plm</a:t>
            </a:r>
            <a:r>
              <a:rPr lang="en-US" sz="2000" dirty="0">
                <a:solidFill>
                  <a:srgbClr val="003366"/>
                </a:solidFill>
                <a:latin typeface="Arial" pitchFamily="34" charset="0"/>
              </a:rPr>
              <a:t>↓</a:t>
            </a:r>
          </a:p>
        </p:txBody>
      </p:sp>
      <p:sp>
        <p:nvSpPr>
          <p:cNvPr id="27655" name="Text Box 12"/>
          <p:cNvSpPr txBox="1">
            <a:spLocks noChangeArrowheads="1"/>
          </p:cNvSpPr>
          <p:nvPr/>
        </p:nvSpPr>
        <p:spPr bwMode="auto">
          <a:xfrm>
            <a:off x="206375" y="5359400"/>
            <a:ext cx="856932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en-US" sz="2000" dirty="0">
                <a:solidFill>
                  <a:srgbClr val="003366"/>
                </a:solidFill>
                <a:latin typeface="Arial" pitchFamily="34" charset="0"/>
              </a:rPr>
              <a:t>2</a:t>
            </a:r>
            <a:r>
              <a:rPr lang="en-US" sz="2000" baseline="30000" dirty="0">
                <a:solidFill>
                  <a:srgbClr val="003366"/>
                </a:solidFill>
                <a:latin typeface="Arial" pitchFamily="34" charset="0"/>
              </a:rPr>
              <a:t>nd</a:t>
            </a:r>
            <a:r>
              <a:rPr lang="en-US" sz="2000" dirty="0">
                <a:solidFill>
                  <a:srgbClr val="003366"/>
                </a:solidFill>
                <a:latin typeface="Arial" pitchFamily="34" charset="0"/>
              </a:rPr>
              <a:t> order derivatives are </a:t>
            </a:r>
            <a:r>
              <a:rPr lang="en-US" sz="2000" b="1" dirty="0">
                <a:solidFill>
                  <a:srgbClr val="003366"/>
                </a:solidFill>
                <a:latin typeface="Arial" pitchFamily="34" charset="0"/>
              </a:rPr>
              <a:t>non zero </a:t>
            </a:r>
          </a:p>
          <a:p>
            <a:pPr algn="ctr" eaLnBrk="1" hangingPunct="1">
              <a:spcBef>
                <a:spcPct val="50000"/>
              </a:spcBef>
            </a:pPr>
            <a:r>
              <a:rPr lang="en-US" sz="2000" b="1" dirty="0">
                <a:solidFill>
                  <a:srgbClr val="003366"/>
                </a:solidFill>
                <a:latin typeface="Arial" pitchFamily="34" charset="0"/>
              </a:rPr>
              <a:t>non-linear refinement</a:t>
            </a:r>
          </a:p>
        </p:txBody>
      </p:sp>
      <p:sp>
        <p:nvSpPr>
          <p:cNvPr id="27656" name="Rectangle 15"/>
          <p:cNvSpPr>
            <a:spLocks noChangeArrowheads="1"/>
          </p:cNvSpPr>
          <p:nvPr/>
        </p:nvSpPr>
        <p:spPr bwMode="auto">
          <a:xfrm>
            <a:off x="546100" y="1730125"/>
            <a:ext cx="8229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en-US" sz="2000" b="1" dirty="0">
                <a:solidFill>
                  <a:srgbClr val="003366"/>
                </a:solidFill>
                <a:latin typeface="Arial" pitchFamily="34" charset="0"/>
              </a:rPr>
              <a:t>The most efficient way :</a:t>
            </a:r>
          </a:p>
        </p:txBody>
      </p:sp>
      <p:sp>
        <p:nvSpPr>
          <p:cNvPr id="26634"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02C2F9B-AAB7-49EA-86ED-0B138E2C7D76}" type="slidenum">
              <a:rPr lang="fr-FR" sz="1200"/>
              <a:pPr algn="r"/>
              <a:t>27</a:t>
            </a:fld>
            <a:endParaRPr lang="fr-FR" sz="1200"/>
          </a:p>
        </p:txBody>
      </p:sp>
      <p:sp>
        <p:nvSpPr>
          <p:cNvPr id="26635" name="Rectangle 5"/>
          <p:cNvSpPr>
            <a:spLocks noChangeArrowheads="1"/>
          </p:cNvSpPr>
          <p:nvPr/>
        </p:nvSpPr>
        <p:spPr bwMode="auto">
          <a:xfrm>
            <a:off x="107504" y="188913"/>
            <a:ext cx="8785671" cy="584775"/>
          </a:xfrm>
          <a:prstGeom prst="rect">
            <a:avLst/>
          </a:prstGeom>
          <a:solidFill>
            <a:srgbClr val="FFFF00"/>
          </a:solidFill>
          <a:ln>
            <a:noFill/>
          </a:ln>
          <a:extLst/>
        </p:spPr>
        <p:txBody>
          <a:bodyPr wrap="square">
            <a:spAutoFit/>
          </a:bodyPr>
          <a:lstStyle/>
          <a:p>
            <a:pPr algn="ctr"/>
            <a:r>
              <a:rPr lang="en-US" sz="3200" dirty="0">
                <a:latin typeface="Arial" pitchFamily="34" charset="0"/>
              </a:rPr>
              <a:t>Methodology : Local Constraint</a:t>
            </a:r>
          </a:p>
        </p:txBody>
      </p:sp>
    </p:spTree>
    <p:custDataLst>
      <p:tags r:id="rId1"/>
    </p:custDataLst>
    <p:extLst>
      <p:ext uri="{BB962C8B-B14F-4D97-AF65-F5344CB8AC3E}">
        <p14:creationId xmlns:p14="http://schemas.microsoft.com/office/powerpoint/2010/main" val="606245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ZoneTexte 5"/>
          <p:cNvSpPr txBox="1">
            <a:spLocks noChangeArrowheads="1"/>
          </p:cNvSpPr>
          <p:nvPr/>
        </p:nvSpPr>
        <p:spPr bwMode="auto">
          <a:xfrm>
            <a:off x="323527" y="44624"/>
            <a:ext cx="8353425" cy="830262"/>
          </a:xfrm>
          <a:prstGeom prst="rect">
            <a:avLst/>
          </a:prstGeom>
          <a:solidFill>
            <a:srgbClr val="FFFF00"/>
          </a:solidFill>
          <a:ln w="9525">
            <a:solidFill>
              <a:srgbClr val="000000"/>
            </a:solidFill>
            <a:miter lim="800000"/>
            <a:headEnd/>
            <a:tailEnd/>
          </a:ln>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2400" dirty="0">
                <a:latin typeface="Arial" pitchFamily="34" charset="0"/>
                <a:cs typeface="Arial" pitchFamily="34" charset="0"/>
              </a:rPr>
              <a:t>The weighting scheme is important for parameters refined on two experimental data sets  </a:t>
            </a:r>
          </a:p>
        </p:txBody>
      </p:sp>
      <p:graphicFrame>
        <p:nvGraphicFramePr>
          <p:cNvPr id="9" name="Group 263"/>
          <p:cNvGraphicFramePr>
            <a:graphicFrameLocks noGrp="1"/>
          </p:cNvGraphicFramePr>
          <p:nvPr>
            <p:extLst>
              <p:ext uri="{D42A27DB-BD31-4B8C-83A1-F6EECF244321}">
                <p14:modId xmlns:p14="http://schemas.microsoft.com/office/powerpoint/2010/main" val="3891625501"/>
              </p:ext>
            </p:extLst>
          </p:nvPr>
        </p:nvGraphicFramePr>
        <p:xfrm>
          <a:off x="367978" y="1758355"/>
          <a:ext cx="8308975" cy="3631930"/>
        </p:xfrm>
        <a:graphic>
          <a:graphicData uri="http://schemas.openxmlformats.org/drawingml/2006/table">
            <a:tbl>
              <a:tblPr/>
              <a:tblGrid>
                <a:gridCol w="720835"/>
                <a:gridCol w="647799"/>
                <a:gridCol w="647799"/>
                <a:gridCol w="720835"/>
                <a:gridCol w="647799"/>
                <a:gridCol w="720835"/>
                <a:gridCol w="792284"/>
                <a:gridCol w="208312"/>
                <a:gridCol w="681142"/>
                <a:gridCol w="1297185"/>
                <a:gridCol w="1224150"/>
              </a:tblGrid>
              <a:tr h="56528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pitchFamily="34" charset="0"/>
                        <a:cs typeface="Arial" pitchFamily="34" charset="0"/>
                      </a:endParaRPr>
                    </a:p>
                  </a:txBody>
                  <a:tcPr marL="91454" marR="91454" marT="45731" marB="45731"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tx1"/>
                          </a:solidFill>
                          <a:effectLst/>
                          <a:latin typeface="Arial" pitchFamily="34" charset="0"/>
                          <a:cs typeface="Arial" pitchFamily="34" charset="0"/>
                        </a:rPr>
                        <a:t>Scale factor</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hMerge="1">
                  <a:txBody>
                    <a:bodyPr/>
                    <a:lstStyle/>
                    <a:p>
                      <a:endParaRPr lang="fr-FR"/>
                    </a:p>
                  </a:txBody>
                  <a:tcPr/>
                </a:tc>
                <a:tc hMerge="1">
                  <a:txBody>
                    <a:bodyPr/>
                    <a:lstStyle/>
                    <a:p>
                      <a:endParaRPr lang="fr-FR"/>
                    </a:p>
                  </a:txBody>
                  <a:tcPr/>
                </a:tc>
                <a:tc gridSpan="7">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pitchFamily="34" charset="0"/>
                          <a:cs typeface="Arial" pitchFamily="34" charset="0"/>
                          <a:sym typeface="Symbol" pitchFamily="18" charset="2"/>
                        </a:rPr>
                        <a:t>Atoms</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896329">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Arial" pitchFamily="34" charset="0"/>
                          <a:cs typeface="Arial" pitchFamily="34" charset="0"/>
                        </a:rPr>
                        <a:t>N</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Arial" pitchFamily="34" charset="0"/>
                          <a:cs typeface="Arial" pitchFamily="34" charset="0"/>
                        </a:rPr>
                        <a:t>PN</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err="1" smtClean="0">
                          <a:ln>
                            <a:noFill/>
                          </a:ln>
                          <a:solidFill>
                            <a:schemeClr val="tx1"/>
                          </a:solidFill>
                          <a:effectLst/>
                          <a:latin typeface="Arial" pitchFamily="34" charset="0"/>
                          <a:cs typeface="Arial" pitchFamily="34" charset="0"/>
                        </a:rPr>
                        <a:t>xyz</a:t>
                      </a:r>
                      <a:endParaRPr kumimoji="0" lang="fr-FR" sz="2000" b="0" i="0" u="none" strike="noStrike" cap="none" normalizeH="0" baseline="0" smtClean="0">
                        <a:ln>
                          <a:noFill/>
                        </a:ln>
                        <a:solidFill>
                          <a:schemeClr val="tx1"/>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err="1" smtClean="0">
                          <a:ln>
                            <a:noFill/>
                          </a:ln>
                          <a:solidFill>
                            <a:schemeClr val="tx1"/>
                          </a:solidFill>
                          <a:effectLst/>
                          <a:latin typeface="Arial" pitchFamily="34" charset="0"/>
                          <a:cs typeface="Arial" pitchFamily="34" charset="0"/>
                        </a:rPr>
                        <a:t>U</a:t>
                      </a:r>
                      <a:r>
                        <a:rPr kumimoji="0" lang="fr-FR" sz="2000" b="0" i="0" u="none" strike="noStrike" cap="none" normalizeH="0" baseline="-25000" err="1" smtClean="0">
                          <a:ln>
                            <a:noFill/>
                          </a:ln>
                          <a:solidFill>
                            <a:schemeClr val="tx1"/>
                          </a:solidFill>
                          <a:effectLst/>
                          <a:latin typeface="Arial" pitchFamily="34" charset="0"/>
                          <a:cs typeface="Arial" pitchFamily="34" charset="0"/>
                        </a:rPr>
                        <a:t>ij</a:t>
                      </a:r>
                      <a:r>
                        <a:rPr kumimoji="0" lang="fr-FR" sz="2000" b="0" i="0" u="none" strike="noStrike" cap="none" normalizeH="0" baseline="-25000" smtClean="0">
                          <a:ln>
                            <a:noFill/>
                          </a:ln>
                          <a:solidFill>
                            <a:schemeClr val="tx1"/>
                          </a:solidFill>
                          <a:effectLst/>
                          <a:latin typeface="Arial" pitchFamily="34" charset="0"/>
                          <a:cs typeface="Arial" pitchFamily="34" charset="0"/>
                        </a:rPr>
                        <a:t> 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err="1" smtClean="0">
                          <a:ln>
                            <a:noFill/>
                          </a:ln>
                          <a:solidFill>
                            <a:schemeClr val="tx1"/>
                          </a:solidFill>
                          <a:effectLst/>
                          <a:latin typeface="Arial" pitchFamily="34" charset="0"/>
                          <a:cs typeface="Arial" pitchFamily="34" charset="0"/>
                        </a:rPr>
                        <a:t>U</a:t>
                      </a:r>
                      <a:r>
                        <a:rPr kumimoji="0" lang="fr-FR" sz="2000" b="0" i="0" u="none" strike="noStrike" cap="none" normalizeH="0" baseline="-25000" err="1" smtClean="0">
                          <a:ln>
                            <a:noFill/>
                          </a:ln>
                          <a:solidFill>
                            <a:schemeClr val="tx1"/>
                          </a:solidFill>
                          <a:effectLst/>
                          <a:latin typeface="Arial" pitchFamily="34" charset="0"/>
                          <a:cs typeface="Arial" pitchFamily="34" charset="0"/>
                        </a:rPr>
                        <a:t>ij</a:t>
                      </a:r>
                      <a:r>
                        <a:rPr kumimoji="0" lang="fr-FR" sz="2000" b="0" i="0" u="none" strike="noStrike" cap="none" normalizeH="0" baseline="-25000" smtClean="0">
                          <a:ln>
                            <a:noFill/>
                          </a:ln>
                          <a:solidFill>
                            <a:schemeClr val="tx1"/>
                          </a:solidFill>
                          <a:effectLst/>
                          <a:latin typeface="Arial" pitchFamily="34" charset="0"/>
                          <a:cs typeface="Arial" pitchFamily="34" charset="0"/>
                        </a:rPr>
                        <a:t> N</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cs typeface="Arial" pitchFamily="34" charset="0"/>
                        <a:sym typeface="Symbol" pitchFamily="18" charset="2"/>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Symbol" pitchFamily="18" charset="2"/>
                          <a:cs typeface="Arial" pitchFamily="34" charset="0"/>
                          <a:sym typeface="Symbol" pitchFamily="18" charset="2"/>
                        </a:rPr>
                        <a:t>k     </a:t>
                      </a:r>
                      <a:r>
                        <a:rPr kumimoji="0" lang="fr-FR" sz="2000" b="0" i="0" u="none" strike="noStrike" cap="none" normalizeH="0" baseline="0" err="1" smtClean="0">
                          <a:ln>
                            <a:noFill/>
                          </a:ln>
                          <a:solidFill>
                            <a:schemeClr val="tx1"/>
                          </a:solidFill>
                          <a:effectLst/>
                          <a:latin typeface="Symbol" pitchFamily="18" charset="2"/>
                          <a:cs typeface="Arial" pitchFamily="34" charset="0"/>
                          <a:sym typeface="Symbol" pitchFamily="18" charset="2"/>
                        </a:rPr>
                        <a:t>k</a:t>
                      </a:r>
                      <a:r>
                        <a:rPr kumimoji="0" lang="fr-FR" sz="2000" b="0" i="0" u="none" strike="noStrike" cap="none" normalizeH="0" baseline="0" smtClean="0">
                          <a:ln>
                            <a:noFill/>
                          </a:ln>
                          <a:solidFill>
                            <a:schemeClr val="tx1"/>
                          </a:solidFill>
                          <a:effectLst/>
                          <a:latin typeface="Arial" pitchFamily="34" charset="0"/>
                          <a:cs typeface="Arial" pitchFamily="34" charset="0"/>
                          <a:sym typeface="Symbol" pitchFamily="18" charset="2"/>
                        </a:rPr>
                        <a:t>’</a:t>
                      </a:r>
                    </a:p>
                  </a:txBody>
                  <a:tcPr marL="91454" marR="9145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err="1" smtClean="0">
                          <a:ln>
                            <a:noFill/>
                          </a:ln>
                          <a:solidFill>
                            <a:schemeClr val="tx1"/>
                          </a:solidFill>
                          <a:effectLst/>
                          <a:latin typeface="Arial" pitchFamily="34" charset="0"/>
                          <a:cs typeface="Arial" pitchFamily="34" charset="0"/>
                        </a:rPr>
                        <a:t>P</a:t>
                      </a:r>
                      <a:r>
                        <a:rPr kumimoji="0" lang="fr-FR" sz="2000" b="0" i="0" u="none" strike="noStrike" cap="none" normalizeH="0" baseline="-25000" err="1" smtClean="0">
                          <a:ln>
                            <a:noFill/>
                          </a:ln>
                          <a:solidFill>
                            <a:schemeClr val="tx1"/>
                          </a:solidFill>
                          <a:effectLst/>
                          <a:latin typeface="Arial" pitchFamily="34" charset="0"/>
                          <a:cs typeface="Arial" pitchFamily="34" charset="0"/>
                        </a:rPr>
                        <a:t>v</a:t>
                      </a:r>
                      <a:r>
                        <a:rPr kumimoji="0" lang="fr-FR" sz="2000" b="0" i="0" u="none" strike="noStrike" cap="none" normalizeH="0" baseline="30000" smtClean="0">
                          <a:ln>
                            <a:noFill/>
                          </a:ln>
                          <a:solidFill>
                            <a:schemeClr val="tx1"/>
                          </a:solidFill>
                          <a:effectLst/>
                          <a:latin typeface="Arial" pitchFamily="34" charset="0"/>
                          <a:cs typeface="Arial" pitchFamily="34" charset="0"/>
                        </a:rPr>
                        <a:t>↑</a:t>
                      </a:r>
                      <a:r>
                        <a:rPr kumimoji="0" lang="fr-FR" sz="2000" b="0" i="0" u="none" strike="noStrike" cap="none" normalizeH="0" baseline="0" smtClean="0">
                          <a:ln>
                            <a:noFill/>
                          </a:ln>
                          <a:solidFill>
                            <a:schemeClr val="tx1"/>
                          </a:solidFill>
                          <a:effectLst/>
                          <a:latin typeface="Arial" pitchFamily="34" charset="0"/>
                          <a:cs typeface="Arial" pitchFamily="34" charset="0"/>
                        </a:rPr>
                        <a:t>+</a:t>
                      </a:r>
                      <a:r>
                        <a:rPr kumimoji="0" lang="fr-FR" sz="2000" b="0" i="0" u="none" strike="noStrike" cap="none" normalizeH="0" baseline="0" err="1" smtClean="0">
                          <a:ln>
                            <a:noFill/>
                          </a:ln>
                          <a:solidFill>
                            <a:schemeClr val="tx1"/>
                          </a:solidFill>
                          <a:effectLst/>
                          <a:latin typeface="Arial" pitchFamily="34" charset="0"/>
                          <a:cs typeface="Arial" pitchFamily="34" charset="0"/>
                        </a:rPr>
                        <a:t>P</a:t>
                      </a:r>
                      <a:r>
                        <a:rPr kumimoji="0" lang="fr-FR" sz="2000" b="0" i="0" u="none" strike="noStrike" cap="none" normalizeH="0" baseline="-25000" err="1" smtClean="0">
                          <a:ln>
                            <a:noFill/>
                          </a:ln>
                          <a:solidFill>
                            <a:schemeClr val="tx1"/>
                          </a:solidFill>
                          <a:effectLst/>
                          <a:latin typeface="Arial" pitchFamily="34" charset="0"/>
                          <a:cs typeface="Arial" pitchFamily="34" charset="0"/>
                        </a:rPr>
                        <a:t>v</a:t>
                      </a:r>
                      <a:r>
                        <a:rPr kumimoji="0" lang="fr-FR" sz="2000" b="0" i="0" u="none" strike="noStrike" cap="none" normalizeH="0" baseline="30000" smtClean="0">
                          <a:ln>
                            <a:noFill/>
                          </a:ln>
                          <a:solidFill>
                            <a:schemeClr val="tx1"/>
                          </a:solidFill>
                          <a:effectLst/>
                          <a:latin typeface="Arial" pitchFamily="34" charset="0"/>
                          <a:cs typeface="Arial" pitchFamily="34"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err="1" smtClean="0">
                          <a:ln>
                            <a:noFill/>
                          </a:ln>
                          <a:solidFill>
                            <a:schemeClr val="tx1"/>
                          </a:solidFill>
                          <a:effectLst/>
                          <a:latin typeface="Arial" pitchFamily="34" charset="0"/>
                          <a:cs typeface="Arial" pitchFamily="34" charset="0"/>
                        </a:rPr>
                        <a:t>P</a:t>
                      </a:r>
                      <a:r>
                        <a:rPr kumimoji="0" lang="fr-FR" sz="2000" b="0" i="0" u="none" strike="noStrike" cap="none" normalizeH="0" baseline="-25000" err="1" smtClean="0">
                          <a:ln>
                            <a:noFill/>
                          </a:ln>
                          <a:solidFill>
                            <a:schemeClr val="tx1"/>
                          </a:solidFill>
                          <a:effectLst/>
                          <a:latin typeface="Arial" pitchFamily="34" charset="0"/>
                          <a:cs typeface="Arial" pitchFamily="34" charset="0"/>
                        </a:rPr>
                        <a:t>lm</a:t>
                      </a:r>
                      <a:r>
                        <a:rPr kumimoji="0" lang="fr-FR" sz="2000" b="0" i="0" u="none" strike="noStrike" cap="none" normalizeH="0" baseline="30000" smtClean="0">
                          <a:ln>
                            <a:noFill/>
                          </a:ln>
                          <a:solidFill>
                            <a:schemeClr val="tx1"/>
                          </a:solidFill>
                          <a:effectLst/>
                          <a:latin typeface="Arial" pitchFamily="34" charset="0"/>
                          <a:cs typeface="Arial" pitchFamily="34" charset="0"/>
                        </a:rPr>
                        <a:t>↑</a:t>
                      </a:r>
                      <a:r>
                        <a:rPr kumimoji="0" lang="fr-FR" sz="2000" b="0" i="0" u="none" strike="noStrike" cap="none" normalizeH="0" baseline="0" smtClean="0">
                          <a:ln>
                            <a:noFill/>
                          </a:ln>
                          <a:solidFill>
                            <a:schemeClr val="tx1"/>
                          </a:solidFill>
                          <a:effectLst/>
                          <a:latin typeface="Arial" pitchFamily="34" charset="0"/>
                          <a:cs typeface="Arial" pitchFamily="34" charset="0"/>
                        </a:rPr>
                        <a:t>+ </a:t>
                      </a:r>
                      <a:r>
                        <a:rPr kumimoji="0" lang="fr-FR" sz="2000" b="0" i="0" u="none" strike="noStrike" cap="none" normalizeH="0" baseline="0" err="1" smtClean="0">
                          <a:ln>
                            <a:noFill/>
                          </a:ln>
                          <a:solidFill>
                            <a:schemeClr val="tx1"/>
                          </a:solidFill>
                          <a:effectLst/>
                          <a:latin typeface="Arial" pitchFamily="34" charset="0"/>
                          <a:cs typeface="Arial" pitchFamily="34" charset="0"/>
                        </a:rPr>
                        <a:t>P</a:t>
                      </a:r>
                      <a:r>
                        <a:rPr kumimoji="0" lang="fr-FR" sz="2000" b="0" i="0" u="none" strike="noStrike" cap="none" normalizeH="0" baseline="-25000" err="1" smtClean="0">
                          <a:ln>
                            <a:noFill/>
                          </a:ln>
                          <a:solidFill>
                            <a:schemeClr val="tx1"/>
                          </a:solidFill>
                          <a:effectLst/>
                          <a:latin typeface="Arial" pitchFamily="34" charset="0"/>
                          <a:cs typeface="Arial" pitchFamily="34" charset="0"/>
                        </a:rPr>
                        <a:t>lm</a:t>
                      </a:r>
                      <a:r>
                        <a:rPr kumimoji="0" lang="fr-FR" sz="2000" b="0" i="0" u="none" strike="noStrike" cap="none" normalizeH="0" baseline="30000" smtClean="0">
                          <a:ln>
                            <a:noFill/>
                          </a:ln>
                          <a:solidFill>
                            <a:schemeClr val="tx1"/>
                          </a:solidFill>
                          <a:effectLst/>
                          <a:latin typeface="Arial" pitchFamily="34" charset="0"/>
                          <a:cs typeface="Arial" pitchFamily="34" charset="0"/>
                        </a:rPr>
                        <a:t>↓</a:t>
                      </a:r>
                    </a:p>
                  </a:txBody>
                  <a:tcPr marL="91454" marR="9145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dirty="0" smtClean="0">
                          <a:solidFill>
                            <a:srgbClr val="003366"/>
                          </a:solidFill>
                          <a:latin typeface="Arial" pitchFamily="34" charset="0"/>
                        </a:rPr>
                        <a:t>cos(α)</a:t>
                      </a:r>
                      <a:endParaRPr kumimoji="0" lang="fr-FR" sz="2000" b="0" i="0" u="none" strike="noStrike" cap="none" normalizeH="0" baseline="30000" dirty="0" smtClean="0">
                        <a:ln>
                          <a:noFill/>
                        </a:ln>
                        <a:solidFill>
                          <a:schemeClr val="tx1"/>
                        </a:solidFill>
                        <a:effectLst/>
                        <a:latin typeface="Arial" pitchFamily="34" charset="0"/>
                        <a:cs typeface="Arial" pitchFamily="34" charset="0"/>
                      </a:endParaRPr>
                    </a:p>
                  </a:txBody>
                  <a:tcPr marL="91454" marR="9145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62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33CC33"/>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33CC33"/>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rgbClr val="0070C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70C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dirty="0" smtClean="0">
                          <a:ln>
                            <a:noFill/>
                          </a:ln>
                          <a:solidFill>
                            <a:srgbClr val="FF000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fr-FR" sz="2000" b="1" i="0" u="none" strike="noStrike" cap="none" normalizeH="0" baseline="0" dirty="0" smtClean="0">
                          <a:ln>
                            <a:noFill/>
                          </a:ln>
                          <a:solidFill>
                            <a:srgbClr val="FF0000"/>
                          </a:solidFill>
                          <a:effectLst/>
                          <a:latin typeface="Arial" pitchFamily="34" charset="0"/>
                          <a:cs typeface="Arial" pitchFamily="34" charset="0"/>
                        </a:rPr>
                        <a:t>X</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smtClean="0">
                        <a:ln>
                          <a:noFill/>
                        </a:ln>
                        <a:solidFill>
                          <a:srgbClr val="FF0066"/>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62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dirty="0" smtClean="0">
                          <a:ln>
                            <a:noFill/>
                          </a:ln>
                          <a:solidFill>
                            <a:schemeClr val="tx1"/>
                          </a:solidFill>
                          <a:effectLst/>
                          <a:latin typeface="Arial" pitchFamily="34" charset="0"/>
                          <a:cs typeface="Arial" pitchFamily="34" charset="0"/>
                        </a:rPr>
                        <a:t>N</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33CC33"/>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33CC33"/>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rgbClr val="0070C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33CC33"/>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FF0066"/>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FF0066"/>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46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dirty="0" smtClean="0">
                          <a:ln>
                            <a:noFill/>
                          </a:ln>
                          <a:solidFill>
                            <a:schemeClr val="tx1"/>
                          </a:solidFill>
                          <a:effectLst/>
                          <a:latin typeface="Arial" pitchFamily="34" charset="0"/>
                          <a:cs typeface="Arial" pitchFamily="34" charset="0"/>
                        </a:rPr>
                        <a:t>PN</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rgbClr val="00FF00"/>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fr-FR"/>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70C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fr-FR" sz="2000" b="1" i="0" u="none" strike="noStrike" cap="none" normalizeH="0" baseline="0" dirty="0" smtClean="0">
                          <a:ln>
                            <a:noFill/>
                          </a:ln>
                          <a:solidFill>
                            <a:srgbClr val="FF0000"/>
                          </a:solidFill>
                          <a:effectLst/>
                          <a:latin typeface="Arial" pitchFamily="34" charset="0"/>
                          <a:cs typeface="Arial" pitchFamily="34" charset="0"/>
                        </a:rPr>
                        <a:t>X</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smtClean="0">
                        <a:ln>
                          <a:noFill/>
                        </a:ln>
                        <a:solidFill>
                          <a:srgbClr val="FF0066"/>
                        </a:solidFill>
                        <a:effectLst/>
                        <a:latin typeface="Arial" pitchFamily="34" charset="0"/>
                        <a:cs typeface="Arial" pitchFamily="34" charset="0"/>
                      </a:endParaRP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000" b="1" i="0" u="none" strike="noStrike" cap="none" normalizeH="0" baseline="0" dirty="0" smtClean="0">
                          <a:ln>
                            <a:noFill/>
                          </a:ln>
                          <a:solidFill>
                            <a:srgbClr val="FF0000"/>
                          </a:solidFill>
                          <a:effectLst/>
                          <a:latin typeface="Arial" pitchFamily="34" charset="0"/>
                          <a:cs typeface="Arial" pitchFamily="34" charset="0"/>
                        </a:rPr>
                        <a:t>X</a:t>
                      </a:r>
                    </a:p>
                  </a:txBody>
                  <a:tcPr marL="91454" marR="91454"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97"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776BD0E0-986B-4525-8D82-D87F1C0204F6}" type="slidenum">
              <a:rPr lang="fr-FR" sz="1200"/>
              <a:pPr algn="r"/>
              <a:t>28</a:t>
            </a:fld>
            <a:endParaRPr lang="fr-FR" sz="1200"/>
          </a:p>
        </p:txBody>
      </p:sp>
      <p:sp>
        <p:nvSpPr>
          <p:cNvPr id="2" name="Rectangle 1"/>
          <p:cNvSpPr/>
          <p:nvPr/>
        </p:nvSpPr>
        <p:spPr>
          <a:xfrm>
            <a:off x="2696264" y="5805264"/>
            <a:ext cx="3799438" cy="369332"/>
          </a:xfrm>
          <a:prstGeom prst="rect">
            <a:avLst/>
          </a:prstGeom>
        </p:spPr>
        <p:txBody>
          <a:bodyPr wrap="none">
            <a:spAutoFit/>
          </a:bodyPr>
          <a:lstStyle/>
          <a:p>
            <a:pPr algn="ctr">
              <a:spcBef>
                <a:spcPct val="50000"/>
              </a:spcBef>
            </a:pPr>
            <a:r>
              <a:rPr lang="en-US" dirty="0">
                <a:solidFill>
                  <a:srgbClr val="003366"/>
                </a:solidFill>
                <a:latin typeface="Arial" pitchFamily="34" charset="0"/>
              </a:rPr>
              <a:t>(</a:t>
            </a:r>
            <a:r>
              <a:rPr lang="en-US" dirty="0" err="1">
                <a:solidFill>
                  <a:srgbClr val="003366"/>
                </a:solidFill>
                <a:latin typeface="Arial" pitchFamily="34" charset="0"/>
              </a:rPr>
              <a:t>Plm</a:t>
            </a:r>
            <a:r>
              <a:rPr lang="en-US" dirty="0">
                <a:solidFill>
                  <a:srgbClr val="003366"/>
                </a:solidFill>
                <a:latin typeface="Arial" pitchFamily="34" charset="0"/>
              </a:rPr>
              <a:t>↑ - </a:t>
            </a:r>
            <a:r>
              <a:rPr lang="en-US" dirty="0" err="1">
                <a:solidFill>
                  <a:srgbClr val="003366"/>
                </a:solidFill>
                <a:latin typeface="Arial" pitchFamily="34" charset="0"/>
              </a:rPr>
              <a:t>Plm</a:t>
            </a:r>
            <a:r>
              <a:rPr lang="en-US" dirty="0">
                <a:solidFill>
                  <a:srgbClr val="003366"/>
                </a:solidFill>
                <a:latin typeface="Arial" pitchFamily="34" charset="0"/>
              </a:rPr>
              <a:t>↓)=cos(α)×(</a:t>
            </a:r>
            <a:r>
              <a:rPr lang="en-US" dirty="0" err="1">
                <a:solidFill>
                  <a:srgbClr val="003366"/>
                </a:solidFill>
                <a:latin typeface="Arial" pitchFamily="34" charset="0"/>
              </a:rPr>
              <a:t>Plm</a:t>
            </a:r>
            <a:r>
              <a:rPr lang="en-US" dirty="0">
                <a:solidFill>
                  <a:srgbClr val="003366"/>
                </a:solidFill>
                <a:latin typeface="Arial" pitchFamily="34" charset="0"/>
              </a:rPr>
              <a:t>↓+</a:t>
            </a:r>
            <a:r>
              <a:rPr lang="en-US" dirty="0" err="1">
                <a:solidFill>
                  <a:srgbClr val="003366"/>
                </a:solidFill>
                <a:latin typeface="Arial" pitchFamily="34" charset="0"/>
              </a:rPr>
              <a:t>Plm</a:t>
            </a:r>
            <a:r>
              <a:rPr lang="en-US" dirty="0">
                <a:solidFill>
                  <a:srgbClr val="003366"/>
                </a:solidFill>
                <a:latin typeface="Arial" pitchFamily="34" charset="0"/>
              </a:rPr>
              <a:t>↑)</a:t>
            </a:r>
          </a:p>
        </p:txBody>
      </p:sp>
    </p:spTree>
    <p:custDataLst>
      <p:tags r:id="rId1"/>
    </p:custDataLst>
    <p:extLst>
      <p:ext uri="{BB962C8B-B14F-4D97-AF65-F5344CB8AC3E}">
        <p14:creationId xmlns:p14="http://schemas.microsoft.com/office/powerpoint/2010/main" val="9559290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63" y="2492375"/>
            <a:ext cx="59055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651"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4E242DEC-89CD-464E-9987-2F0CCE462E85}" type="slidenum">
              <a:rPr lang="fr-FR" sz="1200"/>
              <a:pPr algn="r"/>
              <a:t>29</a:t>
            </a:fld>
            <a:endParaRPr lang="fr-FR" sz="1200"/>
          </a:p>
        </p:txBody>
      </p:sp>
      <p:sp>
        <p:nvSpPr>
          <p:cNvPr id="28676" name="Text Box 3"/>
          <p:cNvSpPr txBox="1">
            <a:spLocks noChangeArrowheads="1"/>
          </p:cNvSpPr>
          <p:nvPr/>
        </p:nvSpPr>
        <p:spPr bwMode="auto">
          <a:xfrm>
            <a:off x="5715000" y="3290888"/>
            <a:ext cx="3429000" cy="312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a:lnSpc>
                <a:spcPct val="140000"/>
              </a:lnSpc>
            </a:pPr>
            <a:endParaRPr lang="fr-FR" sz="2000">
              <a:solidFill>
                <a:srgbClr val="FF0000"/>
              </a:solidFill>
              <a:latin typeface="Arial" pitchFamily="34" charset="0"/>
              <a:cs typeface="Arial" pitchFamily="34" charset="0"/>
            </a:endParaRPr>
          </a:p>
          <a:p>
            <a:pPr algn="ctr">
              <a:lnSpc>
                <a:spcPct val="140000"/>
              </a:lnSpc>
            </a:pPr>
            <a:endParaRPr lang="fr-FR" sz="2000">
              <a:solidFill>
                <a:srgbClr val="FF0000"/>
              </a:solidFill>
              <a:latin typeface="Arial" pitchFamily="34" charset="0"/>
              <a:cs typeface="Arial" pitchFamily="34" charset="0"/>
            </a:endParaRPr>
          </a:p>
          <a:p>
            <a:pPr algn="ctr">
              <a:lnSpc>
                <a:spcPct val="140000"/>
              </a:lnSpc>
            </a:pPr>
            <a:r>
              <a:rPr lang="fr-FR" sz="2000">
                <a:solidFill>
                  <a:srgbClr val="FF0000"/>
                </a:solidFill>
                <a:latin typeface="Arial" pitchFamily="34" charset="0"/>
                <a:cs typeface="Arial" pitchFamily="34" charset="0"/>
              </a:rPr>
              <a:t>Ferrimagnetic Chain</a:t>
            </a:r>
          </a:p>
          <a:p>
            <a:pPr algn="ctr">
              <a:lnSpc>
                <a:spcPct val="140000"/>
              </a:lnSpc>
            </a:pPr>
            <a:r>
              <a:rPr lang="fr-FR" sz="2000">
                <a:solidFill>
                  <a:srgbClr val="FF0000"/>
                </a:solidFill>
                <a:latin typeface="Arial" pitchFamily="34" charset="0"/>
                <a:cs typeface="Arial" pitchFamily="34" charset="0"/>
              </a:rPr>
              <a:t>Mn</a:t>
            </a:r>
            <a:r>
              <a:rPr lang="fr-FR" sz="2000" baseline="30000">
                <a:solidFill>
                  <a:srgbClr val="FF0000"/>
                </a:solidFill>
                <a:latin typeface="Arial" pitchFamily="34" charset="0"/>
                <a:cs typeface="Arial" pitchFamily="34" charset="0"/>
              </a:rPr>
              <a:t>2+</a:t>
            </a:r>
            <a:r>
              <a:rPr lang="fr-FR" sz="2000">
                <a:latin typeface="Arial" pitchFamily="34" charset="0"/>
                <a:cs typeface="Arial" pitchFamily="34" charset="0"/>
              </a:rPr>
              <a:t> </a:t>
            </a:r>
            <a:r>
              <a:rPr lang="fr-FR" sz="2000">
                <a:solidFill>
                  <a:srgbClr val="003366"/>
                </a:solidFill>
                <a:latin typeface="Arial" pitchFamily="34" charset="0"/>
                <a:cs typeface="Arial" pitchFamily="34" charset="0"/>
              </a:rPr>
              <a:t>&amp;</a:t>
            </a:r>
            <a:r>
              <a:rPr lang="fr-FR" sz="2000">
                <a:latin typeface="Arial" pitchFamily="34" charset="0"/>
                <a:cs typeface="Arial" pitchFamily="34" charset="0"/>
              </a:rPr>
              <a:t> </a:t>
            </a:r>
            <a:r>
              <a:rPr lang="fr-FR" sz="2000">
                <a:solidFill>
                  <a:srgbClr val="0000FF"/>
                </a:solidFill>
                <a:latin typeface="Arial" pitchFamily="34" charset="0"/>
                <a:cs typeface="Arial" pitchFamily="34" charset="0"/>
              </a:rPr>
              <a:t>Cu</a:t>
            </a:r>
            <a:r>
              <a:rPr lang="fr-FR" sz="2000" baseline="30000">
                <a:solidFill>
                  <a:srgbClr val="0000FF"/>
                </a:solidFill>
                <a:latin typeface="Arial" pitchFamily="34" charset="0"/>
                <a:cs typeface="Arial" pitchFamily="34" charset="0"/>
              </a:rPr>
              <a:t>2+ </a:t>
            </a:r>
            <a:r>
              <a:rPr lang="en-US" sz="2000">
                <a:solidFill>
                  <a:srgbClr val="003366"/>
                </a:solidFill>
                <a:latin typeface="Arial" pitchFamily="34" charset="0"/>
                <a:cs typeface="Arial" pitchFamily="34" charset="0"/>
              </a:rPr>
              <a:t>ions alternate</a:t>
            </a:r>
            <a:endParaRPr lang="fr-FR" sz="2000">
              <a:solidFill>
                <a:srgbClr val="003366"/>
              </a:solidFill>
              <a:latin typeface="Arial" pitchFamily="34" charset="0"/>
              <a:cs typeface="Arial" pitchFamily="34" charset="0"/>
            </a:endParaRPr>
          </a:p>
          <a:p>
            <a:pPr algn="ctr">
              <a:lnSpc>
                <a:spcPct val="140000"/>
              </a:lnSpc>
            </a:pPr>
            <a:endParaRPr lang="fr-FR" sz="2000">
              <a:solidFill>
                <a:srgbClr val="0000FF"/>
              </a:solidFill>
              <a:latin typeface="Arial" pitchFamily="34" charset="0"/>
              <a:cs typeface="Arial" pitchFamily="34" charset="0"/>
            </a:endParaRPr>
          </a:p>
          <a:p>
            <a:pPr algn="ctr">
              <a:lnSpc>
                <a:spcPct val="140000"/>
              </a:lnSpc>
            </a:pPr>
            <a:endParaRPr lang="fr-FR" sz="2000">
              <a:latin typeface="Arial" pitchFamily="34" charset="0"/>
              <a:cs typeface="Arial" pitchFamily="34" charset="0"/>
            </a:endParaRPr>
          </a:p>
          <a:p>
            <a:pPr algn="ctr">
              <a:lnSpc>
                <a:spcPct val="140000"/>
              </a:lnSpc>
            </a:pPr>
            <a:endParaRPr lang="fr-FR" sz="2000"/>
          </a:p>
        </p:txBody>
      </p:sp>
      <p:pic>
        <p:nvPicPr>
          <p:cNvPr id="28677"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725" y="1700213"/>
            <a:ext cx="35337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31"/>
          <p:cNvSpPr>
            <a:spLocks noChangeArrowheads="1"/>
          </p:cNvSpPr>
          <p:nvPr/>
        </p:nvSpPr>
        <p:spPr bwMode="auto">
          <a:xfrm>
            <a:off x="179388" y="1700213"/>
            <a:ext cx="4079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solidFill>
                  <a:srgbClr val="003366"/>
                </a:solidFill>
              </a:rPr>
              <a:t>Pillet</a:t>
            </a:r>
            <a:r>
              <a:rPr lang="en-US" sz="1400" i="1">
                <a:solidFill>
                  <a:srgbClr val="003366"/>
                </a:solidFill>
              </a:rPr>
              <a:t> et al, </a:t>
            </a:r>
            <a:r>
              <a:rPr lang="en-US" sz="1400">
                <a:solidFill>
                  <a:srgbClr val="003366"/>
                </a:solidFill>
              </a:rPr>
              <a:t>(2004),</a:t>
            </a:r>
            <a:r>
              <a:rPr lang="en-US" sz="1400" i="1">
                <a:solidFill>
                  <a:srgbClr val="003366"/>
                </a:solidFill>
              </a:rPr>
              <a:t> J. Am. Chem. Soc.</a:t>
            </a:r>
            <a:r>
              <a:rPr lang="en-US" sz="1400">
                <a:solidFill>
                  <a:srgbClr val="003366"/>
                </a:solidFill>
              </a:rPr>
              <a:t>, 126, 1219-1228</a:t>
            </a:r>
          </a:p>
        </p:txBody>
      </p:sp>
      <p:sp>
        <p:nvSpPr>
          <p:cNvPr id="28679" name="Rectangle 32"/>
          <p:cNvSpPr>
            <a:spLocks noChangeArrowheads="1"/>
          </p:cNvSpPr>
          <p:nvPr/>
        </p:nvSpPr>
        <p:spPr bwMode="auto">
          <a:xfrm>
            <a:off x="206375" y="2133600"/>
            <a:ext cx="414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r>
              <a:rPr lang="fr-FR" sz="1400">
                <a:solidFill>
                  <a:srgbClr val="003366"/>
                </a:solidFill>
              </a:rPr>
              <a:t>Baron </a:t>
            </a:r>
            <a:r>
              <a:rPr lang="fr-FR" sz="1400" i="1">
                <a:solidFill>
                  <a:srgbClr val="003366"/>
                </a:solidFill>
              </a:rPr>
              <a:t>et al, </a:t>
            </a:r>
            <a:r>
              <a:rPr lang="fr-FR" sz="1400">
                <a:solidFill>
                  <a:srgbClr val="003366"/>
                </a:solidFill>
              </a:rPr>
              <a:t>(1997),</a:t>
            </a:r>
            <a:r>
              <a:rPr lang="fr-FR" sz="1400" i="1">
                <a:solidFill>
                  <a:srgbClr val="003366"/>
                </a:solidFill>
              </a:rPr>
              <a:t> J. Am. Chem. Soc.</a:t>
            </a:r>
            <a:r>
              <a:rPr lang="fr-FR" sz="1400">
                <a:solidFill>
                  <a:srgbClr val="003366"/>
                </a:solidFill>
              </a:rPr>
              <a:t>, 119, 3500-3506</a:t>
            </a:r>
          </a:p>
        </p:txBody>
      </p:sp>
      <p:sp>
        <p:nvSpPr>
          <p:cNvPr id="27656" name="Rectangle 31"/>
          <p:cNvSpPr>
            <a:spLocks noChangeArrowheads="1"/>
          </p:cNvSpPr>
          <p:nvPr/>
        </p:nvSpPr>
        <p:spPr bwMode="auto">
          <a:xfrm>
            <a:off x="611188" y="188913"/>
            <a:ext cx="8281987" cy="523220"/>
          </a:xfrm>
          <a:prstGeom prst="rect">
            <a:avLst/>
          </a:prstGeom>
          <a:solidFill>
            <a:srgbClr val="FFFF00"/>
          </a:solidFill>
          <a:ln>
            <a:noFill/>
          </a:ln>
          <a:extLst/>
        </p:spPr>
        <p:txBody>
          <a:bodyPr>
            <a:spAutoFit/>
          </a:bodyPr>
          <a:lstStyle/>
          <a:p>
            <a:pPr algn="ctr"/>
            <a:r>
              <a:rPr lang="fr-FR" sz="2800" dirty="0" smtClean="0">
                <a:latin typeface="Arial" pitchFamily="34" charset="0"/>
                <a:cs typeface="Arial" pitchFamily="34" charset="0"/>
              </a:rPr>
              <a:t>First test : </a:t>
            </a:r>
            <a:r>
              <a:rPr lang="en-US" sz="2800" dirty="0" err="1">
                <a:latin typeface="Arial" pitchFamily="34" charset="0"/>
                <a:cs typeface="Arial" pitchFamily="34" charset="0"/>
              </a:rPr>
              <a:t>MnCu</a:t>
            </a:r>
            <a:r>
              <a:rPr lang="en-US" sz="2800" dirty="0">
                <a:latin typeface="Arial" pitchFamily="34" charset="0"/>
                <a:cs typeface="Arial" pitchFamily="34" charset="0"/>
              </a:rPr>
              <a:t>(</a:t>
            </a:r>
            <a:r>
              <a:rPr lang="en-US" sz="2800" dirty="0" err="1">
                <a:latin typeface="Arial" pitchFamily="34" charset="0"/>
                <a:cs typeface="Arial" pitchFamily="34" charset="0"/>
              </a:rPr>
              <a:t>pba</a:t>
            </a:r>
            <a:r>
              <a:rPr lang="en-US" sz="2800" dirty="0">
                <a:latin typeface="Arial" pitchFamily="34" charset="0"/>
                <a:cs typeface="Arial" pitchFamily="34" charset="0"/>
              </a:rPr>
              <a:t>) bimetallic chain</a:t>
            </a:r>
          </a:p>
        </p:txBody>
      </p:sp>
      <p:sp>
        <p:nvSpPr>
          <p:cNvPr id="28681" name="Rectangle 31"/>
          <p:cNvSpPr>
            <a:spLocks noChangeArrowheads="1"/>
          </p:cNvSpPr>
          <p:nvPr/>
        </p:nvSpPr>
        <p:spPr bwMode="auto">
          <a:xfrm>
            <a:off x="412750" y="6491288"/>
            <a:ext cx="415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752475" indent="-609600" defTabSz="1016000"/>
            <a:r>
              <a:rPr lang="fr-FR" sz="1600"/>
              <a:t>pba = 1,3-propylenbis(oxamato)</a:t>
            </a:r>
          </a:p>
        </p:txBody>
      </p:sp>
    </p:spTree>
    <p:custDataLst>
      <p:tags r:id="rId1"/>
    </p:custDataLst>
    <p:extLst>
      <p:ext uri="{BB962C8B-B14F-4D97-AF65-F5344CB8AC3E}">
        <p14:creationId xmlns:p14="http://schemas.microsoft.com/office/powerpoint/2010/main" val="477904453"/>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42528" y="1844824"/>
            <a:ext cx="8821960" cy="338554"/>
          </a:xfrm>
          <a:prstGeom prst="rect">
            <a:avLst/>
          </a:prstGeom>
          <a:noFill/>
          <a:ln w="9525">
            <a:noFill/>
            <a:miter lim="800000"/>
            <a:headEnd/>
            <a:tailEnd/>
          </a:ln>
        </p:spPr>
        <p:txBody>
          <a:bodyPr wrap="square">
            <a:spAutoFit/>
          </a:bodyPr>
          <a:lstStyle/>
          <a:p>
            <a:r>
              <a:rPr lang="en-US" sz="1600" dirty="0">
                <a:latin typeface="Arial" pitchFamily="34" charset="0"/>
                <a:cs typeface="Arial" pitchFamily="34" charset="0"/>
              </a:rPr>
              <a:t>J. A. K. </a:t>
            </a:r>
            <a:r>
              <a:rPr lang="en-US" sz="1600" dirty="0" smtClean="0">
                <a:latin typeface="Arial" pitchFamily="34" charset="0"/>
                <a:cs typeface="Arial" pitchFamily="34" charset="0"/>
              </a:rPr>
              <a:t>Duckworth, </a:t>
            </a:r>
            <a:r>
              <a:rPr lang="en-US" sz="1600" dirty="0">
                <a:latin typeface="Arial" pitchFamily="34" charset="0"/>
                <a:cs typeface="Arial" pitchFamily="34" charset="0"/>
              </a:rPr>
              <a:t>B.T.M. </a:t>
            </a:r>
            <a:r>
              <a:rPr lang="en-US" sz="1600" dirty="0" smtClean="0">
                <a:latin typeface="Arial" pitchFamily="34" charset="0"/>
                <a:cs typeface="Arial" pitchFamily="34" charset="0"/>
              </a:rPr>
              <a:t>Willis and G</a:t>
            </a:r>
            <a:r>
              <a:rPr lang="en-US" sz="1600" dirty="0">
                <a:latin typeface="Arial" pitchFamily="34" charset="0"/>
                <a:cs typeface="Arial" pitchFamily="34" charset="0"/>
              </a:rPr>
              <a:t>. S. </a:t>
            </a:r>
            <a:r>
              <a:rPr lang="en-US" sz="1600" dirty="0" smtClean="0">
                <a:latin typeface="Arial" pitchFamily="34" charset="0"/>
                <a:cs typeface="Arial" pitchFamily="34" charset="0"/>
              </a:rPr>
              <a:t>Pawley,</a:t>
            </a:r>
            <a:r>
              <a:rPr lang="en-US" sz="1600" b="1" dirty="0" smtClean="0">
                <a:latin typeface="Arial" pitchFamily="34" charset="0"/>
                <a:cs typeface="Arial" pitchFamily="34" charset="0"/>
              </a:rPr>
              <a:t> </a:t>
            </a:r>
            <a:r>
              <a:rPr lang="en-US" sz="1600" b="1" i="1" dirty="0" err="1">
                <a:latin typeface="Arial" pitchFamily="34" charset="0"/>
                <a:cs typeface="Arial" pitchFamily="34" charset="0"/>
              </a:rPr>
              <a:t>Acta</a:t>
            </a:r>
            <a:r>
              <a:rPr lang="en-US" sz="1600" b="1" i="1" dirty="0">
                <a:latin typeface="Arial" pitchFamily="34" charset="0"/>
                <a:cs typeface="Arial" pitchFamily="34" charset="0"/>
              </a:rPr>
              <a:t> </a:t>
            </a:r>
            <a:r>
              <a:rPr lang="en-US" sz="1600" b="1" i="1" dirty="0" err="1">
                <a:latin typeface="Arial" pitchFamily="34" charset="0"/>
                <a:cs typeface="Arial" pitchFamily="34" charset="0"/>
              </a:rPr>
              <a:t>Cryst</a:t>
            </a:r>
            <a:r>
              <a:rPr lang="en-US" sz="1600" b="1" i="1" dirty="0">
                <a:latin typeface="Arial" pitchFamily="34" charset="0"/>
                <a:cs typeface="Arial" pitchFamily="34" charset="0"/>
              </a:rPr>
              <a:t>. </a:t>
            </a:r>
            <a:r>
              <a:rPr lang="en-US" sz="1600" b="1" dirty="0">
                <a:latin typeface="Arial" pitchFamily="34" charset="0"/>
                <a:cs typeface="Arial" pitchFamily="34" charset="0"/>
              </a:rPr>
              <a:t>(1969). A25, 482</a:t>
            </a:r>
          </a:p>
        </p:txBody>
      </p:sp>
      <p:sp>
        <p:nvSpPr>
          <p:cNvPr id="15365" name="Rectangle 7"/>
          <p:cNvSpPr>
            <a:spLocks noChangeArrowheads="1"/>
          </p:cNvSpPr>
          <p:nvPr/>
        </p:nvSpPr>
        <p:spPr bwMode="auto">
          <a:xfrm>
            <a:off x="142528" y="2531805"/>
            <a:ext cx="8605936" cy="338554"/>
          </a:xfrm>
          <a:prstGeom prst="rect">
            <a:avLst/>
          </a:prstGeom>
          <a:noFill/>
          <a:ln w="9525">
            <a:noFill/>
            <a:miter lim="800000"/>
            <a:headEnd/>
            <a:tailEnd/>
          </a:ln>
        </p:spPr>
        <p:txBody>
          <a:bodyPr wrap="square">
            <a:spAutoFit/>
          </a:bodyPr>
          <a:lstStyle/>
          <a:p>
            <a:r>
              <a:rPr lang="en-US" sz="1600" dirty="0">
                <a:latin typeface="Arial" pitchFamily="34" charset="0"/>
                <a:cs typeface="Arial" pitchFamily="34" charset="0"/>
              </a:rPr>
              <a:t>P. </a:t>
            </a:r>
            <a:r>
              <a:rPr lang="en-US" sz="1600" dirty="0" err="1">
                <a:latin typeface="Arial" pitchFamily="34" charset="0"/>
                <a:cs typeface="Arial" pitchFamily="34" charset="0"/>
              </a:rPr>
              <a:t>Coppens</a:t>
            </a:r>
            <a:r>
              <a:rPr lang="en-US" sz="1600" dirty="0">
                <a:latin typeface="Arial" pitchFamily="34" charset="0"/>
                <a:cs typeface="Arial" pitchFamily="34" charset="0"/>
              </a:rPr>
              <a:t>, R. Boehme, P. F. Price and E. D. </a:t>
            </a:r>
            <a:r>
              <a:rPr lang="en-US" sz="1600" dirty="0" smtClean="0">
                <a:latin typeface="Arial" pitchFamily="34" charset="0"/>
                <a:cs typeface="Arial" pitchFamily="34" charset="0"/>
              </a:rPr>
              <a:t>Stevens,</a:t>
            </a:r>
            <a:r>
              <a:rPr lang="en-US" sz="1600" b="1" dirty="0" smtClean="0">
                <a:latin typeface="Arial" pitchFamily="34" charset="0"/>
                <a:cs typeface="Arial" pitchFamily="34" charset="0"/>
              </a:rPr>
              <a:t> </a:t>
            </a:r>
            <a:r>
              <a:rPr lang="en-US" sz="1600" b="1" i="1" dirty="0" err="1">
                <a:latin typeface="Arial" pitchFamily="34" charset="0"/>
                <a:cs typeface="Arial" pitchFamily="34" charset="0"/>
              </a:rPr>
              <a:t>Acta</a:t>
            </a:r>
            <a:r>
              <a:rPr lang="en-US" sz="1600" b="1" i="1" dirty="0">
                <a:latin typeface="Arial" pitchFamily="34" charset="0"/>
                <a:cs typeface="Arial" pitchFamily="34" charset="0"/>
              </a:rPr>
              <a:t> </a:t>
            </a:r>
            <a:r>
              <a:rPr lang="en-US" sz="1600" b="1" i="1" dirty="0" err="1">
                <a:latin typeface="Arial" pitchFamily="34" charset="0"/>
                <a:cs typeface="Arial" pitchFamily="34" charset="0"/>
              </a:rPr>
              <a:t>Cryst</a:t>
            </a:r>
            <a:r>
              <a:rPr lang="en-US" sz="1600" b="1" i="1" dirty="0">
                <a:latin typeface="Arial" pitchFamily="34" charset="0"/>
                <a:cs typeface="Arial" pitchFamily="34" charset="0"/>
              </a:rPr>
              <a:t>. </a:t>
            </a:r>
            <a:r>
              <a:rPr lang="en-US" sz="1600" b="1" dirty="0">
                <a:latin typeface="Arial" pitchFamily="34" charset="0"/>
                <a:cs typeface="Arial" pitchFamily="34" charset="0"/>
              </a:rPr>
              <a:t>(1981). A37, </a:t>
            </a:r>
            <a:r>
              <a:rPr lang="en-US" sz="1600" b="1" dirty="0" smtClean="0">
                <a:latin typeface="Arial" pitchFamily="34" charset="0"/>
                <a:cs typeface="Arial" pitchFamily="34" charset="0"/>
              </a:rPr>
              <a:t>857</a:t>
            </a:r>
            <a:endParaRPr lang="en-US" sz="1600" b="1" dirty="0">
              <a:latin typeface="Arial" pitchFamily="34" charset="0"/>
              <a:cs typeface="Arial" pitchFamily="34" charset="0"/>
            </a:endParaRPr>
          </a:p>
        </p:txBody>
      </p:sp>
      <p:sp>
        <p:nvSpPr>
          <p:cNvPr id="15366" name="Rectangle 8"/>
          <p:cNvSpPr>
            <a:spLocks noChangeArrowheads="1"/>
          </p:cNvSpPr>
          <p:nvPr/>
        </p:nvSpPr>
        <p:spPr bwMode="auto">
          <a:xfrm>
            <a:off x="142528" y="3323893"/>
            <a:ext cx="8317904" cy="338554"/>
          </a:xfrm>
          <a:prstGeom prst="rect">
            <a:avLst/>
          </a:prstGeom>
          <a:noFill/>
          <a:ln w="9525">
            <a:noFill/>
            <a:miter lim="800000"/>
            <a:headEnd/>
            <a:tailEnd/>
          </a:ln>
        </p:spPr>
        <p:txBody>
          <a:bodyPr wrap="square">
            <a:spAutoFit/>
          </a:bodyPr>
          <a:lstStyle/>
          <a:p>
            <a:pPr marL="342900" indent="-342900"/>
            <a:r>
              <a:rPr lang="en-US" sz="1600" dirty="0">
                <a:latin typeface="Arial" pitchFamily="34" charset="0"/>
                <a:cs typeface="Arial" pitchFamily="34" charset="0"/>
              </a:rPr>
              <a:t>A. </a:t>
            </a:r>
            <a:r>
              <a:rPr lang="en-US" sz="1600" dirty="0" err="1">
                <a:latin typeface="Arial" pitchFamily="34" charset="0"/>
                <a:cs typeface="Arial" pitchFamily="34" charset="0"/>
              </a:rPr>
              <a:t>Wlodawer</a:t>
            </a:r>
            <a:r>
              <a:rPr lang="en-US" sz="1600" dirty="0">
                <a:latin typeface="Arial" pitchFamily="34" charset="0"/>
                <a:cs typeface="Arial" pitchFamily="34" charset="0"/>
              </a:rPr>
              <a:t> and W.A. </a:t>
            </a:r>
            <a:r>
              <a:rPr lang="en-US" sz="1600" dirty="0" smtClean="0">
                <a:latin typeface="Arial" pitchFamily="34" charset="0"/>
                <a:cs typeface="Arial" pitchFamily="34" charset="0"/>
              </a:rPr>
              <a:t>Hendrickson, </a:t>
            </a:r>
            <a:r>
              <a:rPr lang="en-US" sz="1600" b="1" i="1" dirty="0" err="1">
                <a:latin typeface="Arial" pitchFamily="34" charset="0"/>
                <a:cs typeface="Arial" pitchFamily="34" charset="0"/>
              </a:rPr>
              <a:t>Acta</a:t>
            </a:r>
            <a:r>
              <a:rPr lang="en-US" sz="1600" b="1" i="1" dirty="0">
                <a:latin typeface="Arial" pitchFamily="34" charset="0"/>
                <a:cs typeface="Arial" pitchFamily="34" charset="0"/>
              </a:rPr>
              <a:t> </a:t>
            </a:r>
            <a:r>
              <a:rPr lang="en-US" sz="1600" b="1" i="1" dirty="0" err="1">
                <a:latin typeface="Arial" pitchFamily="34" charset="0"/>
                <a:cs typeface="Arial" pitchFamily="34" charset="0"/>
              </a:rPr>
              <a:t>Cryst</a:t>
            </a:r>
            <a:r>
              <a:rPr lang="en-US" sz="1600" b="1" i="1" dirty="0">
                <a:latin typeface="Arial" pitchFamily="34" charset="0"/>
                <a:cs typeface="Arial" pitchFamily="34" charset="0"/>
              </a:rPr>
              <a:t>. </a:t>
            </a:r>
            <a:r>
              <a:rPr lang="en-US" sz="1600" b="1" dirty="0">
                <a:latin typeface="Arial" pitchFamily="34" charset="0"/>
                <a:cs typeface="Arial" pitchFamily="34" charset="0"/>
              </a:rPr>
              <a:t>(1982). A38, 239-247</a:t>
            </a:r>
          </a:p>
        </p:txBody>
      </p:sp>
      <p:sp>
        <p:nvSpPr>
          <p:cNvPr id="15371" name="Rectangle 15"/>
          <p:cNvSpPr>
            <a:spLocks noChangeArrowheads="1"/>
          </p:cNvSpPr>
          <p:nvPr/>
        </p:nvSpPr>
        <p:spPr bwMode="auto">
          <a:xfrm>
            <a:off x="142528" y="3897085"/>
            <a:ext cx="8605936" cy="338554"/>
          </a:xfrm>
          <a:prstGeom prst="rect">
            <a:avLst/>
          </a:prstGeom>
          <a:noFill/>
          <a:ln w="9525">
            <a:noFill/>
            <a:miter lim="800000"/>
            <a:headEnd/>
            <a:tailEnd/>
          </a:ln>
        </p:spPr>
        <p:txBody>
          <a:bodyPr wrap="square">
            <a:spAutoFit/>
          </a:bodyPr>
          <a:lstStyle/>
          <a:p>
            <a:r>
              <a:rPr lang="en-US" sz="1600" dirty="0">
                <a:latin typeface="Arial" pitchFamily="34" charset="0"/>
                <a:cs typeface="Arial" pitchFamily="34" charset="0"/>
              </a:rPr>
              <a:t>P.D. Adams, M. </a:t>
            </a:r>
            <a:r>
              <a:rPr lang="en-US" sz="1600" dirty="0" err="1">
                <a:latin typeface="Arial" pitchFamily="34" charset="0"/>
                <a:cs typeface="Arial" pitchFamily="34" charset="0"/>
              </a:rPr>
              <a:t>Mustyakimov</a:t>
            </a:r>
            <a:r>
              <a:rPr lang="en-US" sz="1600" dirty="0">
                <a:latin typeface="Arial" pitchFamily="34" charset="0"/>
                <a:cs typeface="Arial" pitchFamily="34" charset="0"/>
              </a:rPr>
              <a:t>, P.V. </a:t>
            </a:r>
            <a:r>
              <a:rPr lang="en-US" sz="1600" dirty="0" err="1" smtClean="0">
                <a:latin typeface="Arial" pitchFamily="34" charset="0"/>
                <a:cs typeface="Arial" pitchFamily="34" charset="0"/>
              </a:rPr>
              <a:t>Afonine</a:t>
            </a:r>
            <a:r>
              <a:rPr lang="en-US" sz="1600" dirty="0" smtClean="0">
                <a:latin typeface="Arial" pitchFamily="34" charset="0"/>
                <a:cs typeface="Arial" pitchFamily="34" charset="0"/>
              </a:rPr>
              <a:t> </a:t>
            </a:r>
            <a:r>
              <a:rPr lang="en-US" sz="1600" dirty="0">
                <a:latin typeface="Arial" pitchFamily="34" charset="0"/>
                <a:cs typeface="Arial" pitchFamily="34" charset="0"/>
              </a:rPr>
              <a:t>and P. </a:t>
            </a:r>
            <a:r>
              <a:rPr lang="en-US" sz="1600" dirty="0" err="1" smtClean="0">
                <a:latin typeface="Arial" pitchFamily="34" charset="0"/>
                <a:cs typeface="Arial" pitchFamily="34" charset="0"/>
              </a:rPr>
              <a:t>Langan</a:t>
            </a:r>
            <a:r>
              <a:rPr lang="en-US" sz="1600" dirty="0" smtClean="0">
                <a:latin typeface="Arial" pitchFamily="34" charset="0"/>
                <a:cs typeface="Arial" pitchFamily="34" charset="0"/>
              </a:rPr>
              <a:t>, </a:t>
            </a:r>
            <a:r>
              <a:rPr lang="en-US" sz="1600" b="1" i="1" dirty="0" err="1">
                <a:latin typeface="Arial" pitchFamily="34" charset="0"/>
                <a:cs typeface="Arial" pitchFamily="34" charset="0"/>
              </a:rPr>
              <a:t>Acta</a:t>
            </a:r>
            <a:r>
              <a:rPr lang="en-US" sz="1600" b="1" i="1" dirty="0">
                <a:latin typeface="Arial" pitchFamily="34" charset="0"/>
                <a:cs typeface="Arial" pitchFamily="34" charset="0"/>
              </a:rPr>
              <a:t> </a:t>
            </a:r>
            <a:r>
              <a:rPr lang="en-US" sz="1600" b="1" i="1" dirty="0" err="1">
                <a:latin typeface="Arial" pitchFamily="34" charset="0"/>
                <a:cs typeface="Arial" pitchFamily="34" charset="0"/>
              </a:rPr>
              <a:t>Cryst</a:t>
            </a:r>
            <a:r>
              <a:rPr lang="en-US" sz="1600" b="1" i="1" dirty="0">
                <a:latin typeface="Arial" pitchFamily="34" charset="0"/>
                <a:cs typeface="Arial" pitchFamily="34" charset="0"/>
              </a:rPr>
              <a:t>. </a:t>
            </a:r>
            <a:r>
              <a:rPr lang="en-US" sz="1600" b="1" dirty="0">
                <a:latin typeface="Arial" pitchFamily="34" charset="0"/>
                <a:cs typeface="Arial" pitchFamily="34" charset="0"/>
              </a:rPr>
              <a:t>(2009). D65, 567–573</a:t>
            </a:r>
          </a:p>
        </p:txBody>
      </p:sp>
      <p:sp>
        <p:nvSpPr>
          <p:cNvPr id="15372" name="Text Box 16"/>
          <p:cNvSpPr txBox="1">
            <a:spLocks noChangeArrowheads="1"/>
          </p:cNvSpPr>
          <p:nvPr/>
        </p:nvSpPr>
        <p:spPr bwMode="auto">
          <a:xfrm>
            <a:off x="549667" y="4509120"/>
            <a:ext cx="3730508" cy="461665"/>
          </a:xfrm>
          <a:prstGeom prst="rect">
            <a:avLst/>
          </a:prstGeom>
          <a:solidFill>
            <a:schemeClr val="accent2">
              <a:lumMod val="40000"/>
              <a:lumOff val="60000"/>
            </a:schemeClr>
          </a:solidFill>
          <a:ln w="9525">
            <a:noFill/>
            <a:miter lim="800000"/>
            <a:headEnd/>
            <a:tailEnd/>
          </a:ln>
        </p:spPr>
        <p:txBody>
          <a:bodyPr wrap="none">
            <a:spAutoFit/>
          </a:bodyPr>
          <a:lstStyle/>
          <a:p>
            <a:r>
              <a:rPr lang="en-US" sz="2400" dirty="0">
                <a:latin typeface="Arial" pitchFamily="34" charset="0"/>
                <a:cs typeface="Arial" pitchFamily="34" charset="0"/>
              </a:rPr>
              <a:t>Spin and charge densities</a:t>
            </a:r>
          </a:p>
        </p:txBody>
      </p:sp>
      <p:sp>
        <p:nvSpPr>
          <p:cNvPr id="15" name="ZoneTexte 14"/>
          <p:cNvSpPr txBox="1"/>
          <p:nvPr/>
        </p:nvSpPr>
        <p:spPr>
          <a:xfrm>
            <a:off x="144016" y="5229200"/>
            <a:ext cx="6444208" cy="338554"/>
          </a:xfrm>
          <a:prstGeom prst="rect">
            <a:avLst/>
          </a:prstGeom>
          <a:noFill/>
        </p:spPr>
        <p:txBody>
          <a:bodyPr wrap="square" rtlCol="0">
            <a:spAutoFit/>
          </a:bodyPr>
          <a:lstStyle/>
          <a:p>
            <a:r>
              <a:rPr lang="en-US" sz="1600" dirty="0" smtClean="0">
                <a:latin typeface="Arial" pitchFamily="34" charset="0"/>
                <a:cs typeface="Arial" pitchFamily="34" charset="0"/>
              </a:rPr>
              <a:t>P. Becker and  P. </a:t>
            </a:r>
            <a:r>
              <a:rPr lang="en-US" sz="1600" dirty="0" err="1" smtClean="0">
                <a:latin typeface="Arial" pitchFamily="34" charset="0"/>
                <a:cs typeface="Arial" pitchFamily="34" charset="0"/>
              </a:rPr>
              <a:t>Coppens</a:t>
            </a:r>
            <a:r>
              <a:rPr lang="en-US" sz="1600" dirty="0" smtClean="0">
                <a:latin typeface="Arial" pitchFamily="34" charset="0"/>
                <a:cs typeface="Arial" pitchFamily="34" charset="0"/>
              </a:rPr>
              <a:t>. </a:t>
            </a:r>
            <a:r>
              <a:rPr lang="en-US" sz="1600" b="1" i="1" dirty="0" err="1" smtClean="0">
                <a:latin typeface="Arial" pitchFamily="34" charset="0"/>
                <a:cs typeface="Arial" pitchFamily="34" charset="0"/>
              </a:rPr>
              <a:t>Acta</a:t>
            </a:r>
            <a:r>
              <a:rPr lang="en-US" sz="1600" b="1" i="1" dirty="0" smtClean="0">
                <a:latin typeface="Arial" pitchFamily="34" charset="0"/>
                <a:cs typeface="Arial" pitchFamily="34" charset="0"/>
              </a:rPr>
              <a:t> </a:t>
            </a:r>
            <a:r>
              <a:rPr lang="en-US" sz="1600" b="1" i="1" dirty="0" err="1" smtClean="0">
                <a:latin typeface="Arial" pitchFamily="34" charset="0"/>
                <a:cs typeface="Arial" pitchFamily="34" charset="0"/>
              </a:rPr>
              <a:t>Cryst</a:t>
            </a:r>
            <a:r>
              <a:rPr lang="en-US" sz="1600" b="1" i="1" dirty="0" smtClean="0">
                <a:latin typeface="Arial" pitchFamily="34" charset="0"/>
                <a:cs typeface="Arial" pitchFamily="34" charset="0"/>
              </a:rPr>
              <a:t>. </a:t>
            </a:r>
            <a:r>
              <a:rPr lang="en-US" sz="1600" b="1" dirty="0" smtClean="0">
                <a:latin typeface="Arial" pitchFamily="34" charset="0"/>
                <a:cs typeface="Arial" pitchFamily="34" charset="0"/>
              </a:rPr>
              <a:t>(1985). A41, 177-182    </a:t>
            </a:r>
          </a:p>
        </p:txBody>
      </p:sp>
      <p:sp>
        <p:nvSpPr>
          <p:cNvPr id="16" name="ZoneTexte 15"/>
          <p:cNvSpPr txBox="1"/>
          <p:nvPr/>
        </p:nvSpPr>
        <p:spPr>
          <a:xfrm>
            <a:off x="144016" y="5733256"/>
            <a:ext cx="8820472" cy="584775"/>
          </a:xfrm>
          <a:prstGeom prst="rect">
            <a:avLst/>
          </a:prstGeom>
          <a:noFill/>
        </p:spPr>
        <p:txBody>
          <a:bodyPr wrap="square" rtlCol="0">
            <a:spAutoFit/>
          </a:bodyPr>
          <a:lstStyle/>
          <a:p>
            <a:r>
              <a:rPr lang="en-US" sz="1600" dirty="0" smtClean="0">
                <a:latin typeface="Arial" pitchFamily="34" charset="0"/>
                <a:cs typeface="Arial" pitchFamily="34" charset="0"/>
              </a:rPr>
              <a:t>P. </a:t>
            </a:r>
            <a:r>
              <a:rPr lang="en-US" sz="1600" dirty="0" err="1" smtClean="0">
                <a:latin typeface="Arial" pitchFamily="34" charset="0"/>
                <a:cs typeface="Arial" pitchFamily="34" charset="0"/>
              </a:rPr>
              <a:t>Coppens</a:t>
            </a:r>
            <a:r>
              <a:rPr lang="en-US" sz="1600" dirty="0" smtClean="0">
                <a:latin typeface="Arial" pitchFamily="34" charset="0"/>
                <a:cs typeface="Arial" pitchFamily="34" charset="0"/>
              </a:rPr>
              <a:t> and P. Becker, </a:t>
            </a:r>
            <a:r>
              <a:rPr lang="en-US" sz="1600" b="1" i="1" dirty="0" err="1" smtClean="0">
                <a:latin typeface="Arial" pitchFamily="34" charset="0"/>
                <a:cs typeface="Arial" pitchFamily="34" charset="0"/>
              </a:rPr>
              <a:t>Int</a:t>
            </a:r>
            <a:r>
              <a:rPr lang="en-US" sz="1600" b="1" i="1" dirty="0" smtClean="0">
                <a:latin typeface="Arial" pitchFamily="34" charset="0"/>
                <a:cs typeface="Arial" pitchFamily="34" charset="0"/>
              </a:rPr>
              <a:t> Tables for </a:t>
            </a:r>
            <a:r>
              <a:rPr lang="en-US" sz="1600" b="1" i="1" dirty="0" err="1" smtClean="0">
                <a:latin typeface="Arial" pitchFamily="34" charset="0"/>
                <a:cs typeface="Arial" pitchFamily="34" charset="0"/>
              </a:rPr>
              <a:t>Cryst</a:t>
            </a:r>
            <a:r>
              <a:rPr lang="en-US" sz="1600" b="1" i="1" dirty="0" smtClean="0">
                <a:latin typeface="Arial" pitchFamily="34" charset="0"/>
                <a:cs typeface="Arial" pitchFamily="34" charset="0"/>
              </a:rPr>
              <a:t>,  </a:t>
            </a:r>
            <a:r>
              <a:rPr lang="en-US" sz="1600" b="1" dirty="0" err="1" smtClean="0">
                <a:latin typeface="Arial" pitchFamily="34" charset="0"/>
                <a:cs typeface="Arial" pitchFamily="34" charset="0"/>
              </a:rPr>
              <a:t>Vol</a:t>
            </a:r>
            <a:r>
              <a:rPr lang="en-US" sz="1600" b="1" dirty="0" smtClean="0">
                <a:latin typeface="Arial" pitchFamily="34" charset="0"/>
                <a:cs typeface="Arial" pitchFamily="34" charset="0"/>
              </a:rPr>
              <a:t> C, 1995 ,627  </a:t>
            </a:r>
            <a:r>
              <a:rPr lang="en-US" sz="1600" dirty="0" smtClean="0">
                <a:latin typeface="Arial" pitchFamily="34" charset="0"/>
                <a:cs typeface="Arial" pitchFamily="34" charset="0"/>
              </a:rPr>
              <a:t>Analysis of charge and spin densities </a:t>
            </a:r>
            <a:endParaRPr lang="en-US" sz="1600" dirty="0">
              <a:latin typeface="Arial" pitchFamily="34" charset="0"/>
              <a:cs typeface="Arial" pitchFamily="34" charset="0"/>
            </a:endParaRPr>
          </a:p>
        </p:txBody>
      </p:sp>
      <p:sp>
        <p:nvSpPr>
          <p:cNvPr id="17" name="ZoneTexte 16"/>
          <p:cNvSpPr txBox="1"/>
          <p:nvPr/>
        </p:nvSpPr>
        <p:spPr>
          <a:xfrm>
            <a:off x="611188" y="1143908"/>
            <a:ext cx="2786340" cy="461665"/>
          </a:xfrm>
          <a:prstGeom prst="rect">
            <a:avLst/>
          </a:prstGeom>
          <a:solidFill>
            <a:schemeClr val="accent2">
              <a:lumMod val="40000"/>
              <a:lumOff val="60000"/>
            </a:schemeClr>
          </a:solidFill>
        </p:spPr>
        <p:txBody>
          <a:bodyPr wrap="none" rtlCol="0">
            <a:spAutoFit/>
          </a:bodyPr>
          <a:lstStyle/>
          <a:p>
            <a:r>
              <a:rPr lang="en-US" sz="2400" dirty="0" smtClean="0">
                <a:latin typeface="Arial" pitchFamily="34" charset="0"/>
                <a:cs typeface="Arial" pitchFamily="34" charset="0"/>
              </a:rPr>
              <a:t>X ray and neutrons</a:t>
            </a:r>
            <a:endParaRPr lang="en-US" sz="2400" dirty="0">
              <a:latin typeface="Arial" pitchFamily="34" charset="0"/>
              <a:cs typeface="Arial" pitchFamily="34" charset="0"/>
            </a:endParaRPr>
          </a:p>
        </p:txBody>
      </p:sp>
      <p:sp>
        <p:nvSpPr>
          <p:cNvPr id="12" name="Rectangle 5"/>
          <p:cNvSpPr>
            <a:spLocks noChangeArrowheads="1"/>
          </p:cNvSpPr>
          <p:nvPr/>
        </p:nvSpPr>
        <p:spPr bwMode="auto">
          <a:xfrm>
            <a:off x="-17748" y="11360"/>
            <a:ext cx="9144000" cy="584775"/>
          </a:xfrm>
          <a:prstGeom prst="rect">
            <a:avLst/>
          </a:prstGeom>
          <a:solidFill>
            <a:srgbClr val="FFFF00"/>
          </a:solidFill>
          <a:ln>
            <a:noFill/>
          </a:ln>
          <a:extLst/>
        </p:spPr>
        <p:txBody>
          <a:bodyPr wrap="square">
            <a:spAutoFit/>
          </a:bodyPr>
          <a:lstStyle/>
          <a:p>
            <a:pPr algn="ctr"/>
            <a:r>
              <a:rPr lang="en-US" sz="3200" dirty="0">
                <a:solidFill>
                  <a:srgbClr val="003366"/>
                </a:solidFill>
                <a:latin typeface="Arial" pitchFamily="34" charset="0"/>
                <a:cs typeface="Arial" pitchFamily="34" charset="0"/>
              </a:rPr>
              <a:t>Joint </a:t>
            </a:r>
            <a:r>
              <a:rPr lang="en-US" sz="3200" dirty="0" smtClean="0">
                <a:solidFill>
                  <a:srgbClr val="003366"/>
                </a:solidFill>
                <a:latin typeface="Arial" pitchFamily="34" charset="0"/>
                <a:cs typeface="Arial" pitchFamily="34" charset="0"/>
              </a:rPr>
              <a:t>refinements ? </a:t>
            </a:r>
            <a:r>
              <a:rPr lang="en-US" sz="3200" dirty="0">
                <a:solidFill>
                  <a:srgbClr val="003366"/>
                </a:solidFill>
                <a:latin typeface="Arial" pitchFamily="34" charset="0"/>
                <a:cs typeface="Arial" pitchFamily="34" charset="0"/>
              </a:rPr>
              <a:t>A </a:t>
            </a:r>
            <a:r>
              <a:rPr lang="en-US" sz="3200" dirty="0" smtClean="0">
                <a:solidFill>
                  <a:srgbClr val="003366"/>
                </a:solidFill>
                <a:latin typeface="Arial" pitchFamily="34" charset="0"/>
                <a:cs typeface="Arial" pitchFamily="34" charset="0"/>
              </a:rPr>
              <a:t> very long </a:t>
            </a:r>
            <a:r>
              <a:rPr lang="en-US" sz="3200" dirty="0">
                <a:solidFill>
                  <a:srgbClr val="003366"/>
                </a:solidFill>
                <a:latin typeface="Arial" pitchFamily="34" charset="0"/>
                <a:cs typeface="Arial" pitchFamily="34" charset="0"/>
              </a:rPr>
              <a:t>story !</a:t>
            </a:r>
          </a:p>
        </p:txBody>
      </p:sp>
      <p:sp>
        <p:nvSpPr>
          <p:cNvPr id="13" name="Espace réservé du numéro de diapositive 1"/>
          <p:cNvSpPr>
            <a:spLocks noGrp="1"/>
          </p:cNvSpPr>
          <p:nvPr>
            <p:ph type="sldNum" sz="quarter" idx="4294967295"/>
          </p:nvPr>
        </p:nvSpPr>
        <p:spPr>
          <a:xfrm>
            <a:off x="7010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DCA105B7-D0F6-4BAC-8ECB-4EC89F5001BE}" type="slidenum">
              <a:rPr lang="fr-FR" sz="1200" smtClean="0"/>
              <a:pPr algn="r"/>
              <a:t>3</a:t>
            </a:fld>
            <a:endParaRPr lang="fr-FR" sz="1200" smtClean="0"/>
          </a:p>
        </p:txBody>
      </p:sp>
    </p:spTree>
    <p:extLst>
      <p:ext uri="{BB962C8B-B14F-4D97-AF65-F5344CB8AC3E}">
        <p14:creationId xmlns:p14="http://schemas.microsoft.com/office/powerpoint/2010/main" val="746896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184" name="Group 80"/>
          <p:cNvGraphicFramePr>
            <a:graphicFrameLocks noGrp="1"/>
          </p:cNvGraphicFramePr>
          <p:nvPr>
            <p:ph idx="1"/>
            <p:extLst>
              <p:ext uri="{D42A27DB-BD31-4B8C-83A1-F6EECF244321}">
                <p14:modId xmlns:p14="http://schemas.microsoft.com/office/powerpoint/2010/main" val="2441281059"/>
              </p:ext>
            </p:extLst>
          </p:nvPr>
        </p:nvGraphicFramePr>
        <p:xfrm>
          <a:off x="827088" y="1700213"/>
          <a:ext cx="7705724" cy="4264024"/>
        </p:xfrm>
        <a:graphic>
          <a:graphicData uri="http://schemas.openxmlformats.org/drawingml/2006/table">
            <a:tbl>
              <a:tblPr/>
              <a:tblGrid>
                <a:gridCol w="3279677"/>
                <a:gridCol w="1885309"/>
                <a:gridCol w="2540738"/>
              </a:tblGrid>
              <a:tr h="896352">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smtClean="0">
                          <a:ln>
                            <a:noFill/>
                          </a:ln>
                          <a:solidFill>
                            <a:srgbClr val="003366"/>
                          </a:solidFill>
                          <a:effectLst/>
                          <a:latin typeface="Arial" pitchFamily="34" charset="0"/>
                          <a:cs typeface="Arial" pitchFamily="34" charset="0"/>
                        </a:rPr>
                        <a:t>a,b,c</a:t>
                      </a:r>
                      <a:r>
                        <a:rPr kumimoji="0" lang="en-US" sz="2000" b="1" i="0" u="none" strike="noStrike" cap="none" normalizeH="0" baseline="0" dirty="0" smtClean="0">
                          <a:ln>
                            <a:noFill/>
                          </a:ln>
                          <a:solidFill>
                            <a:srgbClr val="003366"/>
                          </a:solidFill>
                          <a:effectLst/>
                          <a:latin typeface="Arial" pitchFamily="34" charset="0"/>
                          <a:cs typeface="Arial" pitchFamily="34" charset="0"/>
                        </a:rPr>
                        <a:t> (Å) </a:t>
                      </a:r>
                      <a:r>
                        <a:rPr kumimoji="0" lang="en-US" sz="2000" b="0" i="0" u="none" strike="noStrike" cap="none" normalizeH="0" baseline="0" dirty="0" smtClean="0">
                          <a:ln>
                            <a:noFill/>
                          </a:ln>
                          <a:solidFill>
                            <a:srgbClr val="003366"/>
                          </a:solidFill>
                          <a:effectLst/>
                          <a:latin typeface="Arial" pitchFamily="34" charset="0"/>
                          <a:cs typeface="Arial" pitchFamily="34" charset="0"/>
                        </a:rPr>
                        <a:t>	12.7858(5), 21.2972(8), 5.1864(2)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rgbClr val="003366"/>
                          </a:solidFill>
                          <a:effectLst/>
                          <a:latin typeface="Arial" pitchFamily="34" charset="0"/>
                          <a:cs typeface="Arial" pitchFamily="34" charset="0"/>
                        </a:rPr>
                        <a:t>Space group                  </a:t>
                      </a:r>
                      <a:r>
                        <a:rPr kumimoji="0" lang="en-US" sz="2000" b="0" i="0" u="none" strike="noStrike" cap="none" normalizeH="0" baseline="0" dirty="0" err="1" smtClean="0">
                          <a:ln>
                            <a:noFill/>
                          </a:ln>
                          <a:solidFill>
                            <a:srgbClr val="003366"/>
                          </a:solidFill>
                          <a:effectLst/>
                          <a:latin typeface="Arial" pitchFamily="34" charset="0"/>
                          <a:cs typeface="Arial" pitchFamily="34" charset="0"/>
                        </a:rPr>
                        <a:t>Pnma</a:t>
                      </a:r>
                      <a:endParaRPr kumimoji="0" lang="en-US" sz="2000" b="0" i="0" u="none" strike="noStrike" cap="none" normalizeH="0" baseline="0" dirty="0" smtClean="0">
                        <a:ln>
                          <a:noFill/>
                        </a:ln>
                        <a:solidFill>
                          <a:srgbClr val="003366"/>
                        </a:solidFill>
                        <a:effectLst/>
                        <a:latin typeface="Arial" pitchFamily="34" charset="0"/>
                        <a:cs typeface="Arial" pitchFamily="34" charset="0"/>
                      </a:endParaRPr>
                    </a:p>
                  </a:txBody>
                  <a:tcPr marL="91450" marR="91450"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tc hMerge="1">
                  <a:txBody>
                    <a:bodyPr/>
                    <a:lstStyle/>
                    <a:p>
                      <a:endParaRPr lang="fr-FR"/>
                    </a:p>
                  </a:txBody>
                  <a:tcPr/>
                </a:tc>
              </a:tr>
              <a:tr h="8231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rgbClr val="003366"/>
                        </a:solidFill>
                        <a:effectLst/>
                        <a:latin typeface="Arial" pitchFamily="34" charset="0"/>
                        <a:cs typeface="Arial" pitchFamily="34" charset="0"/>
                      </a:endParaRPr>
                    </a:p>
                  </a:txBody>
                  <a:tcPr marL="91450" marR="91450"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3366"/>
                          </a:solidFill>
                          <a:effectLst/>
                          <a:latin typeface="Arial" pitchFamily="34" charset="0"/>
                          <a:cs typeface="Arial" pitchFamily="34" charset="0"/>
                        </a:rPr>
                        <a:t>X-rays</a:t>
                      </a:r>
                    </a:p>
                  </a:txBody>
                  <a:tcPr marL="91450" marR="91450"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smtClean="0">
                          <a:ln>
                            <a:noFill/>
                          </a:ln>
                          <a:solidFill>
                            <a:srgbClr val="003366"/>
                          </a:solidFill>
                          <a:effectLst/>
                          <a:latin typeface="Arial" pitchFamily="34" charset="0"/>
                          <a:cs typeface="Arial" pitchFamily="34" charset="0"/>
                        </a:rPr>
                        <a:t>Polarised</a:t>
                      </a:r>
                      <a:r>
                        <a:rPr kumimoji="0" lang="en-US" sz="2000" b="1" i="0" u="none" strike="noStrike" cap="none" normalizeH="0" baseline="0" dirty="0" smtClean="0">
                          <a:ln>
                            <a:noFill/>
                          </a:ln>
                          <a:solidFill>
                            <a:srgbClr val="003366"/>
                          </a:solidFill>
                          <a:effectLst/>
                          <a:latin typeface="Arial" pitchFamily="34" charset="0"/>
                          <a:cs typeface="Arial" pitchFamily="34" charset="0"/>
                        </a:rPr>
                        <a:t> neutrons</a:t>
                      </a:r>
                    </a:p>
                  </a:txBody>
                  <a:tcPr marL="91450" marR="91450" marT="45732" marB="4573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8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3366"/>
                          </a:solidFill>
                          <a:effectLst/>
                          <a:latin typeface="Arial" pitchFamily="34" charset="0"/>
                          <a:cs typeface="Arial" pitchFamily="34" charset="0"/>
                        </a:rPr>
                        <a:t>Number of reflections</a:t>
                      </a:r>
                    </a:p>
                  </a:txBody>
                  <a:tcPr marL="91450" marR="91450"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6880</a:t>
                      </a:r>
                    </a:p>
                  </a:txBody>
                  <a:tcPr marL="91450" marR="91450"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228</a:t>
                      </a:r>
                    </a:p>
                  </a:txBody>
                  <a:tcPr marL="91450" marR="91450" marT="45732" marB="4573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1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3366"/>
                          </a:solidFill>
                          <a:effectLst/>
                          <a:latin typeface="Arial" pitchFamily="34" charset="0"/>
                          <a:cs typeface="Arial" pitchFamily="34" charset="0"/>
                        </a:rPr>
                        <a:t>Temperature (K)</a:t>
                      </a:r>
                    </a:p>
                  </a:txBody>
                  <a:tcPr marL="91450" marR="91450"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10</a:t>
                      </a:r>
                    </a:p>
                  </a:txBody>
                  <a:tcPr marL="91450" marR="91450"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10</a:t>
                      </a:r>
                    </a:p>
                  </a:txBody>
                  <a:tcPr marL="91450" marR="91450"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131">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fr-FR" sz="2000" b="1" i="0" u="none" strike="noStrike" cap="none" normalizeH="0" baseline="0" err="1" smtClean="0">
                          <a:ln>
                            <a:noFill/>
                          </a:ln>
                          <a:solidFill>
                            <a:srgbClr val="003366"/>
                          </a:solidFill>
                          <a:effectLst/>
                          <a:latin typeface="Arial" pitchFamily="34" charset="0"/>
                          <a:cs typeface="Arial" pitchFamily="34" charset="0"/>
                        </a:rPr>
                        <a:t>Magnetic</a:t>
                      </a:r>
                      <a:r>
                        <a:rPr kumimoji="0" lang="fr-FR" sz="2000" b="1" i="0" u="none" strike="noStrike" cap="none" normalizeH="0" baseline="0" smtClean="0">
                          <a:ln>
                            <a:noFill/>
                          </a:ln>
                          <a:solidFill>
                            <a:srgbClr val="003366"/>
                          </a:solidFill>
                          <a:effectLst/>
                          <a:latin typeface="Arial" pitchFamily="34" charset="0"/>
                          <a:cs typeface="Arial" pitchFamily="34" charset="0"/>
                        </a:rPr>
                        <a:t> Field (</a:t>
                      </a:r>
                      <a:r>
                        <a:rPr kumimoji="0" lang="fr-FR" sz="2000" b="1" i="0" u="none" strike="noStrike" cap="none" normalizeH="0" baseline="0" err="1" smtClean="0">
                          <a:ln>
                            <a:noFill/>
                          </a:ln>
                          <a:solidFill>
                            <a:srgbClr val="003366"/>
                          </a:solidFill>
                          <a:effectLst/>
                          <a:latin typeface="Arial" pitchFamily="34" charset="0"/>
                          <a:cs typeface="Arial" pitchFamily="34" charset="0"/>
                        </a:rPr>
                        <a:t>KOe</a:t>
                      </a:r>
                      <a:r>
                        <a:rPr kumimoji="0" lang="fr-FR" sz="2000" b="1" i="0" u="none" strike="noStrike" cap="none" normalizeH="0" baseline="0" smtClean="0">
                          <a:ln>
                            <a:noFill/>
                          </a:ln>
                          <a:solidFill>
                            <a:srgbClr val="003366"/>
                          </a:solidFill>
                          <a:effectLst/>
                          <a:latin typeface="Arial" pitchFamily="34" charset="0"/>
                          <a:cs typeface="Arial" pitchFamily="34" charset="0"/>
                        </a:rPr>
                        <a:t>)</a:t>
                      </a:r>
                    </a:p>
                  </a:txBody>
                  <a:tcPr marL="91450" marR="91450"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defRPr/>
                      </a:pPr>
                      <a:r>
                        <a:rPr kumimoji="0" lang="fr-FR" sz="2000" b="0" i="0" u="none" strike="noStrike" cap="none" normalizeH="0" baseline="0" smtClean="0">
                          <a:ln>
                            <a:noFill/>
                          </a:ln>
                          <a:solidFill>
                            <a:srgbClr val="003366"/>
                          </a:solidFill>
                          <a:effectLst/>
                          <a:latin typeface="Arial" pitchFamily="34" charset="0"/>
                          <a:cs typeface="Arial" pitchFamily="34" charset="0"/>
                        </a:rPr>
                        <a:t>-</a:t>
                      </a:r>
                    </a:p>
                  </a:txBody>
                  <a:tcPr marL="91450" marR="91450"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fr-FR" sz="2000" b="0" i="0" u="none" strike="noStrike" cap="none" normalizeH="0" baseline="0" smtClean="0">
                          <a:ln>
                            <a:noFill/>
                          </a:ln>
                          <a:solidFill>
                            <a:srgbClr val="003366"/>
                          </a:solidFill>
                          <a:effectLst/>
                          <a:latin typeface="Arial" pitchFamily="34" charset="0"/>
                          <a:cs typeface="Arial" pitchFamily="34" charset="0"/>
                        </a:rPr>
                        <a:t>50</a:t>
                      </a:r>
                    </a:p>
                  </a:txBody>
                  <a:tcPr marL="91450" marR="91450"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94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3366"/>
                          </a:solidFill>
                          <a:effectLst/>
                          <a:latin typeface="Arial" pitchFamily="34" charset="0"/>
                          <a:cs typeface="Arial" pitchFamily="34" charset="0"/>
                        </a:rPr>
                        <a:t>Wavelength (Å)</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rgbClr val="003366"/>
                          </a:solidFill>
                          <a:effectLst/>
                          <a:latin typeface="Arial" pitchFamily="34" charset="0"/>
                          <a:cs typeface="Arial" pitchFamily="34" charset="0"/>
                        </a:rPr>
                        <a:t>Resolution (Å</a:t>
                      </a:r>
                      <a:r>
                        <a:rPr kumimoji="0" lang="en-US" sz="2000" b="1" i="0" u="none" strike="noStrike" cap="none" normalizeH="0" baseline="30000" smtClean="0">
                          <a:ln>
                            <a:noFill/>
                          </a:ln>
                          <a:solidFill>
                            <a:srgbClr val="003366"/>
                          </a:solidFill>
                          <a:effectLst/>
                          <a:latin typeface="Arial" pitchFamily="34" charset="0"/>
                          <a:cs typeface="Arial" pitchFamily="34" charset="0"/>
                        </a:rPr>
                        <a:t>-1</a:t>
                      </a:r>
                      <a:r>
                        <a:rPr kumimoji="0" lang="en-US" sz="2000" b="1" i="0" u="none" strike="noStrike" cap="none" normalizeH="0" baseline="0" smtClean="0">
                          <a:ln>
                            <a:noFill/>
                          </a:ln>
                          <a:solidFill>
                            <a:srgbClr val="003366"/>
                          </a:solidFill>
                          <a:effectLst/>
                          <a:latin typeface="Arial" pitchFamily="34" charset="0"/>
                          <a:cs typeface="Arial" pitchFamily="34" charset="0"/>
                        </a:rPr>
                        <a:t>)</a:t>
                      </a:r>
                    </a:p>
                  </a:txBody>
                  <a:tcPr marL="91450" marR="91450"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0.71073</a:t>
                      </a:r>
                    </a:p>
                    <a:p>
                      <a:pPr marL="0" marR="0" lvl="0" indent="0" algn="ctr" defTabSz="914400" rtl="0" eaLnBrk="1" fontAlgn="base" latinLnBrk="0" hangingPunct="1">
                        <a:lnSpc>
                          <a:spcPct val="100000"/>
                        </a:lnSpc>
                        <a:spcBef>
                          <a:spcPts val="6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0.98</a:t>
                      </a:r>
                    </a:p>
                  </a:txBody>
                  <a:tcPr marL="91450" marR="91450"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0.83</a:t>
                      </a:r>
                    </a:p>
                    <a:p>
                      <a:pPr marL="0" marR="0" lvl="0" indent="0" algn="ctr" defTabSz="914400" rtl="0" eaLnBrk="1" fontAlgn="base" latinLnBrk="0" hangingPunct="1">
                        <a:lnSpc>
                          <a:spcPct val="100000"/>
                        </a:lnSpc>
                        <a:spcBef>
                          <a:spcPts val="600"/>
                        </a:spcBef>
                        <a:spcAft>
                          <a:spcPct val="0"/>
                        </a:spcAft>
                        <a:buClrTx/>
                        <a:buSzTx/>
                        <a:buFontTx/>
                        <a:buNone/>
                        <a:tabLst/>
                      </a:pPr>
                      <a:r>
                        <a:rPr kumimoji="0" lang="en-US" sz="2000" b="0" i="0" u="none" strike="noStrike" cap="none" normalizeH="0" baseline="0" smtClean="0">
                          <a:ln>
                            <a:noFill/>
                          </a:ln>
                          <a:solidFill>
                            <a:srgbClr val="003366"/>
                          </a:solidFill>
                          <a:effectLst/>
                          <a:latin typeface="Arial" pitchFamily="34" charset="0"/>
                          <a:cs typeface="Arial" pitchFamily="34" charset="0"/>
                        </a:rPr>
                        <a:t>0.49</a:t>
                      </a:r>
                    </a:p>
                  </a:txBody>
                  <a:tcPr marL="91450" marR="91450"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02" name="Rectangle 31"/>
          <p:cNvSpPr>
            <a:spLocks noChangeArrowheads="1"/>
          </p:cNvSpPr>
          <p:nvPr/>
        </p:nvSpPr>
        <p:spPr bwMode="auto">
          <a:xfrm>
            <a:off x="611188" y="188913"/>
            <a:ext cx="8281987" cy="1200329"/>
          </a:xfrm>
          <a:prstGeom prst="rect">
            <a:avLst/>
          </a:prstGeom>
          <a:solidFill>
            <a:srgbClr val="FFFF00"/>
          </a:solidFill>
          <a:ln>
            <a:noFill/>
          </a:ln>
          <a:extLst/>
        </p:spPr>
        <p:txBody>
          <a:bodyPr>
            <a:spAutoFit/>
          </a:bodyPr>
          <a:lstStyle/>
          <a:p>
            <a:r>
              <a:rPr lang="fr-FR" sz="3600" dirty="0">
                <a:latin typeface="Arial" pitchFamily="34" charset="0"/>
                <a:cs typeface="Arial" pitchFamily="34" charset="0"/>
              </a:rPr>
              <a:t>Test compound: </a:t>
            </a:r>
            <a:r>
              <a:rPr lang="en-US" sz="3600" dirty="0">
                <a:latin typeface="Arial" pitchFamily="34" charset="0"/>
                <a:cs typeface="Arial" pitchFamily="34" charset="0"/>
              </a:rPr>
              <a:t>experimental </a:t>
            </a:r>
            <a:r>
              <a:rPr lang="en-US" sz="3600" dirty="0" smtClean="0">
                <a:latin typeface="Arial" pitchFamily="34" charset="0"/>
                <a:cs typeface="Arial" pitchFamily="34" charset="0"/>
              </a:rPr>
              <a:t>data</a:t>
            </a:r>
          </a:p>
          <a:p>
            <a:r>
              <a:rPr lang="fr-FR" sz="3600" dirty="0">
                <a:latin typeface="Arial" pitchFamily="34" charset="0"/>
                <a:cs typeface="Arial" pitchFamily="34" charset="0"/>
              </a:rPr>
              <a:t> </a:t>
            </a:r>
            <a:r>
              <a:rPr lang="fr-FR" sz="3600" dirty="0" smtClean="0">
                <a:latin typeface="Arial" pitchFamily="34" charset="0"/>
                <a:cs typeface="Arial" pitchFamily="34" charset="0"/>
              </a:rPr>
              <a:t> </a:t>
            </a:r>
            <a:r>
              <a:rPr lang="fr-FR" sz="3600" dirty="0" err="1" smtClean="0">
                <a:latin typeface="Arial" pitchFamily="34" charset="0"/>
                <a:cs typeface="Arial" pitchFamily="34" charset="0"/>
              </a:rPr>
              <a:t>Xrays</a:t>
            </a:r>
            <a:r>
              <a:rPr lang="fr-FR" sz="3600" dirty="0" smtClean="0">
                <a:latin typeface="Arial" pitchFamily="34" charset="0"/>
                <a:cs typeface="Arial" pitchFamily="34" charset="0"/>
              </a:rPr>
              <a:t> and PN  , no Neutron data</a:t>
            </a:r>
            <a:endParaRPr lang="en-US" sz="3600" dirty="0">
              <a:latin typeface="Arial" pitchFamily="34" charset="0"/>
              <a:cs typeface="Arial" pitchFamily="34" charset="0"/>
            </a:endParaRPr>
          </a:p>
        </p:txBody>
      </p:sp>
      <p:sp>
        <p:nvSpPr>
          <p:cNvPr id="28703"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8DFD975-F5EA-4861-8113-D82950A2A2FE}" type="slidenum">
              <a:rPr lang="fr-FR" sz="1200">
                <a:latin typeface="Arial" pitchFamily="34" charset="0"/>
                <a:cs typeface="Arial" pitchFamily="34" charset="0"/>
              </a:rPr>
              <a:pPr algn="r"/>
              <a:t>30</a:t>
            </a:fld>
            <a:endParaRPr lang="fr-FR" sz="1200">
              <a:latin typeface="Arial" pitchFamily="34" charset="0"/>
              <a:cs typeface="Arial" pitchFamily="34" charset="0"/>
            </a:endParaRPr>
          </a:p>
        </p:txBody>
      </p:sp>
      <p:sp>
        <p:nvSpPr>
          <p:cNvPr id="5" name="Rectangle 92"/>
          <p:cNvSpPr>
            <a:spLocks noChangeArrowheads="1"/>
          </p:cNvSpPr>
          <p:nvPr/>
        </p:nvSpPr>
        <p:spPr bwMode="auto">
          <a:xfrm>
            <a:off x="4654550" y="3502025"/>
            <a:ext cx="793750" cy="3603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latin typeface="Arial" pitchFamily="34" charset="0"/>
              <a:cs typeface="Arial" pitchFamily="34" charset="0"/>
            </a:endParaRPr>
          </a:p>
        </p:txBody>
      </p:sp>
      <p:sp>
        <p:nvSpPr>
          <p:cNvPr id="6" name="Rectangle 92"/>
          <p:cNvSpPr>
            <a:spLocks noChangeArrowheads="1"/>
          </p:cNvSpPr>
          <p:nvPr/>
        </p:nvSpPr>
        <p:spPr bwMode="auto">
          <a:xfrm>
            <a:off x="6875463" y="3502025"/>
            <a:ext cx="793750" cy="3603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23133158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06ABBBE0-05EB-463F-9A66-1493967C1CB7}" type="slidenum">
              <a:rPr lang="fr-FR" sz="1200"/>
              <a:pPr algn="r"/>
              <a:t>31</a:t>
            </a:fld>
            <a:endParaRPr lang="fr-FR" sz="1200"/>
          </a:p>
        </p:txBody>
      </p:sp>
      <p:sp>
        <p:nvSpPr>
          <p:cNvPr id="45060" name="Text Box 546"/>
          <p:cNvSpPr txBox="1">
            <a:spLocks noChangeArrowheads="1"/>
          </p:cNvSpPr>
          <p:nvPr/>
        </p:nvSpPr>
        <p:spPr bwMode="auto">
          <a:xfrm>
            <a:off x="576263" y="5553075"/>
            <a:ext cx="327501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a:solidFill>
                  <a:srgbClr val="FF0000"/>
                </a:solidFill>
                <a:latin typeface="Arial" pitchFamily="34" charset="0"/>
              </a:rPr>
              <a:t>R</a:t>
            </a:r>
            <a:r>
              <a:rPr lang="en-GB" sz="2000" b="1" baseline="-25000">
                <a:solidFill>
                  <a:srgbClr val="FF0000"/>
                </a:solidFill>
                <a:latin typeface="Arial" pitchFamily="34" charset="0"/>
              </a:rPr>
              <a:t>w</a:t>
            </a:r>
            <a:r>
              <a:rPr lang="en-GB" sz="2000" b="1">
                <a:solidFill>
                  <a:srgbClr val="FF0000"/>
                </a:solidFill>
                <a:latin typeface="Arial" pitchFamily="34" charset="0"/>
              </a:rPr>
              <a:t>(F)   </a:t>
            </a:r>
            <a:r>
              <a:rPr lang="en-GB" sz="2000">
                <a:latin typeface="Arial" pitchFamily="34" charset="0"/>
              </a:rPr>
              <a:t>G.o.F    </a:t>
            </a:r>
            <a:r>
              <a:rPr lang="en-GB" sz="2000" i="1">
                <a:latin typeface="Arial" pitchFamily="34" charset="0"/>
              </a:rPr>
              <a:t>N</a:t>
            </a:r>
            <a:r>
              <a:rPr lang="en-GB" sz="2000" baseline="-25000">
                <a:latin typeface="Arial" pitchFamily="34" charset="0"/>
              </a:rPr>
              <a:t>obs</a:t>
            </a:r>
            <a:r>
              <a:rPr lang="en-GB" sz="2000">
                <a:latin typeface="Arial" pitchFamily="34" charset="0"/>
              </a:rPr>
              <a:t>    </a:t>
            </a:r>
            <a:r>
              <a:rPr lang="en-GB" sz="2000" i="1">
                <a:latin typeface="Arial" pitchFamily="34" charset="0"/>
              </a:rPr>
              <a:t>N</a:t>
            </a:r>
            <a:r>
              <a:rPr lang="en-GB" sz="2000" baseline="-25000">
                <a:latin typeface="Arial" pitchFamily="34" charset="0"/>
              </a:rPr>
              <a:t>par</a:t>
            </a:r>
            <a:endParaRPr lang="en-GB" sz="2000" b="1">
              <a:latin typeface="Arial" pitchFamily="34" charset="0"/>
            </a:endParaRPr>
          </a:p>
          <a:p>
            <a:pPr eaLnBrk="1" hangingPunct="1"/>
            <a:r>
              <a:rPr lang="en-GB" sz="2000" b="1">
                <a:solidFill>
                  <a:srgbClr val="FF0000"/>
                </a:solidFill>
                <a:latin typeface="Arial" pitchFamily="34" charset="0"/>
              </a:rPr>
              <a:t>0.0161  </a:t>
            </a:r>
            <a:r>
              <a:rPr lang="en-GB" sz="2000">
                <a:latin typeface="Arial" pitchFamily="34" charset="0"/>
              </a:rPr>
              <a:t>1,55    6880   413 </a:t>
            </a:r>
          </a:p>
        </p:txBody>
      </p:sp>
      <p:sp>
        <p:nvSpPr>
          <p:cNvPr id="45062" name="Text Box 980"/>
          <p:cNvSpPr txBox="1">
            <a:spLocks noChangeArrowheads="1"/>
          </p:cNvSpPr>
          <p:nvPr/>
        </p:nvSpPr>
        <p:spPr bwMode="auto">
          <a:xfrm>
            <a:off x="4932363" y="5553075"/>
            <a:ext cx="370681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a:solidFill>
                  <a:srgbClr val="FF0000"/>
                </a:solidFill>
                <a:latin typeface="Arial" pitchFamily="34" charset="0"/>
              </a:rPr>
              <a:t>R</a:t>
            </a:r>
            <a:r>
              <a:rPr lang="en-GB" sz="2000" b="1" baseline="-25000">
                <a:solidFill>
                  <a:srgbClr val="FF0000"/>
                </a:solidFill>
                <a:latin typeface="Arial" pitchFamily="34" charset="0"/>
              </a:rPr>
              <a:t>w</a:t>
            </a:r>
            <a:r>
              <a:rPr lang="en-GB" sz="2000" b="1">
                <a:solidFill>
                  <a:srgbClr val="FF0000"/>
                </a:solidFill>
                <a:latin typeface="Arial" pitchFamily="34" charset="0"/>
              </a:rPr>
              <a:t>(F)   </a:t>
            </a:r>
            <a:r>
              <a:rPr lang="en-GB" sz="2000">
                <a:latin typeface="Arial" pitchFamily="34" charset="0"/>
              </a:rPr>
              <a:t>G.o.F   </a:t>
            </a:r>
            <a:r>
              <a:rPr lang="en-GB" sz="2000" i="1">
                <a:latin typeface="Arial" pitchFamily="34" charset="0"/>
              </a:rPr>
              <a:t>N</a:t>
            </a:r>
            <a:r>
              <a:rPr lang="en-GB" sz="2000" baseline="-25000">
                <a:latin typeface="Arial" pitchFamily="34" charset="0"/>
              </a:rPr>
              <a:t>obs</a:t>
            </a:r>
            <a:r>
              <a:rPr lang="en-GB" sz="2000" baseline="30000">
                <a:latin typeface="Arial" pitchFamily="34" charset="0"/>
              </a:rPr>
              <a:t>X </a:t>
            </a:r>
            <a:r>
              <a:rPr lang="en-GB" sz="2000" baseline="-25000">
                <a:latin typeface="Arial" pitchFamily="34" charset="0"/>
              </a:rPr>
              <a:t>   </a:t>
            </a:r>
            <a:r>
              <a:rPr lang="en-GB" sz="2000">
                <a:latin typeface="Arial" pitchFamily="34" charset="0"/>
              </a:rPr>
              <a:t> </a:t>
            </a:r>
            <a:r>
              <a:rPr lang="en-GB" sz="2000" i="1">
                <a:latin typeface="Arial" pitchFamily="34" charset="0"/>
              </a:rPr>
              <a:t>N</a:t>
            </a:r>
            <a:r>
              <a:rPr lang="en-GB" sz="2000" baseline="-25000">
                <a:latin typeface="Arial" pitchFamily="34" charset="0"/>
              </a:rPr>
              <a:t>par</a:t>
            </a:r>
            <a:r>
              <a:rPr lang="en-GB" sz="2000" baseline="30000">
                <a:latin typeface="Arial" pitchFamily="34" charset="0"/>
              </a:rPr>
              <a:t>X</a:t>
            </a:r>
            <a:endParaRPr lang="en-GB" sz="2000" b="1" baseline="30000">
              <a:latin typeface="Arial" pitchFamily="34" charset="0"/>
            </a:endParaRPr>
          </a:p>
          <a:p>
            <a:pPr eaLnBrk="1" hangingPunct="1"/>
            <a:r>
              <a:rPr lang="en-GB" sz="2000" b="1">
                <a:solidFill>
                  <a:srgbClr val="FF0000"/>
                </a:solidFill>
                <a:latin typeface="Arial" pitchFamily="34" charset="0"/>
              </a:rPr>
              <a:t>0.0164</a:t>
            </a:r>
            <a:r>
              <a:rPr lang="en-GB" sz="2000">
                <a:latin typeface="Arial" pitchFamily="34" charset="0"/>
              </a:rPr>
              <a:t>  1.58    6880     413</a:t>
            </a:r>
          </a:p>
        </p:txBody>
      </p:sp>
      <p:pic>
        <p:nvPicPr>
          <p:cNvPr id="30725" name="Picture 986"/>
          <p:cNvPicPr>
            <a:picLocks noChangeAspect="1" noChangeArrowheads="1"/>
          </p:cNvPicPr>
          <p:nvPr/>
        </p:nvPicPr>
        <p:blipFill>
          <a:blip r:embed="rId4" cstate="print">
            <a:extLst>
              <a:ext uri="{28A0092B-C50C-407E-A947-70E740481C1C}">
                <a14:useLocalDpi xmlns:a14="http://schemas.microsoft.com/office/drawing/2010/main" val="0"/>
              </a:ext>
            </a:extLst>
          </a:blip>
          <a:srcRect r="15057"/>
          <a:stretch>
            <a:fillRect/>
          </a:stretch>
        </p:blipFill>
        <p:spPr bwMode="auto">
          <a:xfrm>
            <a:off x="450850" y="1989138"/>
            <a:ext cx="3527425" cy="2355850"/>
          </a:xfrm>
          <a:prstGeom prst="rect">
            <a:avLst/>
          </a:prstGeom>
          <a:solidFill>
            <a:schemeClr val="bg1"/>
          </a:solidFill>
          <a:ln w="9525">
            <a:solidFill>
              <a:schemeClr val="tx1"/>
            </a:solidFill>
            <a:miter lim="800000"/>
            <a:headEnd/>
            <a:tailEnd/>
          </a:ln>
        </p:spPr>
      </p:pic>
      <p:sp>
        <p:nvSpPr>
          <p:cNvPr id="29702" name="Line 991"/>
          <p:cNvSpPr>
            <a:spLocks noChangeShapeType="1"/>
          </p:cNvSpPr>
          <p:nvPr/>
        </p:nvSpPr>
        <p:spPr bwMode="auto">
          <a:xfrm>
            <a:off x="4572000" y="836613"/>
            <a:ext cx="0" cy="6021387"/>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fr-FR"/>
          </a:p>
        </p:txBody>
      </p:sp>
      <p:sp>
        <p:nvSpPr>
          <p:cNvPr id="30727" name="Rectangle 989"/>
          <p:cNvSpPr>
            <a:spLocks noChangeArrowheads="1"/>
          </p:cNvSpPr>
          <p:nvPr/>
        </p:nvSpPr>
        <p:spPr bwMode="auto">
          <a:xfrm>
            <a:off x="3770313" y="1303338"/>
            <a:ext cx="1593850" cy="396875"/>
          </a:xfrm>
          <a:prstGeom prst="rect">
            <a:avLst/>
          </a:prstGeom>
          <a:solidFill>
            <a:srgbClr val="99CCFF"/>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t>Charge</a:t>
            </a:r>
          </a:p>
        </p:txBody>
      </p:sp>
      <p:pic>
        <p:nvPicPr>
          <p:cNvPr id="30728"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l="2287" t="23152" r="7430"/>
          <a:stretch>
            <a:fillRect/>
          </a:stretch>
        </p:blipFill>
        <p:spPr bwMode="auto">
          <a:xfrm>
            <a:off x="5165725" y="1916113"/>
            <a:ext cx="3509963" cy="23844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5" name="Rectangle 31"/>
          <p:cNvSpPr>
            <a:spLocks noChangeArrowheads="1"/>
          </p:cNvSpPr>
          <p:nvPr/>
        </p:nvSpPr>
        <p:spPr bwMode="auto">
          <a:xfrm>
            <a:off x="-17028" y="0"/>
            <a:ext cx="9144000" cy="954107"/>
          </a:xfrm>
          <a:prstGeom prst="rect">
            <a:avLst/>
          </a:prstGeom>
          <a:solidFill>
            <a:srgbClr val="FFFF00"/>
          </a:solidFill>
          <a:ln>
            <a:noFill/>
          </a:ln>
          <a:extLst/>
        </p:spPr>
        <p:txBody>
          <a:bodyPr wrap="square">
            <a:spAutoFit/>
          </a:bodyPr>
          <a:lstStyle/>
          <a:p>
            <a:pPr algn="ctr"/>
            <a:r>
              <a:rPr lang="fr-FR" sz="2800" dirty="0" smtClean="0">
                <a:latin typeface="Arial" pitchFamily="34" charset="0"/>
                <a:cs typeface="Arial" pitchFamily="34" charset="0"/>
              </a:rPr>
              <a:t>Joint </a:t>
            </a:r>
            <a:r>
              <a:rPr lang="fr-FR" sz="2800" dirty="0" err="1" smtClean="0">
                <a:latin typeface="Arial" pitchFamily="34" charset="0"/>
                <a:cs typeface="Arial" pitchFamily="34" charset="0"/>
              </a:rPr>
              <a:t>refinement</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does</a:t>
            </a:r>
            <a:r>
              <a:rPr lang="fr-FR" sz="2800" dirty="0" smtClean="0">
                <a:latin typeface="Arial" pitchFamily="34" charset="0"/>
                <a:cs typeface="Arial" pitchFamily="34" charset="0"/>
              </a:rPr>
              <a:t> not </a:t>
            </a:r>
            <a:r>
              <a:rPr lang="fr-FR" sz="2800" dirty="0" err="1" smtClean="0">
                <a:latin typeface="Arial" pitchFamily="34" charset="0"/>
                <a:cs typeface="Arial" pitchFamily="34" charset="0"/>
              </a:rPr>
              <a:t>degrade</a:t>
            </a:r>
            <a:r>
              <a:rPr lang="fr-FR" sz="2800" dirty="0" smtClean="0">
                <a:latin typeface="Arial" pitchFamily="34" charset="0"/>
                <a:cs typeface="Arial" pitchFamily="34" charset="0"/>
              </a:rPr>
              <a:t> the </a:t>
            </a:r>
            <a:r>
              <a:rPr lang="fr-FR" sz="2800" dirty="0" err="1" smtClean="0">
                <a:latin typeface="Arial" pitchFamily="34" charset="0"/>
                <a:cs typeface="Arial" pitchFamily="34" charset="0"/>
              </a:rPr>
              <a:t>quality</a:t>
            </a:r>
            <a:r>
              <a:rPr lang="fr-FR" sz="2800" dirty="0" smtClean="0">
                <a:latin typeface="Arial" pitchFamily="34" charset="0"/>
                <a:cs typeface="Arial" pitchFamily="34" charset="0"/>
              </a:rPr>
              <a:t> of the  charge </a:t>
            </a:r>
            <a:r>
              <a:rPr lang="fr-FR" sz="2800" dirty="0" err="1" smtClean="0">
                <a:latin typeface="Arial" pitchFamily="34" charset="0"/>
                <a:cs typeface="Arial" pitchFamily="34" charset="0"/>
              </a:rPr>
              <a:t>density</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maps</a:t>
            </a:r>
            <a:r>
              <a:rPr lang="fr-FR" sz="2800" dirty="0" smtClean="0">
                <a:latin typeface="Arial" pitchFamily="34" charset="0"/>
                <a:cs typeface="Arial" pitchFamily="34" charset="0"/>
              </a:rPr>
              <a:t> </a:t>
            </a:r>
            <a:endParaRPr lang="en-US" sz="2800" dirty="0">
              <a:latin typeface="Arial" pitchFamily="34" charset="0"/>
              <a:cs typeface="Arial" pitchFamily="34" charset="0"/>
            </a:endParaRPr>
          </a:p>
        </p:txBody>
      </p:sp>
      <p:sp>
        <p:nvSpPr>
          <p:cNvPr id="30730" name="Rectangle 545"/>
          <p:cNvSpPr>
            <a:spLocks noChangeArrowheads="1"/>
          </p:cNvSpPr>
          <p:nvPr/>
        </p:nvSpPr>
        <p:spPr bwMode="auto">
          <a:xfrm>
            <a:off x="1270000" y="1176338"/>
            <a:ext cx="216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solidFill>
                  <a:srgbClr val="003366"/>
                </a:solidFill>
                <a:latin typeface="Arial" pitchFamily="34" charset="0"/>
              </a:rPr>
              <a:t>X-rays only</a:t>
            </a:r>
          </a:p>
        </p:txBody>
      </p:sp>
      <p:sp>
        <p:nvSpPr>
          <p:cNvPr id="30731" name="Rectangle 977"/>
          <p:cNvSpPr>
            <a:spLocks noChangeArrowheads="1"/>
          </p:cNvSpPr>
          <p:nvPr/>
        </p:nvSpPr>
        <p:spPr bwMode="auto">
          <a:xfrm>
            <a:off x="5302250" y="1138238"/>
            <a:ext cx="324008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solidFill>
                  <a:srgbClr val="003366"/>
                </a:solidFill>
                <a:latin typeface="Arial" pitchFamily="34" charset="0"/>
              </a:rPr>
              <a:t>Joint refinement </a:t>
            </a:r>
          </a:p>
          <a:p>
            <a:pPr algn="ctr" defTabSz="865188"/>
            <a:r>
              <a:rPr lang="en-GB" sz="2000" b="1">
                <a:solidFill>
                  <a:srgbClr val="003366"/>
                </a:solidFill>
                <a:latin typeface="Arial" pitchFamily="34" charset="0"/>
              </a:rPr>
              <a:t>(charge and spin) Log</a:t>
            </a:r>
          </a:p>
        </p:txBody>
      </p:sp>
      <p:sp>
        <p:nvSpPr>
          <p:cNvPr id="30732" name="Text Box 971"/>
          <p:cNvSpPr txBox="1">
            <a:spLocks noChangeArrowheads="1"/>
          </p:cNvSpPr>
          <p:nvPr/>
        </p:nvSpPr>
        <p:spPr bwMode="auto">
          <a:xfrm>
            <a:off x="0" y="4383088"/>
            <a:ext cx="4572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757" tIns="40878" rIns="81757" bIns="40878">
            <a:spAutoFit/>
          </a:bodyPr>
          <a:lstStyle>
            <a:lvl1pPr defTabSz="817563" eaLnBrk="0" hangingPunct="0">
              <a:defRPr sz="3200">
                <a:solidFill>
                  <a:schemeClr val="tx1"/>
                </a:solidFill>
                <a:latin typeface="Times New Roman" pitchFamily="18" charset="0"/>
              </a:defRPr>
            </a:lvl1pPr>
            <a:lvl2pPr marL="742950" indent="-285750" defTabSz="817563" eaLnBrk="0" hangingPunct="0">
              <a:defRPr sz="3200">
                <a:solidFill>
                  <a:schemeClr val="tx1"/>
                </a:solidFill>
                <a:latin typeface="Times New Roman" pitchFamily="18" charset="0"/>
              </a:defRPr>
            </a:lvl2pPr>
            <a:lvl3pPr marL="1143000" indent="-228600" defTabSz="817563" eaLnBrk="0" hangingPunct="0">
              <a:defRPr sz="3200">
                <a:solidFill>
                  <a:schemeClr val="tx1"/>
                </a:solidFill>
                <a:latin typeface="Times New Roman" pitchFamily="18" charset="0"/>
              </a:defRPr>
            </a:lvl3pPr>
            <a:lvl4pPr marL="1600200" indent="-228600" defTabSz="817563" eaLnBrk="0" hangingPunct="0">
              <a:defRPr sz="3200">
                <a:solidFill>
                  <a:schemeClr val="tx1"/>
                </a:solidFill>
                <a:latin typeface="Times New Roman" pitchFamily="18" charset="0"/>
              </a:defRPr>
            </a:lvl4pPr>
            <a:lvl5pPr marL="2057400" indent="-228600" defTabSz="817563" eaLnBrk="0" hangingPunct="0">
              <a:defRPr sz="3200">
                <a:solidFill>
                  <a:schemeClr val="tx1"/>
                </a:solidFill>
                <a:latin typeface="Times New Roman" pitchFamily="18" charset="0"/>
              </a:defRPr>
            </a:lvl5pPr>
            <a:lvl6pPr marL="2514600" indent="-228600" defTabSz="817563" eaLnBrk="0" fontAlgn="base" hangingPunct="0">
              <a:spcBef>
                <a:spcPct val="0"/>
              </a:spcBef>
              <a:spcAft>
                <a:spcPct val="0"/>
              </a:spcAft>
              <a:defRPr sz="3200">
                <a:solidFill>
                  <a:schemeClr val="tx1"/>
                </a:solidFill>
                <a:latin typeface="Times New Roman" pitchFamily="18" charset="0"/>
              </a:defRPr>
            </a:lvl6pPr>
            <a:lvl7pPr marL="2971800" indent="-228600" defTabSz="817563" eaLnBrk="0" fontAlgn="base" hangingPunct="0">
              <a:spcBef>
                <a:spcPct val="0"/>
              </a:spcBef>
              <a:spcAft>
                <a:spcPct val="0"/>
              </a:spcAft>
              <a:defRPr sz="3200">
                <a:solidFill>
                  <a:schemeClr val="tx1"/>
                </a:solidFill>
                <a:latin typeface="Times New Roman" pitchFamily="18" charset="0"/>
              </a:defRPr>
            </a:lvl7pPr>
            <a:lvl8pPr marL="3429000" indent="-228600" defTabSz="817563" eaLnBrk="0" fontAlgn="base" hangingPunct="0">
              <a:spcBef>
                <a:spcPct val="0"/>
              </a:spcBef>
              <a:spcAft>
                <a:spcPct val="0"/>
              </a:spcAft>
              <a:defRPr sz="3200">
                <a:solidFill>
                  <a:schemeClr val="tx1"/>
                </a:solidFill>
                <a:latin typeface="Times New Roman" pitchFamily="18" charset="0"/>
              </a:defRPr>
            </a:lvl8pPr>
            <a:lvl9pPr marL="3886200" indent="-228600" defTabSz="817563"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a:solidFill>
                  <a:srgbClr val="003366"/>
                </a:solidFill>
                <a:latin typeface="Arial" pitchFamily="34" charset="0"/>
              </a:rPr>
              <a:t>Static deformation charge density map </a:t>
            </a:r>
          </a:p>
          <a:p>
            <a:pPr algn="ctr" eaLnBrk="1" hangingPunct="1"/>
            <a:r>
              <a:rPr lang="en-GB" sz="1600">
                <a:solidFill>
                  <a:srgbClr val="003366"/>
                </a:solidFill>
                <a:latin typeface="Arial" pitchFamily="34" charset="0"/>
              </a:rPr>
              <a:t>Contours 0.1e</a:t>
            </a:r>
            <a:r>
              <a:rPr lang="en-GB" sz="1600" baseline="30000">
                <a:solidFill>
                  <a:srgbClr val="003366"/>
                </a:solidFill>
                <a:latin typeface="Arial" pitchFamily="34" charset="0"/>
              </a:rPr>
              <a:t>-</a:t>
            </a:r>
            <a:r>
              <a:rPr lang="en-GB" sz="1600">
                <a:solidFill>
                  <a:srgbClr val="003366"/>
                </a:solidFill>
                <a:latin typeface="Arial" pitchFamily="34" charset="0"/>
              </a:rPr>
              <a:t>.Å</a:t>
            </a:r>
            <a:r>
              <a:rPr lang="en-GB" sz="1600" baseline="30000">
                <a:solidFill>
                  <a:srgbClr val="003366"/>
                </a:solidFill>
                <a:latin typeface="Arial" pitchFamily="34" charset="0"/>
              </a:rPr>
              <a:t>-3</a:t>
            </a:r>
            <a:r>
              <a:rPr lang="en-GB" sz="1600">
                <a:solidFill>
                  <a:srgbClr val="003366"/>
                </a:solidFill>
                <a:latin typeface="Arial" pitchFamily="34" charset="0"/>
              </a:rPr>
              <a:t> , </a:t>
            </a:r>
          </a:p>
          <a:p>
            <a:pPr algn="ctr" eaLnBrk="1" hangingPunct="1"/>
            <a:r>
              <a:rPr lang="en-GB" sz="1600">
                <a:solidFill>
                  <a:srgbClr val="003366"/>
                </a:solidFill>
                <a:latin typeface="Arial" pitchFamily="34" charset="0"/>
              </a:rPr>
              <a:t>positive </a:t>
            </a:r>
            <a:r>
              <a:rPr lang="en-GB" sz="1600">
                <a:solidFill>
                  <a:srgbClr val="FF0000"/>
                </a:solidFill>
                <a:latin typeface="Arial" pitchFamily="34" charset="0"/>
              </a:rPr>
              <a:t>red</a:t>
            </a:r>
            <a:r>
              <a:rPr lang="en-GB" sz="1600">
                <a:latin typeface="Arial" pitchFamily="34" charset="0"/>
              </a:rPr>
              <a:t>, </a:t>
            </a:r>
            <a:r>
              <a:rPr lang="en-GB" sz="1600">
                <a:solidFill>
                  <a:srgbClr val="003366"/>
                </a:solidFill>
                <a:latin typeface="Arial" pitchFamily="34" charset="0"/>
              </a:rPr>
              <a:t>negative </a:t>
            </a:r>
            <a:r>
              <a:rPr lang="en-GB" sz="1600">
                <a:solidFill>
                  <a:schemeClr val="accent2"/>
                </a:solidFill>
                <a:latin typeface="Arial" pitchFamily="34" charset="0"/>
              </a:rPr>
              <a:t>blue </a:t>
            </a:r>
          </a:p>
        </p:txBody>
      </p:sp>
      <p:sp>
        <p:nvSpPr>
          <p:cNvPr id="30733" name="Text Box 981"/>
          <p:cNvSpPr txBox="1">
            <a:spLocks noChangeArrowheads="1"/>
          </p:cNvSpPr>
          <p:nvPr/>
        </p:nvSpPr>
        <p:spPr bwMode="auto">
          <a:xfrm>
            <a:off x="4572000" y="4384675"/>
            <a:ext cx="45720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757" tIns="40878" rIns="81757" bIns="40878">
            <a:spAutoFit/>
          </a:bodyPr>
          <a:lstStyle>
            <a:lvl1pPr defTabSz="817563" eaLnBrk="0" hangingPunct="0">
              <a:defRPr sz="3200">
                <a:solidFill>
                  <a:schemeClr val="tx1"/>
                </a:solidFill>
                <a:latin typeface="Times New Roman" pitchFamily="18" charset="0"/>
              </a:defRPr>
            </a:lvl1pPr>
            <a:lvl2pPr marL="742950" indent="-285750" defTabSz="817563" eaLnBrk="0" hangingPunct="0">
              <a:defRPr sz="3200">
                <a:solidFill>
                  <a:schemeClr val="tx1"/>
                </a:solidFill>
                <a:latin typeface="Times New Roman" pitchFamily="18" charset="0"/>
              </a:defRPr>
            </a:lvl2pPr>
            <a:lvl3pPr marL="1143000" indent="-228600" defTabSz="817563" eaLnBrk="0" hangingPunct="0">
              <a:defRPr sz="3200">
                <a:solidFill>
                  <a:schemeClr val="tx1"/>
                </a:solidFill>
                <a:latin typeface="Times New Roman" pitchFamily="18" charset="0"/>
              </a:defRPr>
            </a:lvl3pPr>
            <a:lvl4pPr marL="1600200" indent="-228600" defTabSz="817563" eaLnBrk="0" hangingPunct="0">
              <a:defRPr sz="3200">
                <a:solidFill>
                  <a:schemeClr val="tx1"/>
                </a:solidFill>
                <a:latin typeface="Times New Roman" pitchFamily="18" charset="0"/>
              </a:defRPr>
            </a:lvl4pPr>
            <a:lvl5pPr marL="2057400" indent="-228600" defTabSz="817563" eaLnBrk="0" hangingPunct="0">
              <a:defRPr sz="3200">
                <a:solidFill>
                  <a:schemeClr val="tx1"/>
                </a:solidFill>
                <a:latin typeface="Times New Roman" pitchFamily="18" charset="0"/>
              </a:defRPr>
            </a:lvl5pPr>
            <a:lvl6pPr marL="2514600" indent="-228600" defTabSz="817563" eaLnBrk="0" fontAlgn="base" hangingPunct="0">
              <a:spcBef>
                <a:spcPct val="0"/>
              </a:spcBef>
              <a:spcAft>
                <a:spcPct val="0"/>
              </a:spcAft>
              <a:defRPr sz="3200">
                <a:solidFill>
                  <a:schemeClr val="tx1"/>
                </a:solidFill>
                <a:latin typeface="Times New Roman" pitchFamily="18" charset="0"/>
              </a:defRPr>
            </a:lvl6pPr>
            <a:lvl7pPr marL="2971800" indent="-228600" defTabSz="817563" eaLnBrk="0" fontAlgn="base" hangingPunct="0">
              <a:spcBef>
                <a:spcPct val="0"/>
              </a:spcBef>
              <a:spcAft>
                <a:spcPct val="0"/>
              </a:spcAft>
              <a:defRPr sz="3200">
                <a:solidFill>
                  <a:schemeClr val="tx1"/>
                </a:solidFill>
                <a:latin typeface="Times New Roman" pitchFamily="18" charset="0"/>
              </a:defRPr>
            </a:lvl7pPr>
            <a:lvl8pPr marL="3429000" indent="-228600" defTabSz="817563" eaLnBrk="0" fontAlgn="base" hangingPunct="0">
              <a:spcBef>
                <a:spcPct val="0"/>
              </a:spcBef>
              <a:spcAft>
                <a:spcPct val="0"/>
              </a:spcAft>
              <a:defRPr sz="3200">
                <a:solidFill>
                  <a:schemeClr val="tx1"/>
                </a:solidFill>
                <a:latin typeface="Times New Roman" pitchFamily="18" charset="0"/>
              </a:defRPr>
            </a:lvl8pPr>
            <a:lvl9pPr marL="3886200" indent="-228600" defTabSz="817563"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a:solidFill>
                  <a:srgbClr val="003366"/>
                </a:solidFill>
                <a:latin typeface="Arial" pitchFamily="34" charset="0"/>
              </a:rPr>
              <a:t>Static deformation charge density map </a:t>
            </a:r>
          </a:p>
          <a:p>
            <a:pPr algn="ctr" eaLnBrk="1" hangingPunct="1"/>
            <a:r>
              <a:rPr lang="en-GB" sz="1600">
                <a:solidFill>
                  <a:srgbClr val="003366"/>
                </a:solidFill>
                <a:latin typeface="Arial" pitchFamily="34" charset="0"/>
              </a:rPr>
              <a:t>Contours 0.1e</a:t>
            </a:r>
            <a:r>
              <a:rPr lang="en-GB" sz="1600" baseline="30000">
                <a:solidFill>
                  <a:srgbClr val="003366"/>
                </a:solidFill>
                <a:latin typeface="Arial" pitchFamily="34" charset="0"/>
              </a:rPr>
              <a:t>-</a:t>
            </a:r>
            <a:r>
              <a:rPr lang="en-GB" sz="1600">
                <a:solidFill>
                  <a:srgbClr val="003366"/>
                </a:solidFill>
                <a:latin typeface="Arial" pitchFamily="34" charset="0"/>
              </a:rPr>
              <a:t>.Å</a:t>
            </a:r>
            <a:r>
              <a:rPr lang="en-GB" sz="1600" baseline="30000">
                <a:solidFill>
                  <a:srgbClr val="003366"/>
                </a:solidFill>
                <a:latin typeface="Arial" pitchFamily="34" charset="0"/>
              </a:rPr>
              <a:t>-3</a:t>
            </a:r>
            <a:r>
              <a:rPr lang="en-GB" sz="1600">
                <a:solidFill>
                  <a:srgbClr val="003366"/>
                </a:solidFill>
                <a:latin typeface="Arial" pitchFamily="34" charset="0"/>
              </a:rPr>
              <a:t>, </a:t>
            </a:r>
          </a:p>
          <a:p>
            <a:pPr algn="ctr" eaLnBrk="1" hangingPunct="1"/>
            <a:r>
              <a:rPr lang="en-GB" sz="1600">
                <a:solidFill>
                  <a:srgbClr val="003366"/>
                </a:solidFill>
                <a:latin typeface="Arial" pitchFamily="34" charset="0"/>
              </a:rPr>
              <a:t>positive </a:t>
            </a:r>
            <a:r>
              <a:rPr lang="en-GB" sz="1600">
                <a:solidFill>
                  <a:srgbClr val="FF0000"/>
                </a:solidFill>
                <a:latin typeface="Arial" pitchFamily="34" charset="0"/>
              </a:rPr>
              <a:t>red</a:t>
            </a:r>
            <a:r>
              <a:rPr lang="en-GB" sz="1600">
                <a:solidFill>
                  <a:srgbClr val="003366"/>
                </a:solidFill>
                <a:latin typeface="Arial" pitchFamily="34" charset="0"/>
              </a:rPr>
              <a:t>, negative </a:t>
            </a:r>
            <a:r>
              <a:rPr lang="en-GB" sz="1600">
                <a:solidFill>
                  <a:schemeClr val="accent2"/>
                </a:solidFill>
                <a:latin typeface="Arial" pitchFamily="34" charset="0"/>
              </a:rPr>
              <a:t>blue</a:t>
            </a:r>
          </a:p>
        </p:txBody>
      </p:sp>
    </p:spTree>
    <p:custDataLst>
      <p:tags r:id="rId1"/>
    </p:custDataLst>
    <p:extLst>
      <p:ext uri="{BB962C8B-B14F-4D97-AF65-F5344CB8AC3E}">
        <p14:creationId xmlns:p14="http://schemas.microsoft.com/office/powerpoint/2010/main" val="283203248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991"/>
          <p:cNvSpPr>
            <a:spLocks noChangeShapeType="1"/>
          </p:cNvSpPr>
          <p:nvPr/>
        </p:nvSpPr>
        <p:spPr bwMode="auto">
          <a:xfrm>
            <a:off x="4572000" y="836613"/>
            <a:ext cx="0" cy="6021387"/>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fr-FR"/>
          </a:p>
        </p:txBody>
      </p:sp>
      <p:sp>
        <p:nvSpPr>
          <p:cNvPr id="30723"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54EF505-6095-49DA-AEE9-C6A5AD97219D}" type="slidenum">
              <a:rPr lang="fr-FR" sz="1200"/>
              <a:pPr algn="r"/>
              <a:t>32</a:t>
            </a:fld>
            <a:endParaRPr lang="fr-FR" sz="1200" dirty="0"/>
          </a:p>
        </p:txBody>
      </p:sp>
      <p:pic>
        <p:nvPicPr>
          <p:cNvPr id="30724"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1916113"/>
            <a:ext cx="4095750" cy="250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5" name="Text Box 980"/>
          <p:cNvSpPr txBox="1">
            <a:spLocks noChangeArrowheads="1"/>
          </p:cNvSpPr>
          <p:nvPr/>
        </p:nvSpPr>
        <p:spPr bwMode="auto">
          <a:xfrm>
            <a:off x="4948058" y="5517232"/>
            <a:ext cx="39243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dirty="0" err="1">
                <a:solidFill>
                  <a:srgbClr val="FF0000"/>
                </a:solidFill>
                <a:latin typeface="Arial" pitchFamily="34" charset="0"/>
              </a:rPr>
              <a:t>R</a:t>
            </a:r>
            <a:r>
              <a:rPr lang="en-GB" sz="2000" b="1" baseline="-25000" dirty="0" err="1">
                <a:solidFill>
                  <a:srgbClr val="FF0000"/>
                </a:solidFill>
                <a:latin typeface="Arial" pitchFamily="34" charset="0"/>
              </a:rPr>
              <a:t>w</a:t>
            </a:r>
            <a:r>
              <a:rPr lang="en-GB" sz="2000" b="1" dirty="0">
                <a:solidFill>
                  <a:srgbClr val="FF0000"/>
                </a:solidFill>
                <a:latin typeface="Arial" pitchFamily="34" charset="0"/>
              </a:rPr>
              <a:t>(R)   </a:t>
            </a:r>
            <a:r>
              <a:rPr lang="en-GB" sz="2000" dirty="0" err="1">
                <a:latin typeface="Arial" pitchFamily="34" charset="0"/>
              </a:rPr>
              <a:t>G.o.F</a:t>
            </a:r>
            <a:r>
              <a:rPr lang="en-GB" sz="2000" dirty="0">
                <a:latin typeface="Arial" pitchFamily="34" charset="0"/>
              </a:rPr>
              <a:t>   </a:t>
            </a:r>
            <a:r>
              <a:rPr lang="en-GB" sz="2000" i="1" dirty="0" err="1">
                <a:latin typeface="Arial" pitchFamily="34" charset="0"/>
              </a:rPr>
              <a:t>N</a:t>
            </a:r>
            <a:r>
              <a:rPr lang="en-GB" sz="2000" baseline="-25000" dirty="0" err="1">
                <a:latin typeface="Arial" pitchFamily="34" charset="0"/>
              </a:rPr>
              <a:t>obs</a:t>
            </a:r>
            <a:r>
              <a:rPr lang="en-GB" sz="2000" baseline="30000" dirty="0" err="1">
                <a:latin typeface="Arial" pitchFamily="34" charset="0"/>
              </a:rPr>
              <a:t>NP</a:t>
            </a:r>
            <a:r>
              <a:rPr lang="en-GB" sz="2000" dirty="0">
                <a:latin typeface="Arial" pitchFamily="34" charset="0"/>
              </a:rPr>
              <a:t> </a:t>
            </a:r>
            <a:r>
              <a:rPr lang="en-GB" sz="2000" baseline="-25000" dirty="0">
                <a:latin typeface="Arial" pitchFamily="34" charset="0"/>
              </a:rPr>
              <a:t> </a:t>
            </a:r>
            <a:r>
              <a:rPr lang="en-GB" sz="2000" i="1" dirty="0" err="1">
                <a:latin typeface="Arial" pitchFamily="34" charset="0"/>
              </a:rPr>
              <a:t>N</a:t>
            </a:r>
            <a:r>
              <a:rPr lang="en-GB" sz="2000" baseline="-25000" dirty="0" err="1">
                <a:latin typeface="Arial" pitchFamily="34" charset="0"/>
              </a:rPr>
              <a:t>par</a:t>
            </a:r>
            <a:r>
              <a:rPr lang="en-GB" sz="2000" baseline="30000" dirty="0" err="1">
                <a:latin typeface="Arial" pitchFamily="34" charset="0"/>
              </a:rPr>
              <a:t>NP</a:t>
            </a:r>
            <a:endParaRPr lang="en-GB" sz="2000" b="1" baseline="30000" dirty="0">
              <a:latin typeface="Arial" pitchFamily="34" charset="0"/>
            </a:endParaRPr>
          </a:p>
          <a:p>
            <a:pPr eaLnBrk="1" hangingPunct="1"/>
            <a:r>
              <a:rPr lang="en-GB" sz="2000" b="1" dirty="0">
                <a:solidFill>
                  <a:srgbClr val="FF0000"/>
                </a:solidFill>
                <a:latin typeface="Arial" pitchFamily="34" charset="0"/>
              </a:rPr>
              <a:t>0.024</a:t>
            </a:r>
            <a:r>
              <a:rPr lang="en-GB" sz="2000" dirty="0">
                <a:latin typeface="Arial" pitchFamily="34" charset="0"/>
              </a:rPr>
              <a:t>   1.95       228      37</a:t>
            </a:r>
          </a:p>
        </p:txBody>
      </p:sp>
      <p:sp>
        <p:nvSpPr>
          <p:cNvPr id="30726" name="Text Box 546"/>
          <p:cNvSpPr txBox="1">
            <a:spLocks noChangeArrowheads="1"/>
          </p:cNvSpPr>
          <p:nvPr/>
        </p:nvSpPr>
        <p:spPr bwMode="auto">
          <a:xfrm>
            <a:off x="534233" y="5535018"/>
            <a:ext cx="3276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dirty="0" err="1">
                <a:solidFill>
                  <a:srgbClr val="FF0000"/>
                </a:solidFill>
                <a:latin typeface="Arial" pitchFamily="34" charset="0"/>
              </a:rPr>
              <a:t>R</a:t>
            </a:r>
            <a:r>
              <a:rPr lang="en-GB" sz="2000" b="1" baseline="-25000" dirty="0" err="1">
                <a:solidFill>
                  <a:srgbClr val="FF0000"/>
                </a:solidFill>
                <a:latin typeface="Arial" pitchFamily="34" charset="0"/>
              </a:rPr>
              <a:t>w</a:t>
            </a:r>
            <a:r>
              <a:rPr lang="en-GB" sz="2000" b="1" dirty="0">
                <a:solidFill>
                  <a:srgbClr val="FF0000"/>
                </a:solidFill>
                <a:latin typeface="Arial" pitchFamily="34" charset="0"/>
              </a:rPr>
              <a:t>(R)   </a:t>
            </a:r>
            <a:r>
              <a:rPr lang="en-GB" sz="2000" dirty="0" err="1">
                <a:latin typeface="Arial" pitchFamily="34" charset="0"/>
              </a:rPr>
              <a:t>G.o.F</a:t>
            </a:r>
            <a:r>
              <a:rPr lang="en-GB" sz="2000" dirty="0">
                <a:latin typeface="Arial" pitchFamily="34" charset="0"/>
              </a:rPr>
              <a:t>    </a:t>
            </a:r>
            <a:r>
              <a:rPr lang="en-GB" sz="2000" i="1" dirty="0">
                <a:latin typeface="Arial" pitchFamily="34" charset="0"/>
              </a:rPr>
              <a:t>N</a:t>
            </a:r>
            <a:r>
              <a:rPr lang="en-GB" sz="2000" baseline="-25000" dirty="0">
                <a:latin typeface="Arial" pitchFamily="34" charset="0"/>
              </a:rPr>
              <a:t>obs</a:t>
            </a:r>
            <a:r>
              <a:rPr lang="en-GB" sz="2000" dirty="0">
                <a:latin typeface="Arial" pitchFamily="34" charset="0"/>
              </a:rPr>
              <a:t>    </a:t>
            </a:r>
            <a:r>
              <a:rPr lang="en-GB" sz="2000" i="1" dirty="0" err="1">
                <a:latin typeface="Arial" pitchFamily="34" charset="0"/>
              </a:rPr>
              <a:t>N</a:t>
            </a:r>
            <a:r>
              <a:rPr lang="en-GB" sz="2000" baseline="-25000" dirty="0" err="1">
                <a:latin typeface="Arial" pitchFamily="34" charset="0"/>
              </a:rPr>
              <a:t>par</a:t>
            </a:r>
            <a:endParaRPr lang="en-GB" sz="2000" b="1" dirty="0">
              <a:latin typeface="Arial" pitchFamily="34" charset="0"/>
            </a:endParaRPr>
          </a:p>
          <a:p>
            <a:pPr eaLnBrk="1" hangingPunct="1"/>
            <a:r>
              <a:rPr lang="en-GB" sz="2000" b="1" dirty="0">
                <a:solidFill>
                  <a:srgbClr val="FF0000"/>
                </a:solidFill>
                <a:latin typeface="Arial" pitchFamily="34" charset="0"/>
              </a:rPr>
              <a:t>0.024   </a:t>
            </a:r>
            <a:r>
              <a:rPr lang="en-GB" sz="2000" dirty="0">
                <a:latin typeface="Arial" pitchFamily="34" charset="0"/>
              </a:rPr>
              <a:t>1.93       228    13 </a:t>
            </a:r>
          </a:p>
        </p:txBody>
      </p:sp>
      <p:sp>
        <p:nvSpPr>
          <p:cNvPr id="30727" name="Text Box 16"/>
          <p:cNvSpPr txBox="1">
            <a:spLocks noChangeArrowheads="1"/>
          </p:cNvSpPr>
          <p:nvPr/>
        </p:nvSpPr>
        <p:spPr bwMode="auto">
          <a:xfrm>
            <a:off x="6443663" y="4365625"/>
            <a:ext cx="10080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endParaRPr lang="fr-FR" sz="800">
              <a:solidFill>
                <a:srgbClr val="DDDDDD"/>
              </a:solidFill>
            </a:endParaRPr>
          </a:p>
        </p:txBody>
      </p:sp>
      <p:pic>
        <p:nvPicPr>
          <p:cNvPr id="3072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438" y="1763713"/>
            <a:ext cx="43211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0730" name="Rectangle 545"/>
          <p:cNvSpPr>
            <a:spLocks noChangeArrowheads="1"/>
          </p:cNvSpPr>
          <p:nvPr/>
        </p:nvSpPr>
        <p:spPr bwMode="auto">
          <a:xfrm>
            <a:off x="80964" y="705071"/>
            <a:ext cx="3698874" cy="132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84991" tIns="44196" rIns="84991" bIns="44196" anchor="ctr">
            <a:spAutoFit/>
          </a:bodyPr>
          <a:lstStyle/>
          <a:p>
            <a:pPr algn="ctr" defTabSz="865188"/>
            <a:r>
              <a:rPr lang="en-GB" sz="2000" b="1" dirty="0" smtClean="0">
                <a:solidFill>
                  <a:srgbClr val="003366"/>
                </a:solidFill>
                <a:latin typeface="Arial" pitchFamily="34" charset="0"/>
              </a:rPr>
              <a:t>In PN only refinement </a:t>
            </a:r>
          </a:p>
          <a:p>
            <a:pPr algn="ctr" defTabSz="865188"/>
            <a:r>
              <a:rPr lang="en-GB" sz="2000" b="1" i="1" dirty="0" smtClean="0">
                <a:solidFill>
                  <a:srgbClr val="003366"/>
                </a:solidFill>
                <a:latin typeface="Arial" pitchFamily="34" charset="0"/>
              </a:rPr>
              <a:t>The </a:t>
            </a:r>
            <a:r>
              <a:rPr lang="en-GB" sz="2000" b="1" i="1" dirty="0">
                <a:solidFill>
                  <a:srgbClr val="003366"/>
                </a:solidFill>
                <a:latin typeface="Arial" pitchFamily="34" charset="0"/>
              </a:rPr>
              <a:t>d</a:t>
            </a:r>
            <a:r>
              <a:rPr lang="en-GB" sz="2000" b="1" i="1" baseline="-25000" dirty="0">
                <a:solidFill>
                  <a:srgbClr val="003366"/>
                </a:solidFill>
                <a:latin typeface="Arial" pitchFamily="34" charset="0"/>
              </a:rPr>
              <a:t>x²-y²</a:t>
            </a:r>
            <a:r>
              <a:rPr lang="en-GB" sz="2000" b="1" i="1" dirty="0">
                <a:solidFill>
                  <a:srgbClr val="003366"/>
                </a:solidFill>
                <a:latin typeface="Arial" pitchFamily="34" charset="0"/>
              </a:rPr>
              <a:t> </a:t>
            </a:r>
            <a:r>
              <a:rPr lang="en-GB" sz="2000" b="1" i="1" dirty="0" smtClean="0">
                <a:solidFill>
                  <a:srgbClr val="003366"/>
                </a:solidFill>
                <a:latin typeface="Arial" pitchFamily="34" charset="0"/>
              </a:rPr>
              <a:t>shape must be  </a:t>
            </a:r>
            <a:r>
              <a:rPr lang="en-GB" sz="2000" b="1" i="1" dirty="0">
                <a:solidFill>
                  <a:srgbClr val="003366"/>
                </a:solidFill>
                <a:latin typeface="Arial" pitchFamily="34" charset="0"/>
              </a:rPr>
              <a:t>imposed </a:t>
            </a:r>
            <a:r>
              <a:rPr lang="en-GB" sz="2000" b="1" i="1" dirty="0" smtClean="0">
                <a:solidFill>
                  <a:srgbClr val="003366"/>
                </a:solidFill>
                <a:latin typeface="Arial" pitchFamily="34" charset="0"/>
              </a:rPr>
              <a:t>to Cu </a:t>
            </a:r>
            <a:endParaRPr lang="en-GB" sz="2000" b="1" i="1" dirty="0">
              <a:solidFill>
                <a:srgbClr val="003366"/>
              </a:solidFill>
              <a:latin typeface="Arial" pitchFamily="34" charset="0"/>
            </a:endParaRPr>
          </a:p>
          <a:p>
            <a:pPr algn="ctr" defTabSz="865188"/>
            <a:endParaRPr lang="en-GB" sz="2000" b="1" dirty="0">
              <a:solidFill>
                <a:srgbClr val="003366"/>
              </a:solidFill>
              <a:latin typeface="Arial" pitchFamily="34" charset="0"/>
            </a:endParaRPr>
          </a:p>
        </p:txBody>
      </p:sp>
      <p:sp>
        <p:nvSpPr>
          <p:cNvPr id="30731" name="Rectangle 977"/>
          <p:cNvSpPr>
            <a:spLocks noChangeArrowheads="1"/>
          </p:cNvSpPr>
          <p:nvPr/>
        </p:nvSpPr>
        <p:spPr bwMode="auto">
          <a:xfrm>
            <a:off x="4818919" y="547651"/>
            <a:ext cx="4257550" cy="19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84991" tIns="44196" rIns="84991" bIns="44196" anchor="ctr">
            <a:spAutoFit/>
          </a:bodyPr>
          <a:lstStyle/>
          <a:p>
            <a:pPr algn="ctr" defTabSz="865188"/>
            <a:r>
              <a:rPr lang="en-GB" sz="2000" b="1" dirty="0">
                <a:solidFill>
                  <a:srgbClr val="003366"/>
                </a:solidFill>
                <a:latin typeface="Arial" pitchFamily="34" charset="0"/>
              </a:rPr>
              <a:t>Joint refinement </a:t>
            </a:r>
          </a:p>
          <a:p>
            <a:pPr algn="ctr" defTabSz="865188"/>
            <a:r>
              <a:rPr lang="en-GB" sz="2000" b="1" dirty="0" smtClean="0">
                <a:solidFill>
                  <a:srgbClr val="003366"/>
                </a:solidFill>
                <a:latin typeface="Arial" pitchFamily="34" charset="0"/>
              </a:rPr>
              <a:t>Log scheme</a:t>
            </a:r>
          </a:p>
          <a:p>
            <a:pPr algn="ctr" defTabSz="865188"/>
            <a:r>
              <a:rPr lang="en-GB" sz="2000" b="1" i="1" dirty="0">
                <a:solidFill>
                  <a:srgbClr val="003366"/>
                </a:solidFill>
                <a:latin typeface="Arial" pitchFamily="34" charset="0"/>
              </a:rPr>
              <a:t>No a priori </a:t>
            </a:r>
            <a:r>
              <a:rPr lang="en-GB" sz="2000" b="1" i="1" dirty="0" smtClean="0">
                <a:solidFill>
                  <a:srgbClr val="003366"/>
                </a:solidFill>
                <a:latin typeface="Arial" pitchFamily="34" charset="0"/>
              </a:rPr>
              <a:t>assumption on orbital population</a:t>
            </a:r>
            <a:endParaRPr lang="en-GB" sz="2000" b="1" i="1" dirty="0">
              <a:solidFill>
                <a:srgbClr val="003366"/>
              </a:solidFill>
              <a:latin typeface="Arial" pitchFamily="34" charset="0"/>
            </a:endParaRPr>
          </a:p>
          <a:p>
            <a:pPr algn="ctr" defTabSz="865188"/>
            <a:endParaRPr lang="en-GB" sz="2000" b="1" dirty="0" smtClean="0">
              <a:solidFill>
                <a:srgbClr val="003366"/>
              </a:solidFill>
              <a:latin typeface="Arial" pitchFamily="34" charset="0"/>
            </a:endParaRPr>
          </a:p>
          <a:p>
            <a:pPr algn="ctr" defTabSz="865188"/>
            <a:endParaRPr lang="en-GB" sz="2000" b="1" dirty="0">
              <a:solidFill>
                <a:srgbClr val="003366"/>
              </a:solidFill>
              <a:latin typeface="Arial" pitchFamily="34" charset="0"/>
            </a:endParaRPr>
          </a:p>
        </p:txBody>
      </p:sp>
      <p:sp>
        <p:nvSpPr>
          <p:cNvPr id="30732" name="Text Box 614"/>
          <p:cNvSpPr txBox="1">
            <a:spLocks noChangeArrowheads="1"/>
          </p:cNvSpPr>
          <p:nvPr/>
        </p:nvSpPr>
        <p:spPr bwMode="auto">
          <a:xfrm>
            <a:off x="142875" y="4475163"/>
            <a:ext cx="4140200" cy="85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140" tIns="42570" rIns="85140" bIns="42570">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dirty="0">
                <a:solidFill>
                  <a:srgbClr val="003366"/>
                </a:solidFill>
                <a:latin typeface="Arial" pitchFamily="34" charset="0"/>
              </a:rPr>
              <a:t>Spin density map</a:t>
            </a:r>
          </a:p>
          <a:p>
            <a:pPr algn="ctr" eaLnBrk="1" hangingPunct="1"/>
            <a:r>
              <a:rPr lang="en-GB" sz="1600" dirty="0" smtClean="0">
                <a:solidFill>
                  <a:srgbClr val="003366"/>
                </a:solidFill>
                <a:latin typeface="Arial" pitchFamily="34" charset="0"/>
              </a:rPr>
              <a:t>Logarithmic </a:t>
            </a:r>
            <a:r>
              <a:rPr lang="en-GB" sz="1600" dirty="0">
                <a:solidFill>
                  <a:srgbClr val="003366"/>
                </a:solidFill>
                <a:latin typeface="Arial" pitchFamily="34" charset="0"/>
              </a:rPr>
              <a:t>contours</a:t>
            </a:r>
          </a:p>
          <a:p>
            <a:pPr algn="ctr" eaLnBrk="1" hangingPunct="1"/>
            <a:r>
              <a:rPr lang="en-GB" sz="1600" dirty="0">
                <a:solidFill>
                  <a:srgbClr val="003366"/>
                </a:solidFill>
                <a:latin typeface="Arial" pitchFamily="34" charset="0"/>
              </a:rPr>
              <a:t>Positive</a:t>
            </a:r>
            <a:r>
              <a:rPr lang="en-GB" sz="1600" dirty="0">
                <a:latin typeface="Arial" pitchFamily="34" charset="0"/>
              </a:rPr>
              <a:t> </a:t>
            </a:r>
            <a:r>
              <a:rPr lang="en-GB" sz="1600" dirty="0">
                <a:solidFill>
                  <a:srgbClr val="FF3300"/>
                </a:solidFill>
                <a:latin typeface="Arial" pitchFamily="34" charset="0"/>
              </a:rPr>
              <a:t>red,</a:t>
            </a:r>
            <a:r>
              <a:rPr lang="en-GB" sz="1600" dirty="0">
                <a:latin typeface="Arial" pitchFamily="34" charset="0"/>
              </a:rPr>
              <a:t> </a:t>
            </a:r>
            <a:r>
              <a:rPr lang="en-GB" sz="1600" dirty="0">
                <a:solidFill>
                  <a:srgbClr val="003366"/>
                </a:solidFill>
                <a:latin typeface="Arial" pitchFamily="34" charset="0"/>
              </a:rPr>
              <a:t>negative</a:t>
            </a:r>
            <a:r>
              <a:rPr lang="en-GB" sz="1600" dirty="0">
                <a:latin typeface="Arial" pitchFamily="34" charset="0"/>
              </a:rPr>
              <a:t> </a:t>
            </a:r>
            <a:r>
              <a:rPr lang="en-GB" sz="1600" dirty="0">
                <a:solidFill>
                  <a:srgbClr val="0066FF"/>
                </a:solidFill>
                <a:latin typeface="Arial" pitchFamily="34" charset="0"/>
              </a:rPr>
              <a:t>blue</a:t>
            </a:r>
          </a:p>
        </p:txBody>
      </p:sp>
      <p:sp>
        <p:nvSpPr>
          <p:cNvPr id="30733" name="Text Box 983"/>
          <p:cNvSpPr txBox="1">
            <a:spLocks noChangeArrowheads="1"/>
          </p:cNvSpPr>
          <p:nvPr/>
        </p:nvSpPr>
        <p:spPr bwMode="auto">
          <a:xfrm>
            <a:off x="4975225" y="4365625"/>
            <a:ext cx="4070350" cy="85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140" tIns="42570" rIns="85140" bIns="42570">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dirty="0">
                <a:solidFill>
                  <a:srgbClr val="003366"/>
                </a:solidFill>
                <a:latin typeface="Arial" pitchFamily="34" charset="0"/>
              </a:rPr>
              <a:t>Spin density map</a:t>
            </a:r>
          </a:p>
          <a:p>
            <a:pPr algn="ctr" eaLnBrk="1" hangingPunct="1"/>
            <a:r>
              <a:rPr lang="en-GB" sz="1600" dirty="0" smtClean="0">
                <a:solidFill>
                  <a:srgbClr val="003366"/>
                </a:solidFill>
                <a:latin typeface="Arial" pitchFamily="34" charset="0"/>
              </a:rPr>
              <a:t>Logarithmic </a:t>
            </a:r>
            <a:r>
              <a:rPr lang="en-GB" sz="1600" dirty="0">
                <a:solidFill>
                  <a:srgbClr val="003366"/>
                </a:solidFill>
                <a:latin typeface="Arial" pitchFamily="34" charset="0"/>
              </a:rPr>
              <a:t>contours</a:t>
            </a:r>
          </a:p>
          <a:p>
            <a:pPr algn="ctr" eaLnBrk="1" hangingPunct="1"/>
            <a:r>
              <a:rPr lang="en-GB" sz="1600" dirty="0">
                <a:solidFill>
                  <a:srgbClr val="003366"/>
                </a:solidFill>
                <a:latin typeface="Arial" pitchFamily="34" charset="0"/>
              </a:rPr>
              <a:t>Positive</a:t>
            </a:r>
            <a:r>
              <a:rPr lang="en-GB" sz="1600" dirty="0">
                <a:latin typeface="Arial" pitchFamily="34" charset="0"/>
              </a:rPr>
              <a:t> </a:t>
            </a:r>
            <a:r>
              <a:rPr lang="en-GB" sz="1600" dirty="0">
                <a:solidFill>
                  <a:srgbClr val="FF3300"/>
                </a:solidFill>
                <a:latin typeface="Arial" pitchFamily="34" charset="0"/>
              </a:rPr>
              <a:t>red,</a:t>
            </a:r>
            <a:r>
              <a:rPr lang="en-GB" sz="1600" dirty="0">
                <a:latin typeface="Arial" pitchFamily="34" charset="0"/>
              </a:rPr>
              <a:t> </a:t>
            </a:r>
            <a:r>
              <a:rPr lang="en-GB" sz="1600" dirty="0">
                <a:solidFill>
                  <a:srgbClr val="003366"/>
                </a:solidFill>
                <a:latin typeface="Arial" pitchFamily="34" charset="0"/>
              </a:rPr>
              <a:t>negative</a:t>
            </a:r>
            <a:r>
              <a:rPr lang="en-GB" sz="1600" dirty="0">
                <a:latin typeface="Arial" pitchFamily="34" charset="0"/>
              </a:rPr>
              <a:t> </a:t>
            </a:r>
            <a:r>
              <a:rPr lang="en-GB" sz="1600" dirty="0">
                <a:solidFill>
                  <a:srgbClr val="0066FF"/>
                </a:solidFill>
                <a:latin typeface="Arial" pitchFamily="34" charset="0"/>
              </a:rPr>
              <a:t>blue</a:t>
            </a:r>
            <a:endParaRPr lang="en-GB" sz="1600" dirty="0">
              <a:latin typeface="Arial" pitchFamily="34" charset="0"/>
            </a:endParaRPr>
          </a:p>
        </p:txBody>
      </p:sp>
      <p:sp>
        <p:nvSpPr>
          <p:cNvPr id="30734" name="Rectangle 31"/>
          <p:cNvSpPr>
            <a:spLocks noChangeArrowheads="1"/>
          </p:cNvSpPr>
          <p:nvPr/>
        </p:nvSpPr>
        <p:spPr bwMode="auto">
          <a:xfrm>
            <a:off x="0" y="0"/>
            <a:ext cx="9144000" cy="523220"/>
          </a:xfrm>
          <a:prstGeom prst="rect">
            <a:avLst/>
          </a:prstGeom>
          <a:solidFill>
            <a:srgbClr val="FFFF00"/>
          </a:solidFill>
          <a:ln>
            <a:noFill/>
          </a:ln>
          <a:extLst/>
        </p:spPr>
        <p:txBody>
          <a:bodyPr wrap="square">
            <a:spAutoFit/>
          </a:bodyPr>
          <a:lstStyle/>
          <a:p>
            <a:pPr algn="ctr"/>
            <a:r>
              <a:rPr lang="fr-FR" sz="2800" dirty="0" err="1" smtClean="0">
                <a:latin typeface="Arial" pitchFamily="34" charset="0"/>
                <a:cs typeface="Arial" pitchFamily="34" charset="0"/>
              </a:rPr>
              <a:t>Improved</a:t>
            </a:r>
            <a:r>
              <a:rPr lang="fr-FR" sz="2800" dirty="0" smtClean="0">
                <a:latin typeface="Arial" pitchFamily="34" charset="0"/>
                <a:cs typeface="Arial" pitchFamily="34" charset="0"/>
              </a:rPr>
              <a:t> spin </a:t>
            </a:r>
            <a:r>
              <a:rPr lang="fr-FR" sz="2800" dirty="0" err="1" smtClean="0">
                <a:latin typeface="Arial" pitchFamily="34" charset="0"/>
                <a:cs typeface="Arial" pitchFamily="34" charset="0"/>
              </a:rPr>
              <a:t>density</a:t>
            </a:r>
            <a:r>
              <a:rPr lang="fr-FR" sz="2800" dirty="0" smtClean="0">
                <a:latin typeface="Arial" pitchFamily="34" charset="0"/>
                <a:cs typeface="Arial" pitchFamily="34" charset="0"/>
              </a:rPr>
              <a:t> : no a priori </a:t>
            </a:r>
            <a:r>
              <a:rPr lang="fr-FR" sz="2800" dirty="0" err="1" smtClean="0">
                <a:latin typeface="Arial" pitchFamily="34" charset="0"/>
                <a:cs typeface="Arial" pitchFamily="34" charset="0"/>
              </a:rPr>
              <a:t>fittting</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611091609"/>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18" y="2615403"/>
            <a:ext cx="3030538" cy="324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6"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0381" y="2650328"/>
            <a:ext cx="3006725" cy="320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7"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4606" y="2615403"/>
            <a:ext cx="3011487" cy="324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Text Box 19"/>
          <p:cNvSpPr txBox="1">
            <a:spLocks noChangeArrowheads="1"/>
          </p:cNvSpPr>
          <p:nvPr/>
        </p:nvSpPr>
        <p:spPr bwMode="auto">
          <a:xfrm>
            <a:off x="611188" y="1109663"/>
            <a:ext cx="17287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800">
                <a:solidFill>
                  <a:srgbClr val="003366"/>
                </a:solidFill>
                <a:latin typeface="Arial" pitchFamily="34" charset="0"/>
              </a:rPr>
              <a:t>Unit</a:t>
            </a:r>
          </a:p>
        </p:txBody>
      </p:sp>
      <p:sp>
        <p:nvSpPr>
          <p:cNvPr id="33799" name="Text Box 20"/>
          <p:cNvSpPr txBox="1">
            <a:spLocks noChangeArrowheads="1"/>
          </p:cNvSpPr>
          <p:nvPr/>
        </p:nvSpPr>
        <p:spPr bwMode="auto">
          <a:xfrm>
            <a:off x="3697288" y="1109663"/>
            <a:ext cx="17287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800">
                <a:solidFill>
                  <a:srgbClr val="003366"/>
                </a:solidFill>
                <a:latin typeface="Arial" pitchFamily="34" charset="0"/>
              </a:rPr>
              <a:t>Nlog</a:t>
            </a:r>
          </a:p>
        </p:txBody>
      </p:sp>
      <p:sp>
        <p:nvSpPr>
          <p:cNvPr id="33800" name="Text Box 21"/>
          <p:cNvSpPr txBox="1">
            <a:spLocks noChangeArrowheads="1"/>
          </p:cNvSpPr>
          <p:nvPr/>
        </p:nvSpPr>
        <p:spPr bwMode="auto">
          <a:xfrm>
            <a:off x="6731000" y="1109663"/>
            <a:ext cx="17287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800">
                <a:solidFill>
                  <a:srgbClr val="003366"/>
                </a:solidFill>
                <a:latin typeface="Arial" pitchFamily="34" charset="0"/>
              </a:rPr>
              <a:t>Log</a:t>
            </a:r>
          </a:p>
        </p:txBody>
      </p:sp>
      <p:sp>
        <p:nvSpPr>
          <p:cNvPr id="33801" name="Text Box 22"/>
          <p:cNvSpPr txBox="1">
            <a:spLocks noChangeArrowheads="1"/>
          </p:cNvSpPr>
          <p:nvPr/>
        </p:nvSpPr>
        <p:spPr bwMode="auto">
          <a:xfrm>
            <a:off x="6655056" y="1645441"/>
            <a:ext cx="237490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dirty="0" err="1">
                <a:solidFill>
                  <a:srgbClr val="003366"/>
                </a:solidFill>
                <a:latin typeface="Arial" pitchFamily="34" charset="0"/>
              </a:rPr>
              <a:t>R</a:t>
            </a:r>
            <a:r>
              <a:rPr lang="fr-FR" sz="2400" baseline="-25000" dirty="0" err="1">
                <a:solidFill>
                  <a:srgbClr val="003366"/>
                </a:solidFill>
                <a:latin typeface="Arial" pitchFamily="34" charset="0"/>
              </a:rPr>
              <a:t>w</a:t>
            </a:r>
            <a:r>
              <a:rPr lang="fr-FR" sz="2400" baseline="30000" dirty="0" err="1">
                <a:solidFill>
                  <a:srgbClr val="003366"/>
                </a:solidFill>
                <a:latin typeface="Arial" pitchFamily="34" charset="0"/>
              </a:rPr>
              <a:t>X</a:t>
            </a:r>
            <a:r>
              <a:rPr lang="fr-FR" sz="2400" baseline="30000" dirty="0">
                <a:solidFill>
                  <a:srgbClr val="003366"/>
                </a:solidFill>
                <a:latin typeface="Arial" pitchFamily="34" charset="0"/>
              </a:rPr>
              <a:t> </a:t>
            </a:r>
            <a:r>
              <a:rPr lang="fr-FR" sz="2400" dirty="0">
                <a:solidFill>
                  <a:srgbClr val="003366"/>
                </a:solidFill>
                <a:latin typeface="Arial" pitchFamily="34" charset="0"/>
              </a:rPr>
              <a:t>= 1,65 %</a:t>
            </a:r>
            <a:endParaRPr lang="fr-FR" sz="2400" baseline="30000" dirty="0">
              <a:solidFill>
                <a:srgbClr val="003366"/>
              </a:solidFill>
              <a:latin typeface="Arial" pitchFamily="34" charset="0"/>
            </a:endParaRPr>
          </a:p>
          <a:p>
            <a:pPr algn="ctr" eaLnBrk="1" hangingPunct="1">
              <a:spcBef>
                <a:spcPct val="50000"/>
              </a:spcBef>
            </a:pPr>
            <a:r>
              <a:rPr lang="fr-FR" sz="2400" dirty="0" err="1" smtClean="0">
                <a:solidFill>
                  <a:srgbClr val="003366"/>
                </a:solidFill>
                <a:latin typeface="Arial" pitchFamily="34" charset="0"/>
              </a:rPr>
              <a:t>R</a:t>
            </a:r>
            <a:r>
              <a:rPr lang="fr-FR" sz="2400" baseline="-25000" dirty="0" err="1" smtClean="0">
                <a:solidFill>
                  <a:srgbClr val="003366"/>
                </a:solidFill>
                <a:latin typeface="Arial" pitchFamily="34" charset="0"/>
              </a:rPr>
              <a:t>w</a:t>
            </a:r>
            <a:r>
              <a:rPr lang="fr-FR" sz="2400" baseline="30000" dirty="0" err="1" smtClean="0">
                <a:solidFill>
                  <a:srgbClr val="003366"/>
                </a:solidFill>
                <a:latin typeface="Arial" pitchFamily="34" charset="0"/>
              </a:rPr>
              <a:t>PN</a:t>
            </a:r>
            <a:r>
              <a:rPr lang="fr-FR" sz="2400" baseline="30000" dirty="0" smtClean="0">
                <a:solidFill>
                  <a:srgbClr val="003366"/>
                </a:solidFill>
                <a:latin typeface="Arial" pitchFamily="34" charset="0"/>
              </a:rPr>
              <a:t> </a:t>
            </a:r>
            <a:r>
              <a:rPr lang="fr-FR" sz="2400" dirty="0">
                <a:solidFill>
                  <a:srgbClr val="003366"/>
                </a:solidFill>
                <a:latin typeface="Arial" pitchFamily="34" charset="0"/>
              </a:rPr>
              <a:t>= 2,11 %</a:t>
            </a:r>
          </a:p>
        </p:txBody>
      </p:sp>
      <p:sp>
        <p:nvSpPr>
          <p:cNvPr id="33802" name="Text Box 23"/>
          <p:cNvSpPr txBox="1">
            <a:spLocks noChangeArrowheads="1"/>
          </p:cNvSpPr>
          <p:nvPr/>
        </p:nvSpPr>
        <p:spPr bwMode="auto">
          <a:xfrm>
            <a:off x="3449893" y="1645441"/>
            <a:ext cx="237490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dirty="0" err="1">
                <a:solidFill>
                  <a:srgbClr val="003366"/>
                </a:solidFill>
                <a:latin typeface="Arial" pitchFamily="34" charset="0"/>
              </a:rPr>
              <a:t>R</a:t>
            </a:r>
            <a:r>
              <a:rPr lang="fr-FR" sz="2400" baseline="-25000" dirty="0" err="1">
                <a:solidFill>
                  <a:srgbClr val="003366"/>
                </a:solidFill>
                <a:latin typeface="Arial" pitchFamily="34" charset="0"/>
              </a:rPr>
              <a:t>w</a:t>
            </a:r>
            <a:r>
              <a:rPr lang="fr-FR" sz="2400" baseline="30000" dirty="0" err="1">
                <a:solidFill>
                  <a:srgbClr val="003366"/>
                </a:solidFill>
                <a:latin typeface="Arial" pitchFamily="34" charset="0"/>
              </a:rPr>
              <a:t>X</a:t>
            </a:r>
            <a:r>
              <a:rPr lang="fr-FR" sz="2400" baseline="30000" dirty="0">
                <a:solidFill>
                  <a:srgbClr val="003366"/>
                </a:solidFill>
                <a:latin typeface="Arial" pitchFamily="34" charset="0"/>
              </a:rPr>
              <a:t> </a:t>
            </a:r>
            <a:r>
              <a:rPr lang="fr-FR" sz="2400" dirty="0">
                <a:solidFill>
                  <a:srgbClr val="003366"/>
                </a:solidFill>
                <a:latin typeface="Arial" pitchFamily="34" charset="0"/>
              </a:rPr>
              <a:t>= 1,62 %</a:t>
            </a:r>
            <a:endParaRPr lang="fr-FR" sz="2400" baseline="30000" dirty="0">
              <a:solidFill>
                <a:srgbClr val="003366"/>
              </a:solidFill>
              <a:latin typeface="Arial" pitchFamily="34" charset="0"/>
            </a:endParaRPr>
          </a:p>
          <a:p>
            <a:pPr algn="ctr" eaLnBrk="1" hangingPunct="1">
              <a:spcBef>
                <a:spcPct val="50000"/>
              </a:spcBef>
            </a:pPr>
            <a:r>
              <a:rPr lang="fr-FR" sz="2400" dirty="0" err="1" smtClean="0">
                <a:solidFill>
                  <a:srgbClr val="003366"/>
                </a:solidFill>
                <a:latin typeface="Arial" pitchFamily="34" charset="0"/>
              </a:rPr>
              <a:t>R</a:t>
            </a:r>
            <a:r>
              <a:rPr lang="fr-FR" sz="2400" baseline="-25000" dirty="0" err="1" smtClean="0">
                <a:solidFill>
                  <a:srgbClr val="003366"/>
                </a:solidFill>
                <a:latin typeface="Arial" pitchFamily="34" charset="0"/>
              </a:rPr>
              <a:t>w</a:t>
            </a:r>
            <a:r>
              <a:rPr lang="fr-FR" sz="2400" baseline="30000" dirty="0" err="1" smtClean="0">
                <a:solidFill>
                  <a:srgbClr val="003366"/>
                </a:solidFill>
                <a:latin typeface="Arial" pitchFamily="34" charset="0"/>
              </a:rPr>
              <a:t>PN</a:t>
            </a:r>
            <a:r>
              <a:rPr lang="fr-FR" sz="2400" baseline="30000" dirty="0" smtClean="0">
                <a:solidFill>
                  <a:srgbClr val="003366"/>
                </a:solidFill>
                <a:latin typeface="Arial" pitchFamily="34" charset="0"/>
              </a:rPr>
              <a:t> </a:t>
            </a:r>
            <a:r>
              <a:rPr lang="fr-FR" sz="2400" dirty="0">
                <a:solidFill>
                  <a:srgbClr val="003366"/>
                </a:solidFill>
                <a:latin typeface="Arial" pitchFamily="34" charset="0"/>
              </a:rPr>
              <a:t>= 2,20 %</a:t>
            </a:r>
          </a:p>
        </p:txBody>
      </p:sp>
      <p:sp>
        <p:nvSpPr>
          <p:cNvPr id="33803" name="Text Box 24"/>
          <p:cNvSpPr txBox="1">
            <a:spLocks noChangeArrowheads="1"/>
          </p:cNvSpPr>
          <p:nvPr/>
        </p:nvSpPr>
        <p:spPr bwMode="auto">
          <a:xfrm>
            <a:off x="108206" y="1645441"/>
            <a:ext cx="237490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7524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dirty="0" err="1">
                <a:solidFill>
                  <a:srgbClr val="003366"/>
                </a:solidFill>
                <a:latin typeface="Arial" pitchFamily="34" charset="0"/>
              </a:rPr>
              <a:t>R</a:t>
            </a:r>
            <a:r>
              <a:rPr lang="fr-FR" sz="2400" baseline="-25000" dirty="0" err="1">
                <a:solidFill>
                  <a:srgbClr val="003366"/>
                </a:solidFill>
                <a:latin typeface="Arial" pitchFamily="34" charset="0"/>
              </a:rPr>
              <a:t>w</a:t>
            </a:r>
            <a:r>
              <a:rPr lang="fr-FR" sz="2400" baseline="30000" dirty="0" err="1">
                <a:solidFill>
                  <a:srgbClr val="003366"/>
                </a:solidFill>
                <a:latin typeface="Arial" pitchFamily="34" charset="0"/>
              </a:rPr>
              <a:t>X</a:t>
            </a:r>
            <a:r>
              <a:rPr lang="fr-FR" sz="2400" baseline="30000" dirty="0">
                <a:solidFill>
                  <a:srgbClr val="003366"/>
                </a:solidFill>
                <a:latin typeface="Arial" pitchFamily="34" charset="0"/>
              </a:rPr>
              <a:t> </a:t>
            </a:r>
            <a:r>
              <a:rPr lang="fr-FR" sz="2400" dirty="0">
                <a:solidFill>
                  <a:srgbClr val="003366"/>
                </a:solidFill>
                <a:latin typeface="Arial" pitchFamily="34" charset="0"/>
              </a:rPr>
              <a:t>= 1,63 %</a:t>
            </a:r>
            <a:endParaRPr lang="fr-FR" sz="2400" baseline="30000" dirty="0">
              <a:solidFill>
                <a:srgbClr val="003366"/>
              </a:solidFill>
              <a:latin typeface="Arial" pitchFamily="34" charset="0"/>
            </a:endParaRPr>
          </a:p>
          <a:p>
            <a:pPr algn="ctr" eaLnBrk="1" hangingPunct="1">
              <a:spcBef>
                <a:spcPct val="50000"/>
              </a:spcBef>
            </a:pPr>
            <a:r>
              <a:rPr lang="fr-FR" sz="2400" dirty="0" err="1" smtClean="0">
                <a:solidFill>
                  <a:srgbClr val="003366"/>
                </a:solidFill>
                <a:latin typeface="Arial" pitchFamily="34" charset="0"/>
              </a:rPr>
              <a:t>R</a:t>
            </a:r>
            <a:r>
              <a:rPr lang="fr-FR" sz="2400" baseline="-25000" dirty="0" err="1" smtClean="0">
                <a:solidFill>
                  <a:srgbClr val="003366"/>
                </a:solidFill>
                <a:latin typeface="Arial" pitchFamily="34" charset="0"/>
              </a:rPr>
              <a:t>w</a:t>
            </a:r>
            <a:r>
              <a:rPr lang="fr-FR" sz="2400" baseline="30000" dirty="0" err="1" smtClean="0">
                <a:solidFill>
                  <a:srgbClr val="003366"/>
                </a:solidFill>
                <a:latin typeface="Arial" pitchFamily="34" charset="0"/>
              </a:rPr>
              <a:t>PN</a:t>
            </a:r>
            <a:r>
              <a:rPr lang="fr-FR" sz="2400" baseline="30000" dirty="0" smtClean="0">
                <a:solidFill>
                  <a:srgbClr val="003366"/>
                </a:solidFill>
                <a:latin typeface="Arial" pitchFamily="34" charset="0"/>
              </a:rPr>
              <a:t> </a:t>
            </a:r>
            <a:r>
              <a:rPr lang="fr-FR" sz="2400" dirty="0">
                <a:solidFill>
                  <a:srgbClr val="003366"/>
                </a:solidFill>
                <a:latin typeface="Arial" pitchFamily="34" charset="0"/>
              </a:rPr>
              <a:t>= 2,34 %</a:t>
            </a:r>
          </a:p>
        </p:txBody>
      </p:sp>
      <p:sp>
        <p:nvSpPr>
          <p:cNvPr id="33804" name="Rectangle 14"/>
          <p:cNvSpPr>
            <a:spLocks noChangeArrowheads="1"/>
          </p:cNvSpPr>
          <p:nvPr/>
        </p:nvSpPr>
        <p:spPr bwMode="auto">
          <a:xfrm>
            <a:off x="-4507" y="5965028"/>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2000" dirty="0" err="1">
                <a:solidFill>
                  <a:srgbClr val="003366"/>
                </a:solidFill>
                <a:latin typeface="Arial" pitchFamily="34" charset="0"/>
                <a:cs typeface="Arial" pitchFamily="34" charset="0"/>
              </a:rPr>
              <a:t>Residual</a:t>
            </a:r>
            <a:r>
              <a:rPr lang="fr-FR" sz="2000" dirty="0">
                <a:solidFill>
                  <a:srgbClr val="003366"/>
                </a:solidFill>
                <a:latin typeface="Arial" pitchFamily="34" charset="0"/>
                <a:cs typeface="Arial" pitchFamily="34" charset="0"/>
              </a:rPr>
              <a:t> charge </a:t>
            </a:r>
            <a:r>
              <a:rPr lang="fr-FR" sz="2000" dirty="0" err="1">
                <a:solidFill>
                  <a:srgbClr val="003366"/>
                </a:solidFill>
                <a:latin typeface="Arial" pitchFamily="34" charset="0"/>
                <a:cs typeface="Arial" pitchFamily="34" charset="0"/>
              </a:rPr>
              <a:t>density</a:t>
            </a:r>
            <a:r>
              <a:rPr lang="fr-FR" sz="2000" dirty="0">
                <a:solidFill>
                  <a:srgbClr val="003366"/>
                </a:solidFill>
                <a:latin typeface="Arial" pitchFamily="34" charset="0"/>
                <a:cs typeface="Arial" pitchFamily="34" charset="0"/>
              </a:rPr>
              <a:t> </a:t>
            </a:r>
            <a:r>
              <a:rPr lang="fr-FR" sz="2000" dirty="0" err="1">
                <a:solidFill>
                  <a:srgbClr val="003366"/>
                </a:solidFill>
                <a:latin typeface="Arial" pitchFamily="34" charset="0"/>
                <a:cs typeface="Arial" pitchFamily="34" charset="0"/>
              </a:rPr>
              <a:t>map</a:t>
            </a:r>
            <a:r>
              <a:rPr lang="fr-FR" sz="2000" dirty="0">
                <a:solidFill>
                  <a:srgbClr val="003366"/>
                </a:solidFill>
                <a:latin typeface="Arial" pitchFamily="34" charset="0"/>
                <a:cs typeface="Arial" pitchFamily="34" charset="0"/>
              </a:rPr>
              <a:t>, </a:t>
            </a:r>
            <a:r>
              <a:rPr lang="fr-FR" sz="2000" dirty="0" smtClean="0">
                <a:solidFill>
                  <a:srgbClr val="003366"/>
                </a:solidFill>
                <a:latin typeface="Arial" pitchFamily="34" charset="0"/>
                <a:cs typeface="Arial" pitchFamily="34" charset="0"/>
              </a:rPr>
              <a:t>sin(</a:t>
            </a:r>
            <a:r>
              <a:rPr lang="el-GR" sz="2000" dirty="0" smtClean="0">
                <a:solidFill>
                  <a:srgbClr val="003366"/>
                </a:solidFill>
                <a:latin typeface="Arial" pitchFamily="34" charset="0"/>
                <a:cs typeface="Arial" pitchFamily="34" charset="0"/>
              </a:rPr>
              <a:t>θ</a:t>
            </a:r>
            <a:r>
              <a:rPr lang="fr-FR" sz="2000" dirty="0" smtClean="0">
                <a:solidFill>
                  <a:srgbClr val="003366"/>
                </a:solidFill>
                <a:latin typeface="Arial" pitchFamily="34" charset="0"/>
                <a:cs typeface="Arial" pitchFamily="34" charset="0"/>
              </a:rPr>
              <a:t>)/</a:t>
            </a:r>
            <a:r>
              <a:rPr lang="el-GR" sz="2000" dirty="0" smtClean="0">
                <a:solidFill>
                  <a:srgbClr val="003366"/>
                </a:solidFill>
                <a:latin typeface="Arial" pitchFamily="34" charset="0"/>
                <a:cs typeface="Arial" pitchFamily="34" charset="0"/>
              </a:rPr>
              <a:t>λ</a:t>
            </a:r>
            <a:r>
              <a:rPr lang="fr-FR" sz="2000" dirty="0" smtClean="0">
                <a:solidFill>
                  <a:srgbClr val="003366"/>
                </a:solidFill>
                <a:latin typeface="Arial" pitchFamily="34" charset="0"/>
                <a:cs typeface="Arial" pitchFamily="34" charset="0"/>
              </a:rPr>
              <a:t>&lt; </a:t>
            </a:r>
            <a:r>
              <a:rPr lang="fr-FR" sz="2000" dirty="0">
                <a:solidFill>
                  <a:srgbClr val="003366"/>
                </a:solidFill>
                <a:latin typeface="Arial" pitchFamily="34" charset="0"/>
                <a:cs typeface="Arial" pitchFamily="34" charset="0"/>
              </a:rPr>
              <a:t>0,8Å</a:t>
            </a:r>
            <a:r>
              <a:rPr lang="fr-FR" sz="2000" baseline="30000" dirty="0">
                <a:solidFill>
                  <a:srgbClr val="003366"/>
                </a:solidFill>
                <a:latin typeface="Arial" pitchFamily="34" charset="0"/>
                <a:cs typeface="Arial" pitchFamily="34" charset="0"/>
              </a:rPr>
              <a:t>-1</a:t>
            </a:r>
            <a:r>
              <a:rPr lang="fr-FR" sz="2000" dirty="0">
                <a:solidFill>
                  <a:srgbClr val="003366"/>
                </a:solidFill>
                <a:latin typeface="Arial" pitchFamily="34" charset="0"/>
                <a:cs typeface="Arial" pitchFamily="34" charset="0"/>
              </a:rPr>
              <a:t>, </a:t>
            </a:r>
            <a:r>
              <a:rPr lang="fr-FR" sz="2000" dirty="0" smtClean="0">
                <a:solidFill>
                  <a:srgbClr val="003366"/>
                </a:solidFill>
                <a:latin typeface="Arial" pitchFamily="34" charset="0"/>
                <a:cs typeface="Arial" pitchFamily="34" charset="0"/>
              </a:rPr>
              <a:t>I&gt;3</a:t>
            </a:r>
            <a:r>
              <a:rPr lang="el-GR" sz="2000" dirty="0" smtClean="0">
                <a:solidFill>
                  <a:srgbClr val="003366"/>
                </a:solidFill>
                <a:latin typeface="Arial" pitchFamily="34" charset="0"/>
                <a:cs typeface="Arial" pitchFamily="34" charset="0"/>
              </a:rPr>
              <a:t>σ</a:t>
            </a:r>
            <a:r>
              <a:rPr lang="fr-FR" sz="2000" dirty="0" smtClean="0">
                <a:solidFill>
                  <a:srgbClr val="003366"/>
                </a:solidFill>
                <a:latin typeface="Arial" pitchFamily="34" charset="0"/>
                <a:cs typeface="Arial" pitchFamily="34" charset="0"/>
              </a:rPr>
              <a:t>(I</a:t>
            </a:r>
            <a:r>
              <a:rPr lang="fr-FR" sz="2000" dirty="0">
                <a:solidFill>
                  <a:srgbClr val="003366"/>
                </a:solidFill>
                <a:latin typeface="Arial" pitchFamily="34" charset="0"/>
                <a:cs typeface="Arial" pitchFamily="34" charset="0"/>
              </a:rPr>
              <a:t>), contours 0,1 e.Å</a:t>
            </a:r>
            <a:r>
              <a:rPr lang="fr-FR" sz="2000" baseline="30000" dirty="0">
                <a:solidFill>
                  <a:srgbClr val="003366"/>
                </a:solidFill>
                <a:latin typeface="Arial" pitchFamily="34" charset="0"/>
                <a:cs typeface="Arial" pitchFamily="34" charset="0"/>
              </a:rPr>
              <a:t>-3</a:t>
            </a:r>
          </a:p>
        </p:txBody>
      </p:sp>
      <p:sp>
        <p:nvSpPr>
          <p:cNvPr id="33805" name="Rectangle 31"/>
          <p:cNvSpPr>
            <a:spLocks noChangeArrowheads="1"/>
          </p:cNvSpPr>
          <p:nvPr/>
        </p:nvSpPr>
        <p:spPr bwMode="auto">
          <a:xfrm>
            <a:off x="611188" y="188913"/>
            <a:ext cx="8281987" cy="523220"/>
          </a:xfrm>
          <a:prstGeom prst="rect">
            <a:avLst/>
          </a:prstGeom>
          <a:solidFill>
            <a:srgbClr val="FFFF00"/>
          </a:solidFill>
          <a:ln>
            <a:noFill/>
          </a:ln>
          <a:extLst/>
        </p:spPr>
        <p:txBody>
          <a:bodyPr>
            <a:spAutoFit/>
          </a:bodyPr>
          <a:lstStyle/>
          <a:p>
            <a:pPr algn="ctr"/>
            <a:r>
              <a:rPr lang="fr-FR" sz="2800" dirty="0">
                <a:latin typeface="Arial" pitchFamily="34" charset="0"/>
                <a:cs typeface="Arial" pitchFamily="34" charset="0"/>
              </a:rPr>
              <a:t>Test compound: </a:t>
            </a:r>
            <a:r>
              <a:rPr lang="en-US" sz="2800" dirty="0">
                <a:latin typeface="Arial" pitchFamily="34" charset="0"/>
                <a:cs typeface="Arial" pitchFamily="34" charset="0"/>
              </a:rPr>
              <a:t>different weighting schemes</a:t>
            </a:r>
          </a:p>
        </p:txBody>
      </p:sp>
      <p:sp>
        <p:nvSpPr>
          <p:cNvPr id="15"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54EF505-6095-49DA-AEE9-C6A5AD97219D}" type="slidenum">
              <a:rPr lang="fr-FR" sz="1200"/>
              <a:pPr algn="r"/>
              <a:t>33</a:t>
            </a:fld>
            <a:endParaRPr lang="fr-FR" sz="1200" dirty="0"/>
          </a:p>
        </p:txBody>
      </p:sp>
      <p:sp>
        <p:nvSpPr>
          <p:cNvPr id="16" name="Text Box 4"/>
          <p:cNvSpPr txBox="1">
            <a:spLocks noChangeArrowheads="1"/>
          </p:cNvSpPr>
          <p:nvPr/>
        </p:nvSpPr>
        <p:spPr bwMode="auto">
          <a:xfrm>
            <a:off x="323528" y="6453336"/>
            <a:ext cx="468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en-US" sz="1800" dirty="0" smtClean="0">
                <a:solidFill>
                  <a:srgbClr val="003366"/>
                </a:solidFill>
                <a:cs typeface="Times New Roman" pitchFamily="18" charset="0"/>
              </a:rPr>
              <a:t>Deutsch </a:t>
            </a:r>
            <a:r>
              <a:rPr lang="en-US" sz="1800" i="1" dirty="0">
                <a:solidFill>
                  <a:srgbClr val="003366"/>
                </a:solidFill>
                <a:cs typeface="Times New Roman" pitchFamily="18" charset="0"/>
              </a:rPr>
              <a:t>et al. </a:t>
            </a:r>
            <a:r>
              <a:rPr lang="en-US" sz="1800" dirty="0" err="1">
                <a:solidFill>
                  <a:srgbClr val="003366"/>
                </a:solidFill>
                <a:cs typeface="Times New Roman" pitchFamily="18" charset="0"/>
              </a:rPr>
              <a:t>Acta</a:t>
            </a:r>
            <a:r>
              <a:rPr lang="en-US" sz="1800" dirty="0">
                <a:solidFill>
                  <a:srgbClr val="003366"/>
                </a:solidFill>
                <a:cs typeface="Times New Roman" pitchFamily="18" charset="0"/>
              </a:rPr>
              <a:t> </a:t>
            </a:r>
            <a:r>
              <a:rPr lang="en-US" sz="1800" dirty="0" err="1">
                <a:solidFill>
                  <a:srgbClr val="003366"/>
                </a:solidFill>
                <a:cs typeface="Times New Roman" pitchFamily="18" charset="0"/>
              </a:rPr>
              <a:t>Cryst</a:t>
            </a:r>
            <a:r>
              <a:rPr lang="en-US" sz="1800" dirty="0">
                <a:solidFill>
                  <a:srgbClr val="003366"/>
                </a:solidFill>
                <a:cs typeface="Times New Roman" pitchFamily="18" charset="0"/>
              </a:rPr>
              <a:t>, A68 (2012) </a:t>
            </a:r>
            <a:r>
              <a:rPr lang="fr-FR" sz="1800" dirty="0">
                <a:solidFill>
                  <a:srgbClr val="003366"/>
                </a:solidFill>
                <a:cs typeface="Times New Roman" pitchFamily="18" charset="0"/>
              </a:rPr>
              <a:t>675-686</a:t>
            </a:r>
            <a:endParaRPr lang="en-US" sz="1800" dirty="0">
              <a:solidFill>
                <a:srgbClr val="003366"/>
              </a:solidFill>
              <a:cs typeface="Times New Roman" pitchFamily="18" charset="0"/>
            </a:endParaRPr>
          </a:p>
        </p:txBody>
      </p:sp>
    </p:spTree>
    <p:extLst>
      <p:ext uri="{BB962C8B-B14F-4D97-AF65-F5344CB8AC3E}">
        <p14:creationId xmlns:p14="http://schemas.microsoft.com/office/powerpoint/2010/main" val="57296731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BF6B10A-F2CA-4AD1-B250-607174B826AA}" type="slidenum">
              <a:rPr lang="fr-FR" sz="1200"/>
              <a:pPr algn="r"/>
              <a:t>34</a:t>
            </a:fld>
            <a:endParaRPr lang="fr-FR" sz="1200"/>
          </a:p>
        </p:txBody>
      </p:sp>
      <p:sp>
        <p:nvSpPr>
          <p:cNvPr id="31747" name="Text Box 9"/>
          <p:cNvSpPr txBox="1">
            <a:spLocks noChangeArrowheads="1"/>
          </p:cNvSpPr>
          <p:nvPr/>
        </p:nvSpPr>
        <p:spPr bwMode="auto">
          <a:xfrm>
            <a:off x="115888" y="1496973"/>
            <a:ext cx="88931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42875" indent="-609600"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buFont typeface="Wingdings" pitchFamily="2" charset="2"/>
              <a:buChar char="Ø"/>
            </a:pPr>
            <a:r>
              <a:rPr lang="en-GB" sz="2400" dirty="0" smtClean="0">
                <a:solidFill>
                  <a:srgbClr val="003366"/>
                </a:solidFill>
                <a:latin typeface="Arial" pitchFamily="34" charset="0"/>
                <a:cs typeface="Arial" pitchFamily="34" charset="0"/>
              </a:rPr>
              <a:t>The Spin </a:t>
            </a:r>
            <a:r>
              <a:rPr lang="en-GB" sz="2400" dirty="0">
                <a:solidFill>
                  <a:srgbClr val="003366"/>
                </a:solidFill>
                <a:latin typeface="Arial" pitchFamily="34" charset="0"/>
                <a:cs typeface="Arial" pitchFamily="34" charset="0"/>
              </a:rPr>
              <a:t>split </a:t>
            </a:r>
            <a:r>
              <a:rPr lang="en-GB" sz="2400" dirty="0" smtClean="0">
                <a:solidFill>
                  <a:srgbClr val="003366"/>
                </a:solidFill>
                <a:latin typeface="Arial" pitchFamily="34" charset="0"/>
                <a:cs typeface="Arial" pitchFamily="34" charset="0"/>
              </a:rPr>
              <a:t>model </a:t>
            </a:r>
            <a:r>
              <a:rPr lang="en-GB" sz="2400" dirty="0">
                <a:solidFill>
                  <a:srgbClr val="003366"/>
                </a:solidFill>
                <a:latin typeface="Arial" pitchFamily="34" charset="0"/>
                <a:cs typeface="Arial" pitchFamily="34" charset="0"/>
              </a:rPr>
              <a:t>allows to combine XRD, PND data</a:t>
            </a:r>
            <a:r>
              <a:rPr lang="en-GB" sz="2400" dirty="0" smtClean="0">
                <a:solidFill>
                  <a:srgbClr val="003366"/>
                </a:solidFill>
                <a:latin typeface="Arial" pitchFamily="34" charset="0"/>
                <a:cs typeface="Arial" pitchFamily="34" charset="0"/>
              </a:rPr>
              <a:t>.</a:t>
            </a:r>
          </a:p>
          <a:p>
            <a:pPr>
              <a:buFont typeface="Wingdings" pitchFamily="2" charset="2"/>
              <a:buChar char="Ø"/>
            </a:pPr>
            <a:endParaRPr lang="en-GB" sz="2400" dirty="0" smtClean="0">
              <a:solidFill>
                <a:srgbClr val="003366"/>
              </a:solidFill>
              <a:latin typeface="Arial" pitchFamily="34" charset="0"/>
              <a:cs typeface="Arial" pitchFamily="34" charset="0"/>
            </a:endParaRPr>
          </a:p>
          <a:p>
            <a:pPr>
              <a:buFont typeface="Wingdings" pitchFamily="2" charset="2"/>
              <a:buChar char="Ø"/>
            </a:pPr>
            <a:r>
              <a:rPr lang="en-GB" sz="2400" dirty="0" smtClean="0">
                <a:solidFill>
                  <a:srgbClr val="003366"/>
                </a:solidFill>
                <a:latin typeface="Arial" pitchFamily="34" charset="0"/>
                <a:cs typeface="Arial" pitchFamily="34" charset="0"/>
              </a:rPr>
              <a:t>Constraints  are crucial to obtain physical results</a:t>
            </a:r>
            <a:endParaRPr lang="en-GB" sz="2400" dirty="0">
              <a:solidFill>
                <a:srgbClr val="003366"/>
              </a:solidFill>
              <a:latin typeface="Arial" pitchFamily="34" charset="0"/>
              <a:cs typeface="Arial" pitchFamily="34" charset="0"/>
            </a:endParaRPr>
          </a:p>
          <a:p>
            <a:endParaRPr lang="en-GB" sz="2400" dirty="0">
              <a:solidFill>
                <a:srgbClr val="003366"/>
              </a:solidFill>
              <a:latin typeface="Arial" pitchFamily="34" charset="0"/>
              <a:cs typeface="Arial" pitchFamily="34" charset="0"/>
            </a:endParaRPr>
          </a:p>
          <a:p>
            <a:pPr algn="ctr">
              <a:buFont typeface="Wingdings" pitchFamily="2" charset="2"/>
              <a:buChar char="Ø"/>
            </a:pPr>
            <a:r>
              <a:rPr lang="en-GB" sz="2400" dirty="0">
                <a:solidFill>
                  <a:srgbClr val="003366"/>
                </a:solidFill>
                <a:latin typeface="Arial" pitchFamily="34" charset="0"/>
                <a:cs typeface="Arial" pitchFamily="34" charset="0"/>
              </a:rPr>
              <a:t>Reproduce previous results (XRD and PND data only)  </a:t>
            </a:r>
            <a:r>
              <a:rPr lang="en-GB" sz="2400" i="1" dirty="0">
                <a:solidFill>
                  <a:srgbClr val="003366"/>
                </a:solidFill>
                <a:latin typeface="Arial" pitchFamily="34" charset="0"/>
                <a:cs typeface="Arial" pitchFamily="34" charset="0"/>
              </a:rPr>
              <a:t>without</a:t>
            </a:r>
            <a:r>
              <a:rPr lang="en-GB" sz="2400" dirty="0">
                <a:solidFill>
                  <a:srgbClr val="003366"/>
                </a:solidFill>
                <a:latin typeface="Arial" pitchFamily="34" charset="0"/>
                <a:cs typeface="Arial" pitchFamily="34" charset="0"/>
              </a:rPr>
              <a:t> </a:t>
            </a:r>
            <a:r>
              <a:rPr lang="en-GB" sz="2400" i="1" dirty="0">
                <a:solidFill>
                  <a:srgbClr val="003366"/>
                </a:solidFill>
                <a:latin typeface="Arial" pitchFamily="34" charset="0"/>
                <a:cs typeface="Arial" pitchFamily="34" charset="0"/>
              </a:rPr>
              <a:t>a priori</a:t>
            </a:r>
            <a:r>
              <a:rPr lang="en-GB" sz="2400" i="1" dirty="0" smtClean="0">
                <a:solidFill>
                  <a:srgbClr val="003366"/>
                </a:solidFill>
                <a:latin typeface="Arial" pitchFamily="34" charset="0"/>
                <a:cs typeface="Arial" pitchFamily="34" charset="0"/>
              </a:rPr>
              <a:t>.</a:t>
            </a:r>
            <a:endParaRPr lang="en-GB" sz="2400" i="1" dirty="0">
              <a:solidFill>
                <a:srgbClr val="003366"/>
              </a:solidFill>
              <a:latin typeface="Arial" pitchFamily="34" charset="0"/>
              <a:cs typeface="Arial" pitchFamily="34" charset="0"/>
            </a:endParaRPr>
          </a:p>
          <a:p>
            <a:pPr>
              <a:buFont typeface="Wingdings" pitchFamily="2" charset="2"/>
              <a:buChar char="Ø"/>
            </a:pPr>
            <a:endParaRPr lang="en-GB" sz="2400" dirty="0">
              <a:solidFill>
                <a:srgbClr val="003366"/>
              </a:solidFill>
              <a:latin typeface="Arial" pitchFamily="34" charset="0"/>
              <a:cs typeface="Arial" pitchFamily="34" charset="0"/>
            </a:endParaRPr>
          </a:p>
          <a:p>
            <a:pPr>
              <a:buFont typeface="Wingdings" pitchFamily="2" charset="2"/>
              <a:buChar char="Ø"/>
            </a:pPr>
            <a:r>
              <a:rPr lang="en-GB" sz="2400" dirty="0" smtClean="0">
                <a:solidFill>
                  <a:srgbClr val="003366"/>
                </a:solidFill>
                <a:latin typeface="Arial" pitchFamily="34" charset="0"/>
                <a:cs typeface="Arial" pitchFamily="34" charset="0"/>
              </a:rPr>
              <a:t>3 different </a:t>
            </a:r>
            <a:r>
              <a:rPr lang="en-GB" sz="2400" dirty="0">
                <a:solidFill>
                  <a:srgbClr val="003366"/>
                </a:solidFill>
                <a:latin typeface="Arial" pitchFamily="34" charset="0"/>
                <a:cs typeface="Arial" pitchFamily="34" charset="0"/>
              </a:rPr>
              <a:t>weighting schemes gives close results</a:t>
            </a:r>
            <a:r>
              <a:rPr lang="en-GB" sz="2400" dirty="0" smtClean="0">
                <a:solidFill>
                  <a:srgbClr val="003366"/>
                </a:solidFill>
                <a:latin typeface="Arial" pitchFamily="34" charset="0"/>
                <a:cs typeface="Arial" pitchFamily="34" charset="0"/>
              </a:rPr>
              <a:t>.</a:t>
            </a:r>
          </a:p>
          <a:p>
            <a:endParaRPr lang="en-GB" sz="2400" i="1" dirty="0">
              <a:solidFill>
                <a:srgbClr val="003366"/>
              </a:solidFill>
              <a:latin typeface="Arial" pitchFamily="34" charset="0"/>
              <a:cs typeface="Arial" pitchFamily="34" charset="0"/>
            </a:endParaRPr>
          </a:p>
          <a:p>
            <a:endParaRPr lang="en-GB" sz="2400" dirty="0" smtClean="0">
              <a:solidFill>
                <a:srgbClr val="003366"/>
              </a:solidFill>
              <a:latin typeface="Arial" pitchFamily="34" charset="0"/>
              <a:cs typeface="Arial" pitchFamily="34" charset="0"/>
            </a:endParaRPr>
          </a:p>
          <a:p>
            <a:pPr algn="ctr"/>
            <a:r>
              <a:rPr lang="en-GB" sz="2400" dirty="0" smtClean="0">
                <a:solidFill>
                  <a:srgbClr val="003366"/>
                </a:solidFill>
                <a:latin typeface="Arial" pitchFamily="34" charset="0"/>
                <a:cs typeface="Arial" pitchFamily="34" charset="0"/>
              </a:rPr>
              <a:t>Let’s test the joint </a:t>
            </a:r>
            <a:r>
              <a:rPr lang="en-GB" sz="2400" dirty="0">
                <a:solidFill>
                  <a:srgbClr val="003366"/>
                </a:solidFill>
                <a:latin typeface="Arial" pitchFamily="34" charset="0"/>
                <a:cs typeface="Arial" pitchFamily="34" charset="0"/>
              </a:rPr>
              <a:t>refinement procedure </a:t>
            </a:r>
            <a:endParaRPr lang="en-GB" sz="2400" dirty="0" smtClean="0">
              <a:solidFill>
                <a:srgbClr val="003366"/>
              </a:solidFill>
              <a:latin typeface="Arial" pitchFamily="34" charset="0"/>
              <a:cs typeface="Arial" pitchFamily="34" charset="0"/>
            </a:endParaRPr>
          </a:p>
          <a:p>
            <a:pPr algn="ctr"/>
            <a:r>
              <a:rPr lang="en-GB" sz="2400" dirty="0" smtClean="0">
                <a:solidFill>
                  <a:srgbClr val="003366"/>
                </a:solidFill>
                <a:latin typeface="Arial" pitchFamily="34" charset="0"/>
                <a:cs typeface="Arial" pitchFamily="34" charset="0"/>
              </a:rPr>
              <a:t>different </a:t>
            </a:r>
            <a:r>
              <a:rPr lang="en-GB" sz="2400" dirty="0">
                <a:solidFill>
                  <a:srgbClr val="003366"/>
                </a:solidFill>
                <a:latin typeface="Arial" pitchFamily="34" charset="0"/>
                <a:cs typeface="Arial" pitchFamily="34" charset="0"/>
              </a:rPr>
              <a:t>kinds of compounds to check its universality.</a:t>
            </a:r>
          </a:p>
        </p:txBody>
      </p:sp>
      <p:sp>
        <p:nvSpPr>
          <p:cNvPr id="31748" name="Rectangle 31"/>
          <p:cNvSpPr>
            <a:spLocks noChangeArrowheads="1"/>
          </p:cNvSpPr>
          <p:nvPr/>
        </p:nvSpPr>
        <p:spPr bwMode="auto">
          <a:xfrm>
            <a:off x="611188" y="188913"/>
            <a:ext cx="8281987" cy="646331"/>
          </a:xfrm>
          <a:prstGeom prst="rect">
            <a:avLst/>
          </a:prstGeom>
          <a:solidFill>
            <a:srgbClr val="FFFF00"/>
          </a:solidFill>
          <a:ln>
            <a:noFill/>
          </a:ln>
          <a:extLst/>
        </p:spPr>
        <p:txBody>
          <a:bodyPr>
            <a:spAutoFit/>
          </a:bodyPr>
          <a:lstStyle/>
          <a:p>
            <a:pPr algn="ctr"/>
            <a:r>
              <a:rPr lang="en-US" sz="3600" dirty="0" smtClean="0">
                <a:latin typeface="Arial" pitchFamily="34" charset="0"/>
                <a:cs typeface="Arial" pitchFamily="34" charset="0"/>
              </a:rPr>
              <a:t>conclusions</a:t>
            </a:r>
            <a:endParaRPr lang="en-US" sz="3600" dirty="0">
              <a:latin typeface="Arial" pitchFamily="34" charset="0"/>
              <a:cs typeface="Arial" pitchFamily="34" charset="0"/>
            </a:endParaRPr>
          </a:p>
        </p:txBody>
      </p:sp>
    </p:spTree>
    <p:extLst>
      <p:ext uri="{BB962C8B-B14F-4D97-AF65-F5344CB8AC3E}">
        <p14:creationId xmlns:p14="http://schemas.microsoft.com/office/powerpoint/2010/main" val="4101249185"/>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4"/>
          <p:cNvSpPr>
            <a:spLocks noChangeArrowheads="1"/>
          </p:cNvSpPr>
          <p:nvPr/>
        </p:nvSpPr>
        <p:spPr bwMode="auto">
          <a:xfrm>
            <a:off x="611188" y="1889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GB" b="1">
              <a:solidFill>
                <a:srgbClr val="2D2DB9"/>
              </a:solidFill>
              <a:latin typeface="Arial" pitchFamily="34" charset="0"/>
            </a:endParaRPr>
          </a:p>
        </p:txBody>
      </p:sp>
      <p:sp>
        <p:nvSpPr>
          <p:cNvPr id="33795" name="Rectangle 2"/>
          <p:cNvSpPr>
            <a:spLocks noChangeArrowheads="1"/>
          </p:cNvSpPr>
          <p:nvPr/>
        </p:nvSpPr>
        <p:spPr bwMode="auto">
          <a:xfrm>
            <a:off x="0" y="188913"/>
            <a:ext cx="9144000" cy="523220"/>
          </a:xfrm>
          <a:prstGeom prst="rect">
            <a:avLst/>
          </a:prstGeom>
          <a:solidFill>
            <a:srgbClr val="FFFF00"/>
          </a:solidFill>
          <a:ln>
            <a:noFill/>
          </a:ln>
          <a:extLst/>
        </p:spPr>
        <p:txBody>
          <a:bodyPr wrap="square">
            <a:spAutoFit/>
          </a:bodyPr>
          <a:lstStyle/>
          <a:p>
            <a:pPr algn="ctr"/>
            <a:r>
              <a:rPr lang="en-GB" dirty="0" smtClean="0">
                <a:latin typeface="Arial" pitchFamily="34" charset="0"/>
              </a:rPr>
              <a:t>   </a:t>
            </a:r>
            <a:r>
              <a:rPr lang="en-GB" sz="2800" dirty="0" smtClean="0">
                <a:latin typeface="Arial" pitchFamily="34" charset="0"/>
              </a:rPr>
              <a:t>A       Cu</a:t>
            </a:r>
            <a:r>
              <a:rPr lang="en-GB" sz="2800" baseline="-25000" dirty="0" smtClean="0">
                <a:latin typeface="Arial" pitchFamily="34" charset="0"/>
              </a:rPr>
              <a:t>2 </a:t>
            </a:r>
            <a:r>
              <a:rPr lang="en-GB" sz="2800" dirty="0" smtClean="0">
                <a:latin typeface="Arial" pitchFamily="34" charset="0"/>
              </a:rPr>
              <a:t>complex</a:t>
            </a:r>
            <a:endParaRPr lang="en-GB" sz="2000" i="1" dirty="0">
              <a:latin typeface="Arial" pitchFamily="34" charset="0"/>
            </a:endParaRPr>
          </a:p>
        </p:txBody>
      </p:sp>
      <p:pic>
        <p:nvPicPr>
          <p:cNvPr id="33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275" y="2349500"/>
            <a:ext cx="5030788"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311884A6-EE0A-4AEF-B8FF-FD24853C973C}" type="slidenum">
              <a:rPr lang="fr-FR" sz="1200"/>
              <a:pPr algn="r"/>
              <a:t>35</a:t>
            </a:fld>
            <a:endParaRPr lang="fr-FR" sz="1200"/>
          </a:p>
        </p:txBody>
      </p:sp>
      <p:sp>
        <p:nvSpPr>
          <p:cNvPr id="33798" name="Text Box 5"/>
          <p:cNvSpPr txBox="1">
            <a:spLocks noChangeArrowheads="1"/>
          </p:cNvSpPr>
          <p:nvPr/>
        </p:nvSpPr>
        <p:spPr bwMode="auto">
          <a:xfrm>
            <a:off x="4572000" y="5853113"/>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a:solidFill>
                  <a:srgbClr val="003366"/>
                </a:solidFill>
                <a:latin typeface="Clarendon LT Std Light"/>
              </a:rPr>
              <a:t>Space group : P2</a:t>
            </a:r>
            <a:r>
              <a:rPr lang="fr-FR" sz="2400" baseline="-25000">
                <a:solidFill>
                  <a:srgbClr val="003366"/>
                </a:solidFill>
                <a:latin typeface="Clarendon LT Std Light"/>
              </a:rPr>
              <a:t>1</a:t>
            </a:r>
            <a:r>
              <a:rPr lang="fr-FR" sz="2400">
                <a:solidFill>
                  <a:srgbClr val="003366"/>
                </a:solidFill>
                <a:latin typeface="Clarendon LT Std Light"/>
              </a:rPr>
              <a:t>/n</a:t>
            </a:r>
          </a:p>
        </p:txBody>
      </p:sp>
      <p:sp>
        <p:nvSpPr>
          <p:cNvPr id="33799" name="Rectangle 7"/>
          <p:cNvSpPr>
            <a:spLocks noChangeArrowheads="1"/>
          </p:cNvSpPr>
          <p:nvPr/>
        </p:nvSpPr>
        <p:spPr bwMode="auto">
          <a:xfrm>
            <a:off x="3516313" y="1052513"/>
            <a:ext cx="2082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a:solidFill>
                  <a:srgbClr val="003366"/>
                </a:solidFill>
                <a:latin typeface="Arial" pitchFamily="34" charset="0"/>
              </a:rPr>
              <a:t>Cu</a:t>
            </a:r>
            <a:r>
              <a:rPr lang="fr-FR" baseline="-25000">
                <a:solidFill>
                  <a:srgbClr val="003366"/>
                </a:solidFill>
                <a:latin typeface="Arial" pitchFamily="34" charset="0"/>
              </a:rPr>
              <a:t>2</a:t>
            </a:r>
            <a:r>
              <a:rPr lang="fr-FR">
                <a:solidFill>
                  <a:srgbClr val="003366"/>
                </a:solidFill>
                <a:latin typeface="Arial" pitchFamily="34" charset="0"/>
              </a:rPr>
              <a:t>(N</a:t>
            </a:r>
            <a:r>
              <a:rPr lang="fr-FR" baseline="-25000">
                <a:solidFill>
                  <a:srgbClr val="003366"/>
                </a:solidFill>
                <a:latin typeface="Arial" pitchFamily="34" charset="0"/>
              </a:rPr>
              <a:t>3</a:t>
            </a:r>
            <a:r>
              <a:rPr lang="fr-FR">
                <a:solidFill>
                  <a:srgbClr val="003366"/>
                </a:solidFill>
                <a:latin typeface="Arial" pitchFamily="34" charset="0"/>
              </a:rPr>
              <a:t>)</a:t>
            </a:r>
            <a:r>
              <a:rPr lang="fr-FR" baseline="-25000">
                <a:solidFill>
                  <a:srgbClr val="003366"/>
                </a:solidFill>
                <a:latin typeface="Arial" pitchFamily="34" charset="0"/>
              </a:rPr>
              <a:t>2</a:t>
            </a:r>
            <a:r>
              <a:rPr lang="fr-FR">
                <a:solidFill>
                  <a:srgbClr val="003366"/>
                </a:solidFill>
                <a:latin typeface="Arial" pitchFamily="34" charset="0"/>
              </a:rPr>
              <a:t>L</a:t>
            </a:r>
            <a:r>
              <a:rPr lang="fr-FR" baseline="-25000">
                <a:solidFill>
                  <a:srgbClr val="003366"/>
                </a:solidFill>
                <a:latin typeface="Arial" pitchFamily="34" charset="0"/>
              </a:rPr>
              <a:t>2</a:t>
            </a:r>
            <a:endParaRPr lang="fr-FR">
              <a:solidFill>
                <a:srgbClr val="003366"/>
              </a:solidFill>
            </a:endParaRPr>
          </a:p>
        </p:txBody>
      </p:sp>
      <p:pic>
        <p:nvPicPr>
          <p:cNvPr id="3380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t="7782"/>
          <a:stretch>
            <a:fillRect/>
          </a:stretch>
        </p:blipFill>
        <p:spPr bwMode="auto">
          <a:xfrm>
            <a:off x="468313" y="2492375"/>
            <a:ext cx="360045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Oval 9"/>
          <p:cNvSpPr>
            <a:spLocks noChangeArrowheads="1"/>
          </p:cNvSpPr>
          <p:nvPr/>
        </p:nvSpPr>
        <p:spPr bwMode="auto">
          <a:xfrm>
            <a:off x="971550" y="2420938"/>
            <a:ext cx="720725" cy="7207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33802" name="Text Box 10"/>
          <p:cNvSpPr txBox="1">
            <a:spLocks noChangeArrowheads="1"/>
          </p:cNvSpPr>
          <p:nvPr/>
        </p:nvSpPr>
        <p:spPr bwMode="auto">
          <a:xfrm>
            <a:off x="4572000" y="1989138"/>
            <a:ext cx="41036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000">
                <a:solidFill>
                  <a:srgbClr val="003366"/>
                </a:solidFill>
                <a:latin typeface="Arial" pitchFamily="34" charset="0"/>
              </a:rPr>
              <a:t>Ferromagnetic interaction between Cu atoms *</a:t>
            </a:r>
          </a:p>
        </p:txBody>
      </p:sp>
      <p:cxnSp>
        <p:nvCxnSpPr>
          <p:cNvPr id="33803" name="AutoShape 11"/>
          <p:cNvCxnSpPr>
            <a:cxnSpLocks noChangeShapeType="1"/>
            <a:stCxn id="33802" idx="1"/>
            <a:endCxn id="33801" idx="6"/>
          </p:cNvCxnSpPr>
          <p:nvPr/>
        </p:nvCxnSpPr>
        <p:spPr bwMode="auto">
          <a:xfrm flipH="1">
            <a:off x="1701800" y="2339975"/>
            <a:ext cx="2870200" cy="44132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804" name="Text Box 12"/>
          <p:cNvSpPr txBox="1">
            <a:spLocks noChangeArrowheads="1"/>
          </p:cNvSpPr>
          <p:nvPr/>
        </p:nvSpPr>
        <p:spPr bwMode="auto">
          <a:xfrm>
            <a:off x="323850" y="6461125"/>
            <a:ext cx="7343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fr-FR" sz="1600">
                <a:solidFill>
                  <a:srgbClr val="003366"/>
                </a:solidFill>
              </a:rPr>
              <a:t>* Aronica et al </a:t>
            </a:r>
            <a:r>
              <a:rPr lang="fr-FR" altLang="zh-CN" sz="1600">
                <a:solidFill>
                  <a:srgbClr val="003366"/>
                </a:solidFill>
                <a:ea typeface="SimSun" pitchFamily="2" charset="-122"/>
              </a:rPr>
              <a:t>(2007). </a:t>
            </a:r>
            <a:r>
              <a:rPr lang="en-GB" altLang="zh-CN" sz="1600" i="1">
                <a:solidFill>
                  <a:srgbClr val="003366"/>
                </a:solidFill>
                <a:ea typeface="SimSun" pitchFamily="2" charset="-122"/>
              </a:rPr>
              <a:t>Chem. Eur. J.</a:t>
            </a:r>
            <a:r>
              <a:rPr lang="en-GB" altLang="zh-CN" sz="1600">
                <a:solidFill>
                  <a:srgbClr val="003366"/>
                </a:solidFill>
                <a:ea typeface="SimSun" pitchFamily="2" charset="-122"/>
              </a:rPr>
              <a:t> </a:t>
            </a:r>
            <a:r>
              <a:rPr lang="en-GB" altLang="zh-CN" sz="1600" b="1">
                <a:solidFill>
                  <a:srgbClr val="003366"/>
                </a:solidFill>
                <a:ea typeface="SimSun" pitchFamily="2" charset="-122"/>
              </a:rPr>
              <a:t>3</a:t>
            </a:r>
            <a:r>
              <a:rPr lang="en-GB" altLang="zh-CN" sz="1600">
                <a:solidFill>
                  <a:srgbClr val="003366"/>
                </a:solidFill>
                <a:ea typeface="SimSun" pitchFamily="2" charset="-122"/>
              </a:rPr>
              <a:t>, 3666–3674</a:t>
            </a:r>
            <a:r>
              <a:rPr lang="fr-FR" altLang="zh-CN" sz="1600">
                <a:solidFill>
                  <a:srgbClr val="003366"/>
                </a:solidFill>
                <a:ea typeface="SimSun" pitchFamily="2" charset="-122"/>
              </a:rPr>
              <a:t> </a:t>
            </a:r>
            <a:r>
              <a:rPr lang="fr-FR" sz="1600">
                <a:solidFill>
                  <a:srgbClr val="003366"/>
                </a:solidFill>
              </a:rPr>
              <a:t> 2011</a:t>
            </a:r>
          </a:p>
        </p:txBody>
      </p:sp>
    </p:spTree>
    <p:extLst>
      <p:ext uri="{BB962C8B-B14F-4D97-AF65-F5344CB8AC3E}">
        <p14:creationId xmlns:p14="http://schemas.microsoft.com/office/powerpoint/2010/main" val="3459044219"/>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397" name="Group 109"/>
          <p:cNvGraphicFramePr>
            <a:graphicFrameLocks noGrp="1"/>
          </p:cNvGraphicFramePr>
          <p:nvPr>
            <p:ph/>
            <p:extLst>
              <p:ext uri="{D42A27DB-BD31-4B8C-83A1-F6EECF244321}">
                <p14:modId xmlns:p14="http://schemas.microsoft.com/office/powerpoint/2010/main" val="355728781"/>
              </p:ext>
            </p:extLst>
          </p:nvPr>
        </p:nvGraphicFramePr>
        <p:xfrm>
          <a:off x="323528" y="692648"/>
          <a:ext cx="8280400" cy="2808360"/>
        </p:xfrm>
        <a:graphic>
          <a:graphicData uri="http://schemas.openxmlformats.org/drawingml/2006/table">
            <a:tbl>
              <a:tblPr/>
              <a:tblGrid>
                <a:gridCol w="2251075"/>
                <a:gridCol w="1852613"/>
                <a:gridCol w="2087562"/>
                <a:gridCol w="2089150"/>
              </a:tblGrid>
              <a:tr h="64022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smtClean="0">
                          <a:ln>
                            <a:noFill/>
                          </a:ln>
                          <a:solidFill>
                            <a:srgbClr val="003366"/>
                          </a:solidFill>
                          <a:effectLst/>
                          <a:latin typeface="Arial" pitchFamily="34" charset="0"/>
                        </a:rPr>
                        <a:t>Experiment</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smtClean="0">
                          <a:ln>
                            <a:noFill/>
                          </a:ln>
                          <a:solidFill>
                            <a:srgbClr val="003366"/>
                          </a:solidFill>
                          <a:effectLst/>
                          <a:latin typeface="Arial" pitchFamily="34" charset="0"/>
                        </a:rPr>
                        <a:t>X Rays</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err="1" smtClean="0">
                          <a:ln>
                            <a:noFill/>
                          </a:ln>
                          <a:solidFill>
                            <a:srgbClr val="003366"/>
                          </a:solidFill>
                          <a:effectLst/>
                          <a:latin typeface="Arial" pitchFamily="34" charset="0"/>
                        </a:rPr>
                        <a:t>Unpolarised</a:t>
                      </a:r>
                      <a:r>
                        <a:rPr kumimoji="0" lang="en-US" sz="1800" b="1" i="0" u="none" strike="noStrike" cap="none" normalizeH="0" baseline="0" smtClean="0">
                          <a:ln>
                            <a:noFill/>
                          </a:ln>
                          <a:solidFill>
                            <a:srgbClr val="003366"/>
                          </a:solidFill>
                          <a:effectLst/>
                          <a:latin typeface="Arial" pitchFamily="34" charset="0"/>
                        </a:rPr>
                        <a:t> neutrons</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err="1" smtClean="0">
                          <a:ln>
                            <a:noFill/>
                          </a:ln>
                          <a:solidFill>
                            <a:srgbClr val="003366"/>
                          </a:solidFill>
                          <a:effectLst/>
                          <a:latin typeface="Arial" pitchFamily="34" charset="0"/>
                        </a:rPr>
                        <a:t>Polarised</a:t>
                      </a:r>
                      <a:r>
                        <a:rPr kumimoji="0" lang="en-US" sz="1800" b="1" i="0" u="none" strike="noStrike" cap="none" normalizeH="0" baseline="0" dirty="0" smtClean="0">
                          <a:ln>
                            <a:noFill/>
                          </a:ln>
                          <a:solidFill>
                            <a:srgbClr val="003366"/>
                          </a:solidFill>
                          <a:effectLst/>
                          <a:latin typeface="Arial" pitchFamily="34" charset="0"/>
                        </a:rPr>
                        <a:t> neutrons</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r>
              <a:tr h="64022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Number of reflections used</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7208</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2303</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212</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r>
              <a:tr h="42396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Temperature (K)</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10</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30</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2</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r>
              <a:tr h="640227">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Magnetic field applied (T)</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5</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r>
              <a:tr h="463719">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smtClean="0">
                          <a:ln>
                            <a:noFill/>
                          </a:ln>
                          <a:solidFill>
                            <a:srgbClr val="003366"/>
                          </a:solidFill>
                          <a:effectLst/>
                          <a:latin typeface="Arial" pitchFamily="34" charset="0"/>
                        </a:rPr>
                        <a:t>Wavelength (</a:t>
                      </a:r>
                      <a:r>
                        <a:rPr kumimoji="0" lang="en-US" sz="1800" b="1" i="0" u="none" strike="noStrike" cap="none" normalizeH="0" baseline="0" smtClean="0">
                          <a:ln>
                            <a:noFill/>
                          </a:ln>
                          <a:solidFill>
                            <a:srgbClr val="003366"/>
                          </a:solidFill>
                          <a:effectLst/>
                          <a:latin typeface="Arial" pitchFamily="34" charset="0"/>
                          <a:cs typeface="Arial" pitchFamily="34" charset="0"/>
                        </a:rPr>
                        <a:t>Å</a:t>
                      </a:r>
                      <a:r>
                        <a:rPr kumimoji="0" lang="en-US" sz="1800" b="1" i="0" u="none" strike="noStrike" cap="none" normalizeH="0" baseline="0" smtClean="0">
                          <a:ln>
                            <a:noFill/>
                          </a:ln>
                          <a:solidFill>
                            <a:srgbClr val="003366"/>
                          </a:solidFill>
                          <a:effectLst/>
                          <a:latin typeface="Arial" pitchFamily="34" charset="0"/>
                        </a:rPr>
                        <a:t>)</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smtClean="0">
                          <a:ln>
                            <a:noFill/>
                          </a:ln>
                          <a:solidFill>
                            <a:srgbClr val="003366"/>
                          </a:solidFill>
                          <a:effectLst/>
                          <a:latin typeface="Arial" pitchFamily="34" charset="0"/>
                        </a:rPr>
                        <a:t>0.71073</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smtClean="0">
                          <a:ln>
                            <a:noFill/>
                          </a:ln>
                          <a:solidFill>
                            <a:srgbClr val="003366"/>
                          </a:solidFill>
                          <a:effectLst/>
                          <a:latin typeface="Arial" pitchFamily="34" charset="0"/>
                        </a:rPr>
                        <a:t>0.832</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sz="1800" b="1" i="0" u="none" strike="noStrike" cap="none" normalizeH="0" baseline="0" dirty="0" smtClean="0">
                          <a:ln>
                            <a:noFill/>
                          </a:ln>
                          <a:solidFill>
                            <a:srgbClr val="003366"/>
                          </a:solidFill>
                          <a:effectLst/>
                          <a:latin typeface="Arial" pitchFamily="34" charset="0"/>
                        </a:rPr>
                        <a:t>0.84</a:t>
                      </a:r>
                    </a:p>
                  </a:txBody>
                  <a:tcPr marT="45730" marB="45730"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noFill/>
                  </a:tcPr>
                </a:tc>
              </a:tr>
            </a:tbl>
          </a:graphicData>
        </a:graphic>
      </p:graphicFrame>
      <p:sp>
        <p:nvSpPr>
          <p:cNvPr id="17500" name="Rectangle 92"/>
          <p:cNvSpPr>
            <a:spLocks noChangeArrowheads="1"/>
          </p:cNvSpPr>
          <p:nvPr/>
        </p:nvSpPr>
        <p:spPr bwMode="auto">
          <a:xfrm>
            <a:off x="2987824" y="3071990"/>
            <a:ext cx="1008112" cy="3603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2" name="Rectangle 92"/>
          <p:cNvSpPr>
            <a:spLocks noChangeArrowheads="1"/>
          </p:cNvSpPr>
          <p:nvPr/>
        </p:nvSpPr>
        <p:spPr bwMode="auto">
          <a:xfrm>
            <a:off x="5076056" y="3081546"/>
            <a:ext cx="793750" cy="3603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4" name="Rectangle 92"/>
          <p:cNvSpPr>
            <a:spLocks noChangeArrowheads="1"/>
          </p:cNvSpPr>
          <p:nvPr/>
        </p:nvSpPr>
        <p:spPr bwMode="auto">
          <a:xfrm>
            <a:off x="7164288" y="3081545"/>
            <a:ext cx="793750" cy="3603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34853"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15F404F6-B113-4F44-8B32-4B5805FE67EC}" type="slidenum">
              <a:rPr lang="fr-FR" sz="1200"/>
              <a:pPr algn="r"/>
              <a:t>36</a:t>
            </a:fld>
            <a:endParaRPr lang="fr-FR" sz="1200"/>
          </a:p>
        </p:txBody>
      </p:sp>
      <p:sp>
        <p:nvSpPr>
          <p:cNvPr id="34854" name="Rectangle 24"/>
          <p:cNvSpPr>
            <a:spLocks noChangeArrowheads="1"/>
          </p:cNvSpPr>
          <p:nvPr/>
        </p:nvSpPr>
        <p:spPr bwMode="auto">
          <a:xfrm>
            <a:off x="763588" y="3413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GB" b="1">
              <a:solidFill>
                <a:srgbClr val="2D2DB9"/>
              </a:solidFill>
              <a:latin typeface="Arial" pitchFamily="34" charset="0"/>
            </a:endParaRPr>
          </a:p>
        </p:txBody>
      </p:sp>
      <p:sp>
        <p:nvSpPr>
          <p:cNvPr id="34855" name="Rectangle 2"/>
          <p:cNvSpPr>
            <a:spLocks noChangeArrowheads="1"/>
          </p:cNvSpPr>
          <p:nvPr/>
        </p:nvSpPr>
        <p:spPr bwMode="auto">
          <a:xfrm>
            <a:off x="594409" y="20237"/>
            <a:ext cx="8281987" cy="523220"/>
          </a:xfrm>
          <a:prstGeom prst="rect">
            <a:avLst/>
          </a:prstGeom>
          <a:solidFill>
            <a:srgbClr val="FFFF00"/>
          </a:solidFill>
          <a:ln>
            <a:noFill/>
          </a:ln>
          <a:extLst/>
        </p:spPr>
        <p:txBody>
          <a:bodyPr>
            <a:spAutoFit/>
          </a:bodyPr>
          <a:lstStyle/>
          <a:p>
            <a:pPr algn="ctr"/>
            <a:r>
              <a:rPr lang="en-GB" sz="2800" dirty="0" smtClean="0">
                <a:latin typeface="Arial" pitchFamily="34" charset="0"/>
              </a:rPr>
              <a:t>  Xray and neutron diffraction data</a:t>
            </a:r>
            <a:endParaRPr lang="en-GB" sz="2800" dirty="0">
              <a:latin typeface="Arial" pitchFamily="34" charset="0"/>
            </a:endParaRPr>
          </a:p>
        </p:txBody>
      </p:sp>
      <p:pic>
        <p:nvPicPr>
          <p:cNvPr id="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717032"/>
            <a:ext cx="6013499" cy="297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10950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45"/>
          <p:cNvSpPr>
            <a:spLocks noChangeArrowheads="1"/>
          </p:cNvSpPr>
          <p:nvPr/>
        </p:nvSpPr>
        <p:spPr bwMode="auto">
          <a:xfrm>
            <a:off x="1270000" y="946150"/>
            <a:ext cx="216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solidFill>
                  <a:srgbClr val="003366"/>
                </a:solidFill>
                <a:latin typeface="Arial" pitchFamily="34" charset="0"/>
              </a:rPr>
              <a:t>X-rays only</a:t>
            </a:r>
          </a:p>
        </p:txBody>
      </p:sp>
      <p:sp>
        <p:nvSpPr>
          <p:cNvPr id="35843" name="Rectangle 977"/>
          <p:cNvSpPr>
            <a:spLocks noChangeArrowheads="1"/>
          </p:cNvSpPr>
          <p:nvPr/>
        </p:nvSpPr>
        <p:spPr bwMode="auto">
          <a:xfrm>
            <a:off x="5302250" y="908050"/>
            <a:ext cx="324008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solidFill>
                  <a:srgbClr val="003366"/>
                </a:solidFill>
                <a:latin typeface="Arial" pitchFamily="34" charset="0"/>
              </a:rPr>
              <a:t>Joint refinement </a:t>
            </a:r>
          </a:p>
          <a:p>
            <a:pPr algn="ctr" defTabSz="865188"/>
            <a:r>
              <a:rPr lang="en-GB" sz="2000" b="1">
                <a:solidFill>
                  <a:srgbClr val="003366"/>
                </a:solidFill>
                <a:latin typeface="Arial" pitchFamily="34" charset="0"/>
              </a:rPr>
              <a:t>(charge and spin) NLog</a:t>
            </a:r>
          </a:p>
        </p:txBody>
      </p:sp>
      <p:sp>
        <p:nvSpPr>
          <p:cNvPr id="35844" name="Line 991"/>
          <p:cNvSpPr>
            <a:spLocks noChangeShapeType="1"/>
          </p:cNvSpPr>
          <p:nvPr/>
        </p:nvSpPr>
        <p:spPr bwMode="auto">
          <a:xfrm>
            <a:off x="4564063" y="836613"/>
            <a:ext cx="0" cy="6021387"/>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fr-FR"/>
          </a:p>
        </p:txBody>
      </p:sp>
      <p:sp>
        <p:nvSpPr>
          <p:cNvPr id="35845" name="Rectangle 989"/>
          <p:cNvSpPr>
            <a:spLocks noChangeArrowheads="1"/>
          </p:cNvSpPr>
          <p:nvPr/>
        </p:nvSpPr>
        <p:spPr bwMode="auto">
          <a:xfrm>
            <a:off x="3635896" y="971550"/>
            <a:ext cx="1593850" cy="396875"/>
          </a:xfrm>
          <a:prstGeom prst="rect">
            <a:avLst/>
          </a:prstGeom>
          <a:solidFill>
            <a:srgbClr val="99CCFF"/>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a:latin typeface="Arial" pitchFamily="34" charset="0"/>
              </a:rPr>
              <a:t>Charge</a:t>
            </a:r>
          </a:p>
        </p:txBody>
      </p:sp>
      <p:sp>
        <p:nvSpPr>
          <p:cNvPr id="35846" name="Rectangle 2"/>
          <p:cNvSpPr>
            <a:spLocks noChangeArrowheads="1"/>
          </p:cNvSpPr>
          <p:nvPr/>
        </p:nvSpPr>
        <p:spPr bwMode="auto">
          <a:xfrm>
            <a:off x="379413" y="16897"/>
            <a:ext cx="8281987" cy="523220"/>
          </a:xfrm>
          <a:prstGeom prst="rect">
            <a:avLst/>
          </a:prstGeom>
          <a:solidFill>
            <a:srgbClr val="FFFF00"/>
          </a:solidFill>
          <a:ln>
            <a:noFill/>
          </a:ln>
          <a:extLst/>
        </p:spPr>
        <p:txBody>
          <a:bodyPr>
            <a:spAutoFit/>
          </a:bodyPr>
          <a:lstStyle/>
          <a:p>
            <a:pPr algn="ctr"/>
            <a:r>
              <a:rPr lang="en-GB" dirty="0" smtClean="0">
                <a:latin typeface="Arial" pitchFamily="34" charset="0"/>
              </a:rPr>
              <a:t> </a:t>
            </a:r>
            <a:r>
              <a:rPr lang="en-GB" sz="2800" dirty="0" smtClean="0">
                <a:latin typeface="Arial" pitchFamily="34" charset="0"/>
              </a:rPr>
              <a:t>Static </a:t>
            </a:r>
            <a:r>
              <a:rPr lang="en-GB" sz="2800" dirty="0">
                <a:latin typeface="Arial" pitchFamily="34" charset="0"/>
              </a:rPr>
              <a:t>deformation charge </a:t>
            </a:r>
            <a:r>
              <a:rPr lang="en-GB" sz="2800" dirty="0" smtClean="0">
                <a:latin typeface="Arial" pitchFamily="34" charset="0"/>
              </a:rPr>
              <a:t>density </a:t>
            </a:r>
            <a:endParaRPr lang="en-GB" sz="2800" dirty="0">
              <a:latin typeface="Arial" pitchFamily="34" charset="0"/>
            </a:endParaRPr>
          </a:p>
        </p:txBody>
      </p:sp>
      <p:sp>
        <p:nvSpPr>
          <p:cNvPr id="35847" name="Text Box 546"/>
          <p:cNvSpPr txBox="1">
            <a:spLocks noChangeArrowheads="1"/>
          </p:cNvSpPr>
          <p:nvPr/>
        </p:nvSpPr>
        <p:spPr bwMode="auto">
          <a:xfrm>
            <a:off x="649288" y="6021388"/>
            <a:ext cx="32750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a:solidFill>
                  <a:srgbClr val="FF0000"/>
                </a:solidFill>
                <a:latin typeface="Arial" pitchFamily="34" charset="0"/>
              </a:rPr>
              <a:t>R</a:t>
            </a:r>
            <a:r>
              <a:rPr lang="en-GB" sz="2000" b="1" baseline="-25000">
                <a:solidFill>
                  <a:srgbClr val="FF0000"/>
                </a:solidFill>
                <a:latin typeface="Arial" pitchFamily="34" charset="0"/>
              </a:rPr>
              <a:t>w</a:t>
            </a:r>
            <a:r>
              <a:rPr lang="en-GB" sz="2000" b="1">
                <a:solidFill>
                  <a:srgbClr val="FF0000"/>
                </a:solidFill>
                <a:latin typeface="Arial" pitchFamily="34" charset="0"/>
              </a:rPr>
              <a:t>(F)   </a:t>
            </a:r>
            <a:r>
              <a:rPr lang="en-GB" sz="2000">
                <a:solidFill>
                  <a:srgbClr val="003366"/>
                </a:solidFill>
                <a:latin typeface="Arial" pitchFamily="34" charset="0"/>
              </a:rPr>
              <a:t>G.o.F    </a:t>
            </a:r>
            <a:r>
              <a:rPr lang="en-GB" sz="2000" i="1">
                <a:solidFill>
                  <a:srgbClr val="003366"/>
                </a:solidFill>
                <a:latin typeface="Arial" pitchFamily="34" charset="0"/>
              </a:rPr>
              <a:t>N</a:t>
            </a:r>
            <a:r>
              <a:rPr lang="en-GB" sz="2000" baseline="-25000">
                <a:solidFill>
                  <a:srgbClr val="003366"/>
                </a:solidFill>
                <a:latin typeface="Arial" pitchFamily="34" charset="0"/>
              </a:rPr>
              <a:t>obs</a:t>
            </a:r>
            <a:r>
              <a:rPr lang="en-GB" sz="2000">
                <a:solidFill>
                  <a:srgbClr val="003366"/>
                </a:solidFill>
                <a:latin typeface="Arial" pitchFamily="34" charset="0"/>
              </a:rPr>
              <a:t>    </a:t>
            </a:r>
            <a:r>
              <a:rPr lang="en-GB" sz="2000" i="1">
                <a:solidFill>
                  <a:srgbClr val="003366"/>
                </a:solidFill>
                <a:latin typeface="Arial" pitchFamily="34" charset="0"/>
              </a:rPr>
              <a:t>N</a:t>
            </a:r>
            <a:r>
              <a:rPr lang="en-GB" sz="2000" baseline="-25000">
                <a:solidFill>
                  <a:srgbClr val="003366"/>
                </a:solidFill>
                <a:latin typeface="Arial" pitchFamily="34" charset="0"/>
              </a:rPr>
              <a:t>par</a:t>
            </a:r>
            <a:endParaRPr lang="en-GB" sz="2000" b="1">
              <a:solidFill>
                <a:srgbClr val="003366"/>
              </a:solidFill>
              <a:latin typeface="Arial" pitchFamily="34" charset="0"/>
            </a:endParaRPr>
          </a:p>
          <a:p>
            <a:pPr eaLnBrk="1" hangingPunct="1"/>
            <a:r>
              <a:rPr lang="en-GB" sz="2000" b="1">
                <a:solidFill>
                  <a:srgbClr val="FF0000"/>
                </a:solidFill>
                <a:latin typeface="Arial" pitchFamily="34" charset="0"/>
              </a:rPr>
              <a:t>0.0151  </a:t>
            </a:r>
            <a:r>
              <a:rPr lang="en-GB" sz="2000">
                <a:solidFill>
                  <a:srgbClr val="003366"/>
                </a:solidFill>
                <a:latin typeface="Arial" pitchFamily="34" charset="0"/>
              </a:rPr>
              <a:t>1.08    7208   625 </a:t>
            </a:r>
          </a:p>
        </p:txBody>
      </p:sp>
      <p:sp>
        <p:nvSpPr>
          <p:cNvPr id="35848" name="Text Box 971"/>
          <p:cNvSpPr txBox="1">
            <a:spLocks noChangeArrowheads="1"/>
          </p:cNvSpPr>
          <p:nvPr/>
        </p:nvSpPr>
        <p:spPr bwMode="auto">
          <a:xfrm>
            <a:off x="0" y="4868863"/>
            <a:ext cx="45720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757" tIns="40878" rIns="81757" bIns="40878">
            <a:spAutoFit/>
          </a:bodyPr>
          <a:lstStyle>
            <a:lvl1pPr defTabSz="817563" eaLnBrk="0" hangingPunct="0">
              <a:defRPr sz="3200">
                <a:solidFill>
                  <a:schemeClr val="tx1"/>
                </a:solidFill>
                <a:latin typeface="Times New Roman" pitchFamily="18" charset="0"/>
              </a:defRPr>
            </a:lvl1pPr>
            <a:lvl2pPr marL="742950" indent="-285750" defTabSz="817563" eaLnBrk="0" hangingPunct="0">
              <a:defRPr sz="3200">
                <a:solidFill>
                  <a:schemeClr val="tx1"/>
                </a:solidFill>
                <a:latin typeface="Times New Roman" pitchFamily="18" charset="0"/>
              </a:defRPr>
            </a:lvl2pPr>
            <a:lvl3pPr marL="1143000" indent="-228600" defTabSz="817563" eaLnBrk="0" hangingPunct="0">
              <a:defRPr sz="3200">
                <a:solidFill>
                  <a:schemeClr val="tx1"/>
                </a:solidFill>
                <a:latin typeface="Times New Roman" pitchFamily="18" charset="0"/>
              </a:defRPr>
            </a:lvl3pPr>
            <a:lvl4pPr marL="1600200" indent="-228600" defTabSz="817563" eaLnBrk="0" hangingPunct="0">
              <a:defRPr sz="3200">
                <a:solidFill>
                  <a:schemeClr val="tx1"/>
                </a:solidFill>
                <a:latin typeface="Times New Roman" pitchFamily="18" charset="0"/>
              </a:defRPr>
            </a:lvl4pPr>
            <a:lvl5pPr marL="2057400" indent="-228600" defTabSz="817563" eaLnBrk="0" hangingPunct="0">
              <a:defRPr sz="3200">
                <a:solidFill>
                  <a:schemeClr val="tx1"/>
                </a:solidFill>
                <a:latin typeface="Times New Roman" pitchFamily="18" charset="0"/>
              </a:defRPr>
            </a:lvl5pPr>
            <a:lvl6pPr marL="2514600" indent="-228600" defTabSz="817563" eaLnBrk="0" fontAlgn="base" hangingPunct="0">
              <a:spcBef>
                <a:spcPct val="0"/>
              </a:spcBef>
              <a:spcAft>
                <a:spcPct val="0"/>
              </a:spcAft>
              <a:defRPr sz="3200">
                <a:solidFill>
                  <a:schemeClr val="tx1"/>
                </a:solidFill>
                <a:latin typeface="Times New Roman" pitchFamily="18" charset="0"/>
              </a:defRPr>
            </a:lvl6pPr>
            <a:lvl7pPr marL="2971800" indent="-228600" defTabSz="817563" eaLnBrk="0" fontAlgn="base" hangingPunct="0">
              <a:spcBef>
                <a:spcPct val="0"/>
              </a:spcBef>
              <a:spcAft>
                <a:spcPct val="0"/>
              </a:spcAft>
              <a:defRPr sz="3200">
                <a:solidFill>
                  <a:schemeClr val="tx1"/>
                </a:solidFill>
                <a:latin typeface="Times New Roman" pitchFamily="18" charset="0"/>
              </a:defRPr>
            </a:lvl7pPr>
            <a:lvl8pPr marL="3429000" indent="-228600" defTabSz="817563" eaLnBrk="0" fontAlgn="base" hangingPunct="0">
              <a:spcBef>
                <a:spcPct val="0"/>
              </a:spcBef>
              <a:spcAft>
                <a:spcPct val="0"/>
              </a:spcAft>
              <a:defRPr sz="3200">
                <a:solidFill>
                  <a:schemeClr val="tx1"/>
                </a:solidFill>
                <a:latin typeface="Times New Roman" pitchFamily="18" charset="0"/>
              </a:defRPr>
            </a:lvl8pPr>
            <a:lvl9pPr marL="3886200" indent="-228600" defTabSz="817563"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a:solidFill>
                  <a:srgbClr val="003366"/>
                </a:solidFill>
                <a:latin typeface="Arial" pitchFamily="34" charset="0"/>
              </a:rPr>
              <a:t>Static deformation charge density map </a:t>
            </a:r>
          </a:p>
          <a:p>
            <a:pPr algn="ctr" eaLnBrk="1" hangingPunct="1"/>
            <a:r>
              <a:rPr lang="en-GB" sz="1800">
                <a:solidFill>
                  <a:srgbClr val="003366"/>
                </a:solidFill>
                <a:latin typeface="Arial" pitchFamily="34" charset="0"/>
              </a:rPr>
              <a:t>Contours 0.1e</a:t>
            </a:r>
            <a:r>
              <a:rPr lang="en-GB" sz="1800" baseline="30000">
                <a:solidFill>
                  <a:srgbClr val="003366"/>
                </a:solidFill>
                <a:latin typeface="Arial" pitchFamily="34" charset="0"/>
              </a:rPr>
              <a:t>-</a:t>
            </a:r>
            <a:r>
              <a:rPr lang="en-GB" sz="1800">
                <a:solidFill>
                  <a:srgbClr val="003366"/>
                </a:solidFill>
                <a:latin typeface="Arial" pitchFamily="34" charset="0"/>
              </a:rPr>
              <a:t>.Å</a:t>
            </a:r>
            <a:r>
              <a:rPr lang="en-GB" sz="1800" baseline="30000">
                <a:solidFill>
                  <a:srgbClr val="003366"/>
                </a:solidFill>
                <a:latin typeface="Arial" pitchFamily="34" charset="0"/>
              </a:rPr>
              <a:t>-3</a:t>
            </a:r>
            <a:r>
              <a:rPr lang="en-GB" sz="1800">
                <a:solidFill>
                  <a:srgbClr val="003366"/>
                </a:solidFill>
                <a:latin typeface="Arial" pitchFamily="34" charset="0"/>
              </a:rPr>
              <a:t> , </a:t>
            </a:r>
          </a:p>
          <a:p>
            <a:pPr algn="ctr" eaLnBrk="1" hangingPunct="1"/>
            <a:r>
              <a:rPr lang="en-GB" sz="1800">
                <a:solidFill>
                  <a:srgbClr val="003366"/>
                </a:solidFill>
                <a:latin typeface="Arial" pitchFamily="34" charset="0"/>
              </a:rPr>
              <a:t>positive </a:t>
            </a:r>
            <a:r>
              <a:rPr lang="en-GB" sz="1800">
                <a:solidFill>
                  <a:srgbClr val="FF0000"/>
                </a:solidFill>
                <a:latin typeface="Arial" pitchFamily="34" charset="0"/>
              </a:rPr>
              <a:t>red</a:t>
            </a:r>
            <a:r>
              <a:rPr lang="en-GB" sz="1800">
                <a:latin typeface="Arial" pitchFamily="34" charset="0"/>
              </a:rPr>
              <a:t>, </a:t>
            </a:r>
            <a:r>
              <a:rPr lang="en-GB" sz="1800">
                <a:solidFill>
                  <a:srgbClr val="003366"/>
                </a:solidFill>
                <a:latin typeface="Arial" pitchFamily="34" charset="0"/>
              </a:rPr>
              <a:t>negative </a:t>
            </a:r>
            <a:r>
              <a:rPr lang="en-GB" sz="1800">
                <a:solidFill>
                  <a:schemeClr val="accent2"/>
                </a:solidFill>
                <a:latin typeface="Arial" pitchFamily="34" charset="0"/>
              </a:rPr>
              <a:t>blue </a:t>
            </a:r>
          </a:p>
        </p:txBody>
      </p:sp>
      <p:sp>
        <p:nvSpPr>
          <p:cNvPr id="35849" name="Text Box 980"/>
          <p:cNvSpPr txBox="1">
            <a:spLocks noChangeArrowheads="1"/>
          </p:cNvSpPr>
          <p:nvPr/>
        </p:nvSpPr>
        <p:spPr bwMode="auto">
          <a:xfrm>
            <a:off x="4932363" y="6046788"/>
            <a:ext cx="37068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a:solidFill>
                  <a:srgbClr val="FF0000"/>
                </a:solidFill>
                <a:latin typeface="Arial" pitchFamily="34" charset="0"/>
              </a:rPr>
              <a:t>R</a:t>
            </a:r>
            <a:r>
              <a:rPr lang="en-GB" sz="2000" b="1" baseline="-25000">
                <a:solidFill>
                  <a:srgbClr val="FF0000"/>
                </a:solidFill>
                <a:latin typeface="Arial" pitchFamily="34" charset="0"/>
              </a:rPr>
              <a:t>w</a:t>
            </a:r>
            <a:r>
              <a:rPr lang="en-GB" sz="2000" b="1">
                <a:solidFill>
                  <a:srgbClr val="FF0000"/>
                </a:solidFill>
                <a:latin typeface="Arial" pitchFamily="34" charset="0"/>
              </a:rPr>
              <a:t>(F)   </a:t>
            </a:r>
            <a:r>
              <a:rPr lang="en-GB" sz="2000">
                <a:solidFill>
                  <a:srgbClr val="003366"/>
                </a:solidFill>
                <a:latin typeface="Arial" pitchFamily="34" charset="0"/>
              </a:rPr>
              <a:t>G.o.F   </a:t>
            </a:r>
            <a:r>
              <a:rPr lang="en-GB" sz="2000" i="1">
                <a:solidFill>
                  <a:srgbClr val="003366"/>
                </a:solidFill>
                <a:latin typeface="Arial" pitchFamily="34" charset="0"/>
              </a:rPr>
              <a:t>N</a:t>
            </a:r>
            <a:r>
              <a:rPr lang="en-GB" sz="2000" baseline="-25000">
                <a:solidFill>
                  <a:srgbClr val="003366"/>
                </a:solidFill>
                <a:latin typeface="Arial" pitchFamily="34" charset="0"/>
              </a:rPr>
              <a:t>obs</a:t>
            </a:r>
            <a:r>
              <a:rPr lang="en-GB" sz="2000">
                <a:solidFill>
                  <a:srgbClr val="003366"/>
                </a:solidFill>
                <a:latin typeface="Arial" pitchFamily="34" charset="0"/>
              </a:rPr>
              <a:t>X</a:t>
            </a:r>
            <a:r>
              <a:rPr lang="en-GB" sz="2000" baseline="-25000">
                <a:solidFill>
                  <a:srgbClr val="003366"/>
                </a:solidFill>
                <a:latin typeface="Arial" pitchFamily="34" charset="0"/>
              </a:rPr>
              <a:t>    </a:t>
            </a:r>
            <a:r>
              <a:rPr lang="en-GB" sz="2000">
                <a:solidFill>
                  <a:srgbClr val="003366"/>
                </a:solidFill>
                <a:latin typeface="Arial" pitchFamily="34" charset="0"/>
              </a:rPr>
              <a:t> </a:t>
            </a:r>
            <a:r>
              <a:rPr lang="en-GB" sz="2000" i="1">
                <a:solidFill>
                  <a:srgbClr val="003366"/>
                </a:solidFill>
                <a:latin typeface="Arial" pitchFamily="34" charset="0"/>
              </a:rPr>
              <a:t>N</a:t>
            </a:r>
            <a:r>
              <a:rPr lang="en-GB" sz="2000" baseline="-25000">
                <a:solidFill>
                  <a:srgbClr val="003366"/>
                </a:solidFill>
                <a:latin typeface="Arial" pitchFamily="34" charset="0"/>
              </a:rPr>
              <a:t>par</a:t>
            </a:r>
            <a:r>
              <a:rPr lang="en-GB" sz="2000">
                <a:solidFill>
                  <a:srgbClr val="003366"/>
                </a:solidFill>
                <a:latin typeface="Arial" pitchFamily="34" charset="0"/>
              </a:rPr>
              <a:t>X</a:t>
            </a:r>
            <a:endParaRPr lang="en-GB" sz="2000" b="1">
              <a:solidFill>
                <a:srgbClr val="003366"/>
              </a:solidFill>
              <a:latin typeface="Arial" pitchFamily="34" charset="0"/>
            </a:endParaRPr>
          </a:p>
          <a:p>
            <a:pPr eaLnBrk="1" hangingPunct="1"/>
            <a:r>
              <a:rPr lang="en-GB" sz="2000" b="1">
                <a:solidFill>
                  <a:srgbClr val="FF0000"/>
                </a:solidFill>
                <a:latin typeface="Arial" pitchFamily="34" charset="0"/>
              </a:rPr>
              <a:t>0.0152</a:t>
            </a:r>
            <a:r>
              <a:rPr lang="en-GB" sz="2000">
                <a:latin typeface="Arial" pitchFamily="34" charset="0"/>
              </a:rPr>
              <a:t>  </a:t>
            </a:r>
            <a:r>
              <a:rPr lang="en-GB" sz="2000">
                <a:solidFill>
                  <a:srgbClr val="003366"/>
                </a:solidFill>
                <a:latin typeface="Arial" pitchFamily="34" charset="0"/>
              </a:rPr>
              <a:t>1.07   7208    626</a:t>
            </a:r>
          </a:p>
        </p:txBody>
      </p:sp>
      <p:sp>
        <p:nvSpPr>
          <p:cNvPr id="35850" name="Text Box 981"/>
          <p:cNvSpPr txBox="1">
            <a:spLocks noChangeArrowheads="1"/>
          </p:cNvSpPr>
          <p:nvPr/>
        </p:nvSpPr>
        <p:spPr bwMode="auto">
          <a:xfrm>
            <a:off x="4572000" y="4870450"/>
            <a:ext cx="4572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757" tIns="40878" rIns="81757" bIns="40878">
            <a:spAutoFit/>
          </a:bodyPr>
          <a:lstStyle>
            <a:lvl1pPr defTabSz="817563" eaLnBrk="0" hangingPunct="0">
              <a:defRPr sz="3200">
                <a:solidFill>
                  <a:schemeClr val="tx1"/>
                </a:solidFill>
                <a:latin typeface="Times New Roman" pitchFamily="18" charset="0"/>
              </a:defRPr>
            </a:lvl1pPr>
            <a:lvl2pPr marL="742950" indent="-285750" defTabSz="817563" eaLnBrk="0" hangingPunct="0">
              <a:defRPr sz="3200">
                <a:solidFill>
                  <a:schemeClr val="tx1"/>
                </a:solidFill>
                <a:latin typeface="Times New Roman" pitchFamily="18" charset="0"/>
              </a:defRPr>
            </a:lvl2pPr>
            <a:lvl3pPr marL="1143000" indent="-228600" defTabSz="817563" eaLnBrk="0" hangingPunct="0">
              <a:defRPr sz="3200">
                <a:solidFill>
                  <a:schemeClr val="tx1"/>
                </a:solidFill>
                <a:latin typeface="Times New Roman" pitchFamily="18" charset="0"/>
              </a:defRPr>
            </a:lvl3pPr>
            <a:lvl4pPr marL="1600200" indent="-228600" defTabSz="817563" eaLnBrk="0" hangingPunct="0">
              <a:defRPr sz="3200">
                <a:solidFill>
                  <a:schemeClr val="tx1"/>
                </a:solidFill>
                <a:latin typeface="Times New Roman" pitchFamily="18" charset="0"/>
              </a:defRPr>
            </a:lvl4pPr>
            <a:lvl5pPr marL="2057400" indent="-228600" defTabSz="817563" eaLnBrk="0" hangingPunct="0">
              <a:defRPr sz="3200">
                <a:solidFill>
                  <a:schemeClr val="tx1"/>
                </a:solidFill>
                <a:latin typeface="Times New Roman" pitchFamily="18" charset="0"/>
              </a:defRPr>
            </a:lvl5pPr>
            <a:lvl6pPr marL="2514600" indent="-228600" defTabSz="817563" eaLnBrk="0" fontAlgn="base" hangingPunct="0">
              <a:spcBef>
                <a:spcPct val="0"/>
              </a:spcBef>
              <a:spcAft>
                <a:spcPct val="0"/>
              </a:spcAft>
              <a:defRPr sz="3200">
                <a:solidFill>
                  <a:schemeClr val="tx1"/>
                </a:solidFill>
                <a:latin typeface="Times New Roman" pitchFamily="18" charset="0"/>
              </a:defRPr>
            </a:lvl6pPr>
            <a:lvl7pPr marL="2971800" indent="-228600" defTabSz="817563" eaLnBrk="0" fontAlgn="base" hangingPunct="0">
              <a:spcBef>
                <a:spcPct val="0"/>
              </a:spcBef>
              <a:spcAft>
                <a:spcPct val="0"/>
              </a:spcAft>
              <a:defRPr sz="3200">
                <a:solidFill>
                  <a:schemeClr val="tx1"/>
                </a:solidFill>
                <a:latin typeface="Times New Roman" pitchFamily="18" charset="0"/>
              </a:defRPr>
            </a:lvl7pPr>
            <a:lvl8pPr marL="3429000" indent="-228600" defTabSz="817563" eaLnBrk="0" fontAlgn="base" hangingPunct="0">
              <a:spcBef>
                <a:spcPct val="0"/>
              </a:spcBef>
              <a:spcAft>
                <a:spcPct val="0"/>
              </a:spcAft>
              <a:defRPr sz="3200">
                <a:solidFill>
                  <a:schemeClr val="tx1"/>
                </a:solidFill>
                <a:latin typeface="Times New Roman" pitchFamily="18" charset="0"/>
              </a:defRPr>
            </a:lvl8pPr>
            <a:lvl9pPr marL="3886200" indent="-228600" defTabSz="817563"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a:solidFill>
                  <a:srgbClr val="003366"/>
                </a:solidFill>
                <a:latin typeface="Arial" pitchFamily="34" charset="0"/>
              </a:rPr>
              <a:t>Static deformation charge density map </a:t>
            </a:r>
          </a:p>
          <a:p>
            <a:pPr algn="ctr" eaLnBrk="1" hangingPunct="1"/>
            <a:r>
              <a:rPr lang="en-GB" sz="1800">
                <a:solidFill>
                  <a:srgbClr val="003366"/>
                </a:solidFill>
                <a:latin typeface="Arial" pitchFamily="34" charset="0"/>
              </a:rPr>
              <a:t>Contours 0.1e</a:t>
            </a:r>
            <a:r>
              <a:rPr lang="en-GB" sz="1800" baseline="30000">
                <a:solidFill>
                  <a:srgbClr val="003366"/>
                </a:solidFill>
                <a:latin typeface="Arial" pitchFamily="34" charset="0"/>
              </a:rPr>
              <a:t>-</a:t>
            </a:r>
            <a:r>
              <a:rPr lang="en-GB" sz="1800">
                <a:solidFill>
                  <a:srgbClr val="003366"/>
                </a:solidFill>
                <a:latin typeface="Arial" pitchFamily="34" charset="0"/>
              </a:rPr>
              <a:t>.Å</a:t>
            </a:r>
            <a:r>
              <a:rPr lang="en-GB" sz="1800" baseline="30000">
                <a:solidFill>
                  <a:srgbClr val="003366"/>
                </a:solidFill>
                <a:latin typeface="Arial" pitchFamily="34" charset="0"/>
              </a:rPr>
              <a:t>-3</a:t>
            </a:r>
            <a:r>
              <a:rPr lang="en-GB" sz="1800">
                <a:solidFill>
                  <a:srgbClr val="003366"/>
                </a:solidFill>
                <a:latin typeface="Arial" pitchFamily="34" charset="0"/>
              </a:rPr>
              <a:t>, </a:t>
            </a:r>
          </a:p>
          <a:p>
            <a:pPr algn="ctr" eaLnBrk="1" hangingPunct="1"/>
            <a:r>
              <a:rPr lang="en-GB" sz="1800">
                <a:solidFill>
                  <a:srgbClr val="003366"/>
                </a:solidFill>
                <a:latin typeface="Arial" pitchFamily="34" charset="0"/>
              </a:rPr>
              <a:t>positive </a:t>
            </a:r>
            <a:r>
              <a:rPr lang="en-GB" sz="1800">
                <a:solidFill>
                  <a:srgbClr val="FF0000"/>
                </a:solidFill>
                <a:latin typeface="Arial" pitchFamily="34" charset="0"/>
              </a:rPr>
              <a:t>red</a:t>
            </a:r>
            <a:r>
              <a:rPr lang="en-GB" sz="1800">
                <a:solidFill>
                  <a:srgbClr val="003366"/>
                </a:solidFill>
                <a:latin typeface="Arial" pitchFamily="34" charset="0"/>
              </a:rPr>
              <a:t>, negative </a:t>
            </a:r>
            <a:r>
              <a:rPr lang="en-GB" sz="1800">
                <a:solidFill>
                  <a:schemeClr val="accent2"/>
                </a:solidFill>
                <a:latin typeface="Arial" pitchFamily="34" charset="0"/>
              </a:rPr>
              <a:t>blue</a:t>
            </a:r>
          </a:p>
        </p:txBody>
      </p:sp>
      <p:sp>
        <p:nvSpPr>
          <p:cNvPr id="35851"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757C6E0-3BCF-4EFB-A764-FCF1B957B3BB}" type="slidenum">
              <a:rPr lang="fr-FR" sz="1200"/>
              <a:pPr algn="r"/>
              <a:t>37</a:t>
            </a:fld>
            <a:endParaRPr lang="fr-FR" sz="1200"/>
          </a:p>
        </p:txBody>
      </p:sp>
      <p:pic>
        <p:nvPicPr>
          <p:cNvPr id="358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413" y="1501775"/>
            <a:ext cx="39433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700" y="1557338"/>
            <a:ext cx="3386138" cy="3381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9862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45"/>
          <p:cNvSpPr>
            <a:spLocks noChangeArrowheads="1"/>
          </p:cNvSpPr>
          <p:nvPr/>
        </p:nvSpPr>
        <p:spPr bwMode="auto">
          <a:xfrm>
            <a:off x="1233864" y="699078"/>
            <a:ext cx="216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dirty="0">
                <a:solidFill>
                  <a:srgbClr val="003366"/>
                </a:solidFill>
                <a:latin typeface="Arial" pitchFamily="34" charset="0"/>
              </a:rPr>
              <a:t>PN only (2K) </a:t>
            </a:r>
          </a:p>
        </p:txBody>
      </p:sp>
      <p:sp>
        <p:nvSpPr>
          <p:cNvPr id="36867" name="Rectangle 977"/>
          <p:cNvSpPr>
            <a:spLocks noChangeArrowheads="1"/>
          </p:cNvSpPr>
          <p:nvPr/>
        </p:nvSpPr>
        <p:spPr bwMode="auto">
          <a:xfrm>
            <a:off x="5084507" y="765323"/>
            <a:ext cx="3240088"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4991" tIns="44196" rIns="84991" bIns="44196" anchor="ctr">
            <a:spAutoFit/>
          </a:bodyPr>
          <a:lstStyle/>
          <a:p>
            <a:pPr algn="ctr" defTabSz="865188"/>
            <a:r>
              <a:rPr lang="en-GB" sz="2000" b="1" dirty="0">
                <a:solidFill>
                  <a:srgbClr val="003366"/>
                </a:solidFill>
                <a:latin typeface="Arial" pitchFamily="34" charset="0"/>
              </a:rPr>
              <a:t>Joint refinement </a:t>
            </a:r>
            <a:r>
              <a:rPr lang="en-GB" sz="2000" b="1" dirty="0" err="1" smtClean="0">
                <a:solidFill>
                  <a:srgbClr val="003366"/>
                </a:solidFill>
                <a:latin typeface="Arial" pitchFamily="34" charset="0"/>
              </a:rPr>
              <a:t>NLog</a:t>
            </a:r>
            <a:endParaRPr lang="en-GB" sz="2000" b="1" dirty="0">
              <a:solidFill>
                <a:srgbClr val="003366"/>
              </a:solidFill>
              <a:latin typeface="Arial" pitchFamily="34" charset="0"/>
            </a:endParaRPr>
          </a:p>
        </p:txBody>
      </p:sp>
      <p:sp>
        <p:nvSpPr>
          <p:cNvPr id="36868" name="Line 991"/>
          <p:cNvSpPr>
            <a:spLocks noChangeShapeType="1"/>
          </p:cNvSpPr>
          <p:nvPr/>
        </p:nvSpPr>
        <p:spPr bwMode="auto">
          <a:xfrm>
            <a:off x="4564063" y="836613"/>
            <a:ext cx="0" cy="6021387"/>
          </a:xfrm>
          <a:prstGeom prst="line">
            <a:avLst/>
          </a:prstGeom>
          <a:noFill/>
          <a:ln w="38100" cap="rnd">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fr-FR"/>
          </a:p>
        </p:txBody>
      </p:sp>
      <p:sp>
        <p:nvSpPr>
          <p:cNvPr id="36870" name="Text Box 614"/>
          <p:cNvSpPr txBox="1">
            <a:spLocks noChangeArrowheads="1"/>
          </p:cNvSpPr>
          <p:nvPr/>
        </p:nvSpPr>
        <p:spPr bwMode="auto">
          <a:xfrm>
            <a:off x="227831" y="4660289"/>
            <a:ext cx="41402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140" tIns="42570" rIns="85140" bIns="42570">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dirty="0">
                <a:solidFill>
                  <a:srgbClr val="003366"/>
                </a:solidFill>
                <a:latin typeface="Arial" pitchFamily="34" charset="0"/>
              </a:rPr>
              <a:t>Spin density map</a:t>
            </a:r>
          </a:p>
          <a:p>
            <a:pPr algn="ctr" eaLnBrk="1" hangingPunct="1"/>
            <a:r>
              <a:rPr lang="en-GB" sz="1800" dirty="0">
                <a:solidFill>
                  <a:srgbClr val="003366"/>
                </a:solidFill>
                <a:latin typeface="Arial" pitchFamily="34" charset="0"/>
              </a:rPr>
              <a:t>Positive</a:t>
            </a:r>
            <a:r>
              <a:rPr lang="en-GB" sz="1800" dirty="0">
                <a:latin typeface="Arial" pitchFamily="34" charset="0"/>
              </a:rPr>
              <a:t> </a:t>
            </a:r>
            <a:r>
              <a:rPr lang="en-GB" sz="1800" dirty="0">
                <a:solidFill>
                  <a:srgbClr val="FF3300"/>
                </a:solidFill>
                <a:latin typeface="Arial" pitchFamily="34" charset="0"/>
              </a:rPr>
              <a:t>red,</a:t>
            </a:r>
            <a:r>
              <a:rPr lang="en-GB" sz="1800" dirty="0">
                <a:latin typeface="Arial" pitchFamily="34" charset="0"/>
              </a:rPr>
              <a:t> </a:t>
            </a:r>
            <a:r>
              <a:rPr lang="en-GB" sz="1800" dirty="0">
                <a:solidFill>
                  <a:srgbClr val="003366"/>
                </a:solidFill>
                <a:latin typeface="Arial" pitchFamily="34" charset="0"/>
              </a:rPr>
              <a:t>negative</a:t>
            </a:r>
            <a:r>
              <a:rPr lang="en-GB" sz="1800" dirty="0">
                <a:latin typeface="Arial" pitchFamily="34" charset="0"/>
              </a:rPr>
              <a:t> </a:t>
            </a:r>
            <a:r>
              <a:rPr lang="en-GB" sz="1800" dirty="0">
                <a:solidFill>
                  <a:srgbClr val="0066FF"/>
                </a:solidFill>
                <a:latin typeface="Arial" pitchFamily="34" charset="0"/>
              </a:rPr>
              <a:t>blue</a:t>
            </a:r>
          </a:p>
        </p:txBody>
      </p:sp>
      <p:sp>
        <p:nvSpPr>
          <p:cNvPr id="36871" name="Text Box 983"/>
          <p:cNvSpPr txBox="1">
            <a:spLocks noChangeArrowheads="1"/>
          </p:cNvSpPr>
          <p:nvPr/>
        </p:nvSpPr>
        <p:spPr bwMode="auto">
          <a:xfrm>
            <a:off x="4784069" y="4653136"/>
            <a:ext cx="40703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140" tIns="42570" rIns="85140" bIns="42570">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1800" b="1" dirty="0">
                <a:solidFill>
                  <a:srgbClr val="003366"/>
                </a:solidFill>
                <a:latin typeface="Arial" pitchFamily="34" charset="0"/>
              </a:rPr>
              <a:t>Spin density map</a:t>
            </a:r>
          </a:p>
          <a:p>
            <a:pPr algn="ctr" eaLnBrk="1" hangingPunct="1"/>
            <a:r>
              <a:rPr lang="en-GB" sz="1800" dirty="0">
                <a:solidFill>
                  <a:srgbClr val="003366"/>
                </a:solidFill>
                <a:latin typeface="Arial" pitchFamily="34" charset="0"/>
              </a:rPr>
              <a:t>Positive</a:t>
            </a:r>
            <a:r>
              <a:rPr lang="en-GB" sz="1800" dirty="0">
                <a:latin typeface="Arial" pitchFamily="34" charset="0"/>
              </a:rPr>
              <a:t> </a:t>
            </a:r>
            <a:r>
              <a:rPr lang="en-GB" sz="1800" dirty="0">
                <a:solidFill>
                  <a:srgbClr val="FF3300"/>
                </a:solidFill>
                <a:latin typeface="Arial" pitchFamily="34" charset="0"/>
              </a:rPr>
              <a:t>red,</a:t>
            </a:r>
            <a:r>
              <a:rPr lang="en-GB" sz="1800" dirty="0">
                <a:latin typeface="Arial" pitchFamily="34" charset="0"/>
              </a:rPr>
              <a:t> </a:t>
            </a:r>
            <a:r>
              <a:rPr lang="en-GB" sz="1800" dirty="0">
                <a:solidFill>
                  <a:srgbClr val="003366"/>
                </a:solidFill>
                <a:latin typeface="Arial" pitchFamily="34" charset="0"/>
              </a:rPr>
              <a:t>negative</a:t>
            </a:r>
            <a:r>
              <a:rPr lang="en-GB" sz="1800" dirty="0">
                <a:latin typeface="Arial" pitchFamily="34" charset="0"/>
              </a:rPr>
              <a:t> </a:t>
            </a:r>
            <a:r>
              <a:rPr lang="en-GB" sz="1800" dirty="0">
                <a:solidFill>
                  <a:srgbClr val="0066FF"/>
                </a:solidFill>
                <a:latin typeface="Arial" pitchFamily="34" charset="0"/>
              </a:rPr>
              <a:t>blue</a:t>
            </a:r>
            <a:endParaRPr lang="en-GB" sz="1800" dirty="0">
              <a:latin typeface="Arial" pitchFamily="34" charset="0"/>
            </a:endParaRPr>
          </a:p>
        </p:txBody>
      </p:sp>
      <p:sp>
        <p:nvSpPr>
          <p:cNvPr id="36872" name="Text Box 980"/>
          <p:cNvSpPr txBox="1">
            <a:spLocks noChangeArrowheads="1"/>
          </p:cNvSpPr>
          <p:nvPr/>
        </p:nvSpPr>
        <p:spPr bwMode="auto">
          <a:xfrm>
            <a:off x="4877306" y="5284147"/>
            <a:ext cx="40290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dirty="0">
                <a:solidFill>
                  <a:srgbClr val="FF0000"/>
                </a:solidFill>
                <a:latin typeface="Arial" pitchFamily="34" charset="0"/>
              </a:rPr>
              <a:t>R</a:t>
            </a:r>
            <a:r>
              <a:rPr lang="en-GB" sz="2000" b="1" baseline="-25000" dirty="0">
                <a:solidFill>
                  <a:srgbClr val="FF0000"/>
                </a:solidFill>
                <a:latin typeface="Arial" pitchFamily="34" charset="0"/>
              </a:rPr>
              <a:t>w</a:t>
            </a:r>
            <a:r>
              <a:rPr lang="en-GB" sz="2000" b="1" dirty="0">
                <a:solidFill>
                  <a:srgbClr val="FF0000"/>
                </a:solidFill>
                <a:latin typeface="Arial" pitchFamily="34" charset="0"/>
              </a:rPr>
              <a:t>|1-R|   </a:t>
            </a:r>
            <a:r>
              <a:rPr lang="en-GB" sz="2000" dirty="0" err="1">
                <a:solidFill>
                  <a:srgbClr val="003366"/>
                </a:solidFill>
                <a:latin typeface="Arial" pitchFamily="34" charset="0"/>
              </a:rPr>
              <a:t>G.o.F</a:t>
            </a:r>
            <a:r>
              <a:rPr lang="en-GB" sz="2000" dirty="0">
                <a:solidFill>
                  <a:srgbClr val="003366"/>
                </a:solidFill>
                <a:latin typeface="Arial" pitchFamily="34" charset="0"/>
              </a:rPr>
              <a:t>   </a:t>
            </a:r>
            <a:r>
              <a:rPr lang="en-GB" sz="2000" i="1" dirty="0" err="1">
                <a:solidFill>
                  <a:srgbClr val="003366"/>
                </a:solidFill>
                <a:latin typeface="Arial" pitchFamily="34" charset="0"/>
              </a:rPr>
              <a:t>N</a:t>
            </a:r>
            <a:r>
              <a:rPr lang="en-GB" sz="2000" baseline="-25000" dirty="0" err="1">
                <a:solidFill>
                  <a:srgbClr val="003366"/>
                </a:solidFill>
                <a:latin typeface="Arial" pitchFamily="34" charset="0"/>
              </a:rPr>
              <a:t>obs</a:t>
            </a:r>
            <a:r>
              <a:rPr lang="en-GB" sz="2000" dirty="0" err="1">
                <a:solidFill>
                  <a:srgbClr val="003366"/>
                </a:solidFill>
                <a:latin typeface="Arial" pitchFamily="34" charset="0"/>
              </a:rPr>
              <a:t>NP</a:t>
            </a:r>
            <a:r>
              <a:rPr lang="en-GB" sz="2000" dirty="0">
                <a:solidFill>
                  <a:srgbClr val="003366"/>
                </a:solidFill>
                <a:latin typeface="Arial" pitchFamily="34" charset="0"/>
              </a:rPr>
              <a:t> </a:t>
            </a:r>
            <a:r>
              <a:rPr lang="en-GB" sz="2000" baseline="-25000" dirty="0">
                <a:solidFill>
                  <a:srgbClr val="003366"/>
                </a:solidFill>
                <a:latin typeface="Arial" pitchFamily="34" charset="0"/>
              </a:rPr>
              <a:t> </a:t>
            </a:r>
            <a:r>
              <a:rPr lang="en-GB" sz="2000" i="1" dirty="0" err="1">
                <a:solidFill>
                  <a:srgbClr val="003366"/>
                </a:solidFill>
                <a:latin typeface="Arial" pitchFamily="34" charset="0"/>
              </a:rPr>
              <a:t>N</a:t>
            </a:r>
            <a:r>
              <a:rPr lang="en-GB" sz="2000" baseline="-25000" dirty="0" err="1">
                <a:solidFill>
                  <a:srgbClr val="003366"/>
                </a:solidFill>
                <a:latin typeface="Arial" pitchFamily="34" charset="0"/>
              </a:rPr>
              <a:t>par</a:t>
            </a:r>
            <a:r>
              <a:rPr lang="en-GB" sz="2000" dirty="0" err="1">
                <a:solidFill>
                  <a:srgbClr val="003366"/>
                </a:solidFill>
                <a:latin typeface="Arial" pitchFamily="34" charset="0"/>
              </a:rPr>
              <a:t>Np</a:t>
            </a:r>
            <a:endParaRPr lang="en-GB" sz="2000" b="1" dirty="0">
              <a:solidFill>
                <a:srgbClr val="003366"/>
              </a:solidFill>
              <a:latin typeface="Arial" pitchFamily="34" charset="0"/>
            </a:endParaRPr>
          </a:p>
          <a:p>
            <a:pPr eaLnBrk="1" hangingPunct="1"/>
            <a:r>
              <a:rPr lang="en-GB" sz="2000" b="1" dirty="0">
                <a:solidFill>
                  <a:srgbClr val="FF0000"/>
                </a:solidFill>
                <a:latin typeface="Arial" pitchFamily="34" charset="0"/>
              </a:rPr>
              <a:t>0.071</a:t>
            </a:r>
            <a:r>
              <a:rPr lang="en-GB" sz="2000" dirty="0">
                <a:latin typeface="Arial" pitchFamily="34" charset="0"/>
              </a:rPr>
              <a:t>      </a:t>
            </a:r>
            <a:r>
              <a:rPr lang="en-GB" sz="2000" dirty="0">
                <a:solidFill>
                  <a:srgbClr val="003366"/>
                </a:solidFill>
                <a:latin typeface="Arial" pitchFamily="34" charset="0"/>
              </a:rPr>
              <a:t>1.39	     212      69</a:t>
            </a:r>
          </a:p>
        </p:txBody>
      </p:sp>
      <p:sp>
        <p:nvSpPr>
          <p:cNvPr id="36873" name="Text Box 546"/>
          <p:cNvSpPr txBox="1">
            <a:spLocks noChangeArrowheads="1"/>
          </p:cNvSpPr>
          <p:nvPr/>
        </p:nvSpPr>
        <p:spPr bwMode="auto">
          <a:xfrm>
            <a:off x="440903" y="5295289"/>
            <a:ext cx="36607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86351" tIns="43175" rIns="86351" bIns="43175">
            <a:spAutoFit/>
          </a:bodyPr>
          <a:lstStyle>
            <a:lvl1pPr defTabSz="865188" eaLnBrk="0" hangingPunct="0">
              <a:defRPr sz="3200">
                <a:solidFill>
                  <a:schemeClr val="tx1"/>
                </a:solidFill>
                <a:latin typeface="Times New Roman" pitchFamily="18" charset="0"/>
              </a:defRPr>
            </a:lvl1pPr>
            <a:lvl2pPr marL="742950" indent="-285750" defTabSz="865188" eaLnBrk="0" hangingPunct="0">
              <a:defRPr sz="3200">
                <a:solidFill>
                  <a:schemeClr val="tx1"/>
                </a:solidFill>
                <a:latin typeface="Times New Roman" pitchFamily="18" charset="0"/>
              </a:defRPr>
            </a:lvl2pPr>
            <a:lvl3pPr marL="1143000" indent="-228600" defTabSz="865188" eaLnBrk="0" hangingPunct="0">
              <a:defRPr sz="3200">
                <a:solidFill>
                  <a:schemeClr val="tx1"/>
                </a:solidFill>
                <a:latin typeface="Times New Roman" pitchFamily="18" charset="0"/>
              </a:defRPr>
            </a:lvl3pPr>
            <a:lvl4pPr marL="1600200" indent="-228600" defTabSz="865188" eaLnBrk="0" hangingPunct="0">
              <a:defRPr sz="3200">
                <a:solidFill>
                  <a:schemeClr val="tx1"/>
                </a:solidFill>
                <a:latin typeface="Times New Roman" pitchFamily="18" charset="0"/>
              </a:defRPr>
            </a:lvl4pPr>
            <a:lvl5pPr marL="2057400" indent="-228600" defTabSz="865188" eaLnBrk="0" hangingPunct="0">
              <a:defRPr sz="3200">
                <a:solidFill>
                  <a:schemeClr val="tx1"/>
                </a:solidFill>
                <a:latin typeface="Times New Roman" pitchFamily="18" charset="0"/>
              </a:defRPr>
            </a:lvl5pPr>
            <a:lvl6pPr marL="2514600" indent="-228600" defTabSz="865188" eaLnBrk="0" fontAlgn="base" hangingPunct="0">
              <a:spcBef>
                <a:spcPct val="0"/>
              </a:spcBef>
              <a:spcAft>
                <a:spcPct val="0"/>
              </a:spcAft>
              <a:defRPr sz="3200">
                <a:solidFill>
                  <a:schemeClr val="tx1"/>
                </a:solidFill>
                <a:latin typeface="Times New Roman" pitchFamily="18" charset="0"/>
              </a:defRPr>
            </a:lvl6pPr>
            <a:lvl7pPr marL="2971800" indent="-228600" defTabSz="865188" eaLnBrk="0" fontAlgn="base" hangingPunct="0">
              <a:spcBef>
                <a:spcPct val="0"/>
              </a:spcBef>
              <a:spcAft>
                <a:spcPct val="0"/>
              </a:spcAft>
              <a:defRPr sz="3200">
                <a:solidFill>
                  <a:schemeClr val="tx1"/>
                </a:solidFill>
                <a:latin typeface="Times New Roman" pitchFamily="18" charset="0"/>
              </a:defRPr>
            </a:lvl7pPr>
            <a:lvl8pPr marL="3429000" indent="-228600" defTabSz="865188" eaLnBrk="0" fontAlgn="base" hangingPunct="0">
              <a:spcBef>
                <a:spcPct val="0"/>
              </a:spcBef>
              <a:spcAft>
                <a:spcPct val="0"/>
              </a:spcAft>
              <a:defRPr sz="3200">
                <a:solidFill>
                  <a:schemeClr val="tx1"/>
                </a:solidFill>
                <a:latin typeface="Times New Roman" pitchFamily="18" charset="0"/>
              </a:defRPr>
            </a:lvl8pPr>
            <a:lvl9pPr marL="3886200" indent="-228600" defTabSz="865188" eaLnBrk="0" fontAlgn="base" hangingPunct="0">
              <a:spcBef>
                <a:spcPct val="0"/>
              </a:spcBef>
              <a:spcAft>
                <a:spcPct val="0"/>
              </a:spcAft>
              <a:defRPr sz="3200">
                <a:solidFill>
                  <a:schemeClr val="tx1"/>
                </a:solidFill>
                <a:latin typeface="Times New Roman" pitchFamily="18" charset="0"/>
              </a:defRPr>
            </a:lvl9pPr>
          </a:lstStyle>
          <a:p>
            <a:pPr eaLnBrk="1" hangingPunct="1"/>
            <a:r>
              <a:rPr lang="en-GB" sz="2000" b="1" dirty="0">
                <a:solidFill>
                  <a:srgbClr val="FF0000"/>
                </a:solidFill>
                <a:latin typeface="Arial" pitchFamily="34" charset="0"/>
              </a:rPr>
              <a:t>R</a:t>
            </a:r>
            <a:r>
              <a:rPr lang="en-GB" sz="2000" b="1" baseline="-25000" dirty="0">
                <a:solidFill>
                  <a:srgbClr val="FF0000"/>
                </a:solidFill>
                <a:latin typeface="Arial" pitchFamily="34" charset="0"/>
              </a:rPr>
              <a:t>w</a:t>
            </a:r>
            <a:r>
              <a:rPr lang="en-GB" sz="2000" b="1" dirty="0">
                <a:solidFill>
                  <a:srgbClr val="FF0000"/>
                </a:solidFill>
                <a:latin typeface="Arial" pitchFamily="34" charset="0"/>
              </a:rPr>
              <a:t>|1-R|   </a:t>
            </a:r>
            <a:r>
              <a:rPr lang="en-GB" sz="2000" dirty="0" err="1">
                <a:solidFill>
                  <a:srgbClr val="003366"/>
                </a:solidFill>
                <a:latin typeface="Arial" pitchFamily="34" charset="0"/>
              </a:rPr>
              <a:t>G.o.F</a:t>
            </a:r>
            <a:r>
              <a:rPr lang="en-GB" sz="2000" dirty="0">
                <a:solidFill>
                  <a:srgbClr val="003366"/>
                </a:solidFill>
                <a:latin typeface="Arial" pitchFamily="34" charset="0"/>
              </a:rPr>
              <a:t>    </a:t>
            </a:r>
            <a:r>
              <a:rPr lang="en-GB" sz="2000" i="1" dirty="0">
                <a:solidFill>
                  <a:srgbClr val="003366"/>
                </a:solidFill>
                <a:latin typeface="Arial" pitchFamily="34" charset="0"/>
              </a:rPr>
              <a:t>N</a:t>
            </a:r>
            <a:r>
              <a:rPr lang="en-GB" sz="2000" baseline="-25000" dirty="0">
                <a:solidFill>
                  <a:srgbClr val="003366"/>
                </a:solidFill>
                <a:latin typeface="Arial" pitchFamily="34" charset="0"/>
              </a:rPr>
              <a:t>obs</a:t>
            </a:r>
            <a:r>
              <a:rPr lang="en-GB" sz="2000" dirty="0">
                <a:solidFill>
                  <a:srgbClr val="003366"/>
                </a:solidFill>
                <a:latin typeface="Arial" pitchFamily="34" charset="0"/>
              </a:rPr>
              <a:t>    </a:t>
            </a:r>
            <a:r>
              <a:rPr lang="en-GB" sz="2000" i="1" dirty="0" err="1">
                <a:solidFill>
                  <a:srgbClr val="003366"/>
                </a:solidFill>
                <a:latin typeface="Arial" pitchFamily="34" charset="0"/>
              </a:rPr>
              <a:t>N</a:t>
            </a:r>
            <a:r>
              <a:rPr lang="en-GB" sz="2000" baseline="-25000" dirty="0" err="1">
                <a:solidFill>
                  <a:srgbClr val="003366"/>
                </a:solidFill>
                <a:latin typeface="Arial" pitchFamily="34" charset="0"/>
              </a:rPr>
              <a:t>par</a:t>
            </a:r>
            <a:endParaRPr lang="en-GB" sz="2000" b="1" dirty="0">
              <a:solidFill>
                <a:srgbClr val="003366"/>
              </a:solidFill>
              <a:latin typeface="Arial" pitchFamily="34" charset="0"/>
            </a:endParaRPr>
          </a:p>
          <a:p>
            <a:pPr eaLnBrk="1" hangingPunct="1"/>
            <a:r>
              <a:rPr lang="en-GB" sz="2000" b="1" dirty="0">
                <a:solidFill>
                  <a:srgbClr val="FF0000"/>
                </a:solidFill>
                <a:latin typeface="Arial" pitchFamily="34" charset="0"/>
              </a:rPr>
              <a:t>0.079      </a:t>
            </a:r>
            <a:r>
              <a:rPr lang="en-GB" sz="2000" dirty="0">
                <a:solidFill>
                  <a:srgbClr val="003366"/>
                </a:solidFill>
                <a:latin typeface="Arial" pitchFamily="34" charset="0"/>
              </a:rPr>
              <a:t>1.30       212    13</a:t>
            </a:r>
            <a:r>
              <a:rPr lang="en-GB" sz="2000" dirty="0">
                <a:latin typeface="Arial" pitchFamily="34" charset="0"/>
              </a:rPr>
              <a:t> </a:t>
            </a:r>
          </a:p>
        </p:txBody>
      </p:sp>
      <p:sp>
        <p:nvSpPr>
          <p:cNvPr id="36874" name="Text Box 18"/>
          <p:cNvSpPr txBox="1">
            <a:spLocks noChangeArrowheads="1"/>
          </p:cNvSpPr>
          <p:nvPr/>
        </p:nvSpPr>
        <p:spPr bwMode="auto">
          <a:xfrm>
            <a:off x="85913" y="5934386"/>
            <a:ext cx="8893175"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marL="285750" indent="-285750" algn="ctr" eaLnBrk="1" hangingPunct="1">
              <a:spcBef>
                <a:spcPct val="50000"/>
              </a:spcBef>
              <a:buFont typeface="Arial" charset="0"/>
              <a:buChar char="•"/>
            </a:pPr>
            <a:r>
              <a:rPr lang="fr-FR" sz="1600" dirty="0" smtClean="0"/>
              <a:t>Lecomte </a:t>
            </a:r>
            <a:r>
              <a:rPr lang="fr-FR" sz="1600" dirty="0"/>
              <a:t>et al (2011) </a:t>
            </a:r>
            <a:r>
              <a:rPr lang="fr-FR" sz="1600" dirty="0" smtClean="0"/>
              <a:t>  ACA </a:t>
            </a:r>
            <a:r>
              <a:rPr lang="fr-FR" sz="1600" dirty="0">
                <a:solidFill>
                  <a:srgbClr val="003366"/>
                </a:solidFill>
              </a:rPr>
              <a:t>Trans. </a:t>
            </a:r>
            <a:r>
              <a:rPr lang="en-GB" altLang="zh-CN" sz="1600" b="1" dirty="0">
                <a:solidFill>
                  <a:srgbClr val="003366"/>
                </a:solidFill>
                <a:ea typeface="SimSun" pitchFamily="2" charset="-122"/>
                <a:hlinkClick r:id="rId3"/>
              </a:rPr>
              <a:t>http://</a:t>
            </a:r>
            <a:r>
              <a:rPr lang="en-GB" altLang="zh-CN" sz="1600" b="1" dirty="0" smtClean="0">
                <a:solidFill>
                  <a:srgbClr val="003366"/>
                </a:solidFill>
                <a:ea typeface="SimSun" pitchFamily="2" charset="-122"/>
                <a:hlinkClick r:id="rId3"/>
              </a:rPr>
              <a:t>www.amercrystalassn.org/2011-transactions-toc</a:t>
            </a:r>
            <a:r>
              <a:rPr lang="en-GB" altLang="zh-CN" sz="1600" b="1" dirty="0">
                <a:solidFill>
                  <a:srgbClr val="003366"/>
                </a:solidFill>
                <a:ea typeface="SimSun" pitchFamily="2" charset="-122"/>
              </a:rPr>
              <a:t> </a:t>
            </a:r>
            <a:r>
              <a:rPr lang="en-GB" altLang="zh-CN" sz="1600" b="1" dirty="0" smtClean="0">
                <a:solidFill>
                  <a:srgbClr val="003366"/>
                </a:solidFill>
                <a:ea typeface="SimSun" pitchFamily="2" charset="-122"/>
              </a:rPr>
              <a:t>  symposium in </a:t>
            </a:r>
            <a:r>
              <a:rPr lang="en-GB" altLang="zh-CN" sz="1600" b="1" dirty="0" err="1" smtClean="0">
                <a:solidFill>
                  <a:srgbClr val="003366"/>
                </a:solidFill>
                <a:ea typeface="SimSun" pitchFamily="2" charset="-122"/>
              </a:rPr>
              <a:t>Honor</a:t>
            </a:r>
            <a:r>
              <a:rPr lang="en-GB" altLang="zh-CN" sz="1600" b="1" dirty="0" smtClean="0">
                <a:solidFill>
                  <a:srgbClr val="003366"/>
                </a:solidFill>
                <a:ea typeface="SimSun" pitchFamily="2" charset="-122"/>
              </a:rPr>
              <a:t> of Prof P Coppens</a:t>
            </a:r>
            <a:endParaRPr lang="en-GB" altLang="zh-CN" sz="1600" b="1" dirty="0">
              <a:solidFill>
                <a:srgbClr val="003366"/>
              </a:solidFill>
              <a:ea typeface="SimSun" pitchFamily="2" charset="-122"/>
            </a:endParaRPr>
          </a:p>
          <a:p>
            <a:pPr marL="285750" indent="-285750" algn="ctr" eaLnBrk="1" hangingPunct="1">
              <a:spcBef>
                <a:spcPct val="50000"/>
              </a:spcBef>
              <a:buFont typeface="Arial" charset="0"/>
              <a:buChar char="•"/>
            </a:pPr>
            <a:r>
              <a:rPr lang="en-GB" sz="1600" dirty="0" smtClean="0">
                <a:latin typeface="Arial" pitchFamily="34" charset="0"/>
              </a:rPr>
              <a:t>Deutsch </a:t>
            </a:r>
            <a:r>
              <a:rPr lang="en-GB" sz="1600" dirty="0">
                <a:latin typeface="Arial" pitchFamily="34" charset="0"/>
              </a:rPr>
              <a:t>et Al </a:t>
            </a:r>
            <a:r>
              <a:rPr lang="en-GB" sz="1600" dirty="0" smtClean="0">
                <a:latin typeface="Arial" pitchFamily="34" charset="0"/>
              </a:rPr>
              <a:t>   </a:t>
            </a:r>
            <a:r>
              <a:rPr lang="en-GB" sz="1400" dirty="0" err="1" smtClean="0">
                <a:latin typeface="Arial" pitchFamily="34" charset="0"/>
              </a:rPr>
              <a:t>IUCrJ</a:t>
            </a:r>
            <a:r>
              <a:rPr lang="en-GB" sz="1400" dirty="0" smtClean="0">
                <a:latin typeface="Arial" pitchFamily="34" charset="0"/>
              </a:rPr>
              <a:t>      </a:t>
            </a:r>
            <a:r>
              <a:rPr lang="en-GB" sz="1600" i="1" dirty="0" smtClean="0">
                <a:latin typeface="Arial" pitchFamily="34" charset="0"/>
              </a:rPr>
              <a:t>may </a:t>
            </a:r>
            <a:r>
              <a:rPr lang="en-GB" sz="1600" i="1" dirty="0">
                <a:latin typeface="Arial" pitchFamily="34" charset="0"/>
              </a:rPr>
              <a:t>2014</a:t>
            </a:r>
            <a:r>
              <a:rPr lang="fr-FR" altLang="zh-CN" sz="1600" dirty="0" smtClean="0">
                <a:solidFill>
                  <a:srgbClr val="003366"/>
                </a:solidFill>
                <a:ea typeface="SimSun" pitchFamily="2" charset="-122"/>
              </a:rPr>
              <a:t> </a:t>
            </a:r>
            <a:endParaRPr lang="fr-FR" sz="1600" dirty="0">
              <a:solidFill>
                <a:srgbClr val="003366"/>
              </a:solidFill>
            </a:endParaRPr>
          </a:p>
        </p:txBody>
      </p:sp>
      <p:pic>
        <p:nvPicPr>
          <p:cNvPr id="36876"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l="5821" t="6409"/>
          <a:stretch>
            <a:fillRect/>
          </a:stretch>
        </p:blipFill>
        <p:spPr bwMode="auto">
          <a:xfrm>
            <a:off x="281804" y="1174750"/>
            <a:ext cx="3744913" cy="3381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7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3863" y="1189654"/>
            <a:ext cx="3381375" cy="3381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78" name="Rectangle 2"/>
          <p:cNvSpPr>
            <a:spLocks noChangeArrowheads="1"/>
          </p:cNvSpPr>
          <p:nvPr/>
        </p:nvSpPr>
        <p:spPr bwMode="auto">
          <a:xfrm>
            <a:off x="294630" y="175858"/>
            <a:ext cx="8569647" cy="523220"/>
          </a:xfrm>
          <a:prstGeom prst="rect">
            <a:avLst/>
          </a:prstGeom>
          <a:solidFill>
            <a:srgbClr val="FFFF00"/>
          </a:solidFill>
          <a:ln>
            <a:noFill/>
          </a:ln>
          <a:extLst/>
        </p:spPr>
        <p:txBody>
          <a:bodyPr wrap="square">
            <a:spAutoFit/>
          </a:bodyPr>
          <a:lstStyle/>
          <a:p>
            <a:pPr algn="ctr"/>
            <a:r>
              <a:rPr lang="en-GB" sz="2800" dirty="0">
                <a:latin typeface="Arial" pitchFamily="34" charset="0"/>
              </a:rPr>
              <a:t>Static </a:t>
            </a:r>
            <a:r>
              <a:rPr lang="en-GB" sz="2800" dirty="0" smtClean="0">
                <a:latin typeface="Arial" pitchFamily="34" charset="0"/>
              </a:rPr>
              <a:t>spin  </a:t>
            </a:r>
            <a:r>
              <a:rPr lang="en-GB" sz="2800" dirty="0">
                <a:latin typeface="Arial" pitchFamily="34" charset="0"/>
              </a:rPr>
              <a:t>density</a:t>
            </a:r>
          </a:p>
        </p:txBody>
      </p:sp>
    </p:spTree>
    <p:extLst>
      <p:ext uri="{BB962C8B-B14F-4D97-AF65-F5344CB8AC3E}">
        <p14:creationId xmlns:p14="http://schemas.microsoft.com/office/powerpoint/2010/main" val="2889150466"/>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7"/>
          <p:cNvSpPr txBox="1">
            <a:spLocks noChangeArrowheads="1"/>
          </p:cNvSpPr>
          <p:nvPr/>
        </p:nvSpPr>
        <p:spPr bwMode="auto">
          <a:xfrm>
            <a:off x="4572000" y="2117725"/>
            <a:ext cx="3581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el-GR" dirty="0">
                <a:solidFill>
                  <a:srgbClr val="003366"/>
                </a:solidFill>
                <a:cs typeface="Times New Roman" pitchFamily="18" charset="0"/>
              </a:rPr>
              <a:t>κ</a:t>
            </a:r>
            <a:r>
              <a:rPr lang="fr-FR" baseline="-25000" dirty="0">
                <a:solidFill>
                  <a:srgbClr val="003366"/>
                </a:solidFill>
                <a:cs typeface="Times New Roman" pitchFamily="18" charset="0"/>
              </a:rPr>
              <a:t>Cu</a:t>
            </a:r>
            <a:r>
              <a:rPr lang="el-GR" dirty="0">
                <a:solidFill>
                  <a:srgbClr val="003366"/>
                </a:solidFill>
                <a:cs typeface="Times New Roman" pitchFamily="18" charset="0"/>
                <a:sym typeface="Symbol" pitchFamily="18" charset="2"/>
              </a:rPr>
              <a:t></a:t>
            </a:r>
            <a:r>
              <a:rPr lang="fr-FR" dirty="0">
                <a:solidFill>
                  <a:srgbClr val="003366"/>
                </a:solidFill>
                <a:cs typeface="Times New Roman" pitchFamily="18" charset="0"/>
                <a:sym typeface="Symbol" pitchFamily="18" charset="2"/>
              </a:rPr>
              <a:t> =</a:t>
            </a:r>
            <a:r>
              <a:rPr lang="fr-FR" dirty="0">
                <a:solidFill>
                  <a:srgbClr val="003366"/>
                </a:solidFill>
                <a:cs typeface="Times New Roman" pitchFamily="18" charset="0"/>
              </a:rPr>
              <a:t> </a:t>
            </a:r>
            <a:r>
              <a:rPr lang="fr-FR" dirty="0" smtClean="0">
                <a:solidFill>
                  <a:srgbClr val="003366"/>
                </a:solidFill>
              </a:rPr>
              <a:t>0.998(1) </a:t>
            </a:r>
            <a:endParaRPr lang="fr-FR" dirty="0">
              <a:solidFill>
                <a:srgbClr val="003366"/>
              </a:solidFill>
            </a:endParaRPr>
          </a:p>
          <a:p>
            <a:pPr eaLnBrk="1" hangingPunct="1">
              <a:spcBef>
                <a:spcPct val="50000"/>
              </a:spcBef>
            </a:pPr>
            <a:r>
              <a:rPr lang="el-GR" dirty="0">
                <a:solidFill>
                  <a:srgbClr val="003366"/>
                </a:solidFill>
              </a:rPr>
              <a:t>κ</a:t>
            </a:r>
            <a:r>
              <a:rPr lang="fr-FR" baseline="-25000" dirty="0">
                <a:solidFill>
                  <a:srgbClr val="003366"/>
                </a:solidFill>
              </a:rPr>
              <a:t>Cu</a:t>
            </a:r>
            <a:r>
              <a:rPr lang="el-GR" dirty="0">
                <a:solidFill>
                  <a:srgbClr val="003366"/>
                </a:solidFill>
                <a:sym typeface="Symbol" pitchFamily="18" charset="2"/>
              </a:rPr>
              <a:t></a:t>
            </a:r>
            <a:r>
              <a:rPr lang="fr-FR" dirty="0">
                <a:solidFill>
                  <a:srgbClr val="003366"/>
                </a:solidFill>
              </a:rPr>
              <a:t> = </a:t>
            </a:r>
            <a:r>
              <a:rPr lang="fr-FR" dirty="0" smtClean="0">
                <a:solidFill>
                  <a:srgbClr val="003366"/>
                </a:solidFill>
              </a:rPr>
              <a:t>0.943(1)</a:t>
            </a:r>
            <a:endParaRPr lang="fr-FR" dirty="0"/>
          </a:p>
        </p:txBody>
      </p:sp>
      <p:sp>
        <p:nvSpPr>
          <p:cNvPr id="37891" name="Text Box 18"/>
          <p:cNvSpPr txBox="1">
            <a:spLocks noChangeArrowheads="1"/>
          </p:cNvSpPr>
          <p:nvPr/>
        </p:nvSpPr>
        <p:spPr bwMode="auto">
          <a:xfrm>
            <a:off x="0" y="6232525"/>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r>
              <a:rPr lang="nb-NO" altLang="zh-CN" sz="1600">
                <a:solidFill>
                  <a:srgbClr val="003366"/>
                </a:solidFill>
                <a:ea typeface="SimSun" pitchFamily="2" charset="-122"/>
              </a:rPr>
              <a:t>*Becker, P. &amp; Coppens, P. (1985). </a:t>
            </a:r>
            <a:r>
              <a:rPr lang="nb-NO" altLang="zh-CN" sz="1600" i="1">
                <a:solidFill>
                  <a:srgbClr val="003366"/>
                </a:solidFill>
                <a:ea typeface="SimSun" pitchFamily="2" charset="-122"/>
              </a:rPr>
              <a:t>Acta Cryst. A</a:t>
            </a:r>
            <a:r>
              <a:rPr lang="nb-NO" altLang="zh-CN" sz="1600">
                <a:solidFill>
                  <a:srgbClr val="003366"/>
                </a:solidFill>
                <a:ea typeface="SimSun" pitchFamily="2" charset="-122"/>
              </a:rPr>
              <a:t> </a:t>
            </a:r>
            <a:r>
              <a:rPr lang="nb-NO" altLang="zh-CN" sz="1600" b="1">
                <a:solidFill>
                  <a:srgbClr val="003366"/>
                </a:solidFill>
                <a:ea typeface="SimSun" pitchFamily="2" charset="-122"/>
              </a:rPr>
              <a:t>41</a:t>
            </a:r>
            <a:r>
              <a:rPr lang="nb-NO" altLang="zh-CN" sz="1600">
                <a:solidFill>
                  <a:srgbClr val="003366"/>
                </a:solidFill>
                <a:ea typeface="SimSun" pitchFamily="2" charset="-122"/>
              </a:rPr>
              <a:t>, 177–182</a:t>
            </a:r>
          </a:p>
          <a:p>
            <a:pPr eaLnBrk="1" hangingPunct="1"/>
            <a:r>
              <a:rPr lang="fr-FR" sz="1600">
                <a:solidFill>
                  <a:srgbClr val="003366"/>
                </a:solidFill>
              </a:rPr>
              <a:t>  Watson, R. E. &amp; Freeman, A. J. </a:t>
            </a:r>
            <a:r>
              <a:rPr lang="fr-FR" sz="1600" i="1">
                <a:solidFill>
                  <a:srgbClr val="003366"/>
                </a:solidFill>
              </a:rPr>
              <a:t>Phys. Rev., American Physical Society, </a:t>
            </a:r>
            <a:r>
              <a:rPr lang="fr-FR" sz="1600" b="1">
                <a:solidFill>
                  <a:srgbClr val="003366"/>
                </a:solidFill>
              </a:rPr>
              <a:t>1960</a:t>
            </a:r>
            <a:r>
              <a:rPr lang="fr-FR" sz="1600" i="1">
                <a:solidFill>
                  <a:srgbClr val="003366"/>
                </a:solidFill>
              </a:rPr>
              <a:t>, 120</a:t>
            </a:r>
            <a:r>
              <a:rPr lang="fr-FR" sz="1600">
                <a:solidFill>
                  <a:srgbClr val="003366"/>
                </a:solidFill>
              </a:rPr>
              <a:t>, 1125-1134</a:t>
            </a:r>
            <a:r>
              <a:rPr lang="fr-FR" sz="1600"/>
              <a:t> </a:t>
            </a:r>
            <a:r>
              <a:rPr lang="fr-FR" altLang="zh-CN" sz="1600">
                <a:solidFill>
                  <a:srgbClr val="003366"/>
                </a:solidFill>
                <a:ea typeface="SimSun" pitchFamily="2" charset="-122"/>
              </a:rPr>
              <a:t> </a:t>
            </a:r>
            <a:endParaRPr lang="fr-FR" sz="1600">
              <a:solidFill>
                <a:srgbClr val="003366"/>
              </a:solidFill>
            </a:endParaRPr>
          </a:p>
        </p:txBody>
      </p:sp>
      <p:sp>
        <p:nvSpPr>
          <p:cNvPr id="37892" name="Text Box 19"/>
          <p:cNvSpPr txBox="1">
            <a:spLocks noChangeArrowheads="1"/>
          </p:cNvSpPr>
          <p:nvPr/>
        </p:nvSpPr>
        <p:spPr bwMode="auto">
          <a:xfrm>
            <a:off x="4572000" y="3846513"/>
            <a:ext cx="43926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en-US" sz="2400">
                <a:solidFill>
                  <a:srgbClr val="003366"/>
                </a:solidFill>
                <a:latin typeface="Arial" pitchFamily="34" charset="0"/>
              </a:rPr>
              <a:t>Experiment :</a:t>
            </a:r>
            <a:r>
              <a:rPr lang="en-US" sz="2400">
                <a:solidFill>
                  <a:srgbClr val="003366"/>
                </a:solidFill>
              </a:rPr>
              <a:t> </a:t>
            </a:r>
            <a:r>
              <a:rPr lang="el-GR" sz="2400">
                <a:solidFill>
                  <a:srgbClr val="003366"/>
                </a:solidFill>
              </a:rPr>
              <a:t>Δκ</a:t>
            </a:r>
            <a:r>
              <a:rPr lang="fr-FR" sz="2400">
                <a:solidFill>
                  <a:srgbClr val="003366"/>
                </a:solidFill>
              </a:rPr>
              <a:t>/</a:t>
            </a:r>
            <a:r>
              <a:rPr lang="el-GR" sz="2400">
                <a:solidFill>
                  <a:srgbClr val="003366"/>
                </a:solidFill>
              </a:rPr>
              <a:t>κ</a:t>
            </a:r>
            <a:r>
              <a:rPr lang="fr-FR" sz="2400">
                <a:solidFill>
                  <a:srgbClr val="003366"/>
                </a:solidFill>
              </a:rPr>
              <a:t> =</a:t>
            </a:r>
            <a:r>
              <a:rPr lang="fr-FR" sz="2400"/>
              <a:t> </a:t>
            </a:r>
            <a:r>
              <a:rPr lang="en-US" sz="2400">
                <a:solidFill>
                  <a:srgbClr val="003366"/>
                </a:solidFill>
              </a:rPr>
              <a:t>5%</a:t>
            </a:r>
          </a:p>
          <a:p>
            <a:pPr eaLnBrk="1" hangingPunct="1">
              <a:spcBef>
                <a:spcPct val="50000"/>
              </a:spcBef>
            </a:pPr>
            <a:r>
              <a:rPr lang="en-US" sz="2400">
                <a:solidFill>
                  <a:srgbClr val="003366"/>
                </a:solidFill>
                <a:latin typeface="Arial" pitchFamily="34" charset="0"/>
                <a:cs typeface="Times New Roman" pitchFamily="18" charset="0"/>
              </a:rPr>
              <a:t>Theory* :</a:t>
            </a:r>
            <a:r>
              <a:rPr lang="en-US" sz="2400">
                <a:solidFill>
                  <a:srgbClr val="003366"/>
                </a:solidFill>
                <a:cs typeface="Times New Roman" pitchFamily="18" charset="0"/>
              </a:rPr>
              <a:t> Δκ/κ ~ 1 to </a:t>
            </a:r>
            <a:r>
              <a:rPr lang="en-US" sz="2400">
                <a:solidFill>
                  <a:srgbClr val="003366"/>
                </a:solidFill>
              </a:rPr>
              <a:t>2% </a:t>
            </a:r>
          </a:p>
        </p:txBody>
      </p:sp>
      <p:sp>
        <p:nvSpPr>
          <p:cNvPr id="37893"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CBC18FD0-A6E8-41FA-A1C2-17F7D0F55539}" type="slidenum">
              <a:rPr lang="fr-FR" sz="1200"/>
              <a:pPr algn="r"/>
              <a:t>39</a:t>
            </a:fld>
            <a:endParaRPr lang="fr-FR" sz="1200"/>
          </a:p>
        </p:txBody>
      </p:sp>
      <p:pic>
        <p:nvPicPr>
          <p:cNvPr id="3789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8" y="1738313"/>
            <a:ext cx="3381375" cy="3381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5" name="Rectangle 2"/>
          <p:cNvSpPr>
            <a:spLocks noChangeArrowheads="1"/>
          </p:cNvSpPr>
          <p:nvPr/>
        </p:nvSpPr>
        <p:spPr bwMode="auto">
          <a:xfrm>
            <a:off x="431006" y="116632"/>
            <a:ext cx="8281987" cy="1015663"/>
          </a:xfrm>
          <a:prstGeom prst="rect">
            <a:avLst/>
          </a:prstGeom>
          <a:solidFill>
            <a:srgbClr val="FFFF00"/>
          </a:solidFill>
          <a:ln w="9525">
            <a:solidFill>
              <a:srgbClr val="000000"/>
            </a:solidFill>
            <a:miter lim="800000"/>
            <a:headEnd/>
            <a:tailEnd/>
          </a:ln>
          <a:extLst/>
        </p:spPr>
        <p:txBody>
          <a:bodyPr>
            <a:spAutoFit/>
          </a:bodyPr>
          <a:lstStyle/>
          <a:p>
            <a:pPr algn="ctr"/>
            <a:r>
              <a:rPr lang="en-GB" sz="2000" b="1" i="1" dirty="0" smtClean="0">
                <a:latin typeface="Arial" pitchFamily="34" charset="0"/>
              </a:rPr>
              <a:t>Something new brought by the joint refinement</a:t>
            </a:r>
            <a:r>
              <a:rPr lang="en-GB" sz="2000" dirty="0">
                <a:latin typeface="Arial" pitchFamily="34" charset="0"/>
              </a:rPr>
              <a:t> </a:t>
            </a:r>
            <a:r>
              <a:rPr lang="en-GB" sz="2000" dirty="0" smtClean="0">
                <a:latin typeface="Arial" pitchFamily="34" charset="0"/>
              </a:rPr>
              <a:t>: </a:t>
            </a:r>
          </a:p>
          <a:p>
            <a:pPr algn="ctr"/>
            <a:r>
              <a:rPr lang="en-GB" sz="2000" dirty="0" smtClean="0">
                <a:latin typeface="Arial" pitchFamily="34" charset="0"/>
              </a:rPr>
              <a:t> spin up electrons are more contracted than the down ones : </a:t>
            </a:r>
          </a:p>
          <a:p>
            <a:pPr algn="ctr"/>
            <a:r>
              <a:rPr lang="en-GB" sz="2000" dirty="0" smtClean="0">
                <a:latin typeface="Arial" pitchFamily="34" charset="0"/>
              </a:rPr>
              <a:t>a proof of old  theoretical predictions ( 1985)   </a:t>
            </a:r>
            <a:endParaRPr lang="en-GB" sz="2000" dirty="0">
              <a:latin typeface="Arial" pitchFamily="34" charset="0"/>
            </a:endParaRPr>
          </a:p>
        </p:txBody>
      </p:sp>
      <p:sp>
        <p:nvSpPr>
          <p:cNvPr id="2" name="ZoneTexte 1"/>
          <p:cNvSpPr txBox="1"/>
          <p:nvPr/>
        </p:nvSpPr>
        <p:spPr>
          <a:xfrm>
            <a:off x="628913" y="5373216"/>
            <a:ext cx="8076185" cy="830997"/>
          </a:xfrm>
          <a:prstGeom prst="rect">
            <a:avLst/>
          </a:prstGeom>
          <a:noFill/>
        </p:spPr>
        <p:txBody>
          <a:bodyPr wrap="none" rtlCol="0">
            <a:spAutoFit/>
          </a:bodyPr>
          <a:lstStyle/>
          <a:p>
            <a:r>
              <a:rPr lang="fr-FR" sz="2400" b="1" dirty="0"/>
              <a:t>The spin down </a:t>
            </a:r>
            <a:r>
              <a:rPr lang="fr-FR" sz="2400" b="1" dirty="0" err="1"/>
              <a:t>electrons</a:t>
            </a:r>
            <a:r>
              <a:rPr lang="fr-FR" sz="2400" b="1" dirty="0"/>
              <a:t> are more </a:t>
            </a:r>
            <a:r>
              <a:rPr lang="fr-FR" sz="2400" b="1" dirty="0" err="1"/>
              <a:t>expanded</a:t>
            </a:r>
            <a:r>
              <a:rPr lang="fr-FR" sz="2400" b="1" dirty="0"/>
              <a:t> </a:t>
            </a:r>
            <a:r>
              <a:rPr lang="fr-FR" sz="2400" b="1" dirty="0" err="1"/>
              <a:t>than</a:t>
            </a:r>
            <a:r>
              <a:rPr lang="fr-FR" sz="2400" b="1" dirty="0"/>
              <a:t> the spin up </a:t>
            </a:r>
            <a:endParaRPr lang="en-US" sz="2400" b="1" dirty="0"/>
          </a:p>
          <a:p>
            <a:endParaRPr lang="en-US" sz="2400" b="1" dirty="0"/>
          </a:p>
        </p:txBody>
      </p:sp>
    </p:spTree>
    <p:extLst>
      <p:ext uri="{BB962C8B-B14F-4D97-AF65-F5344CB8AC3E}">
        <p14:creationId xmlns:p14="http://schemas.microsoft.com/office/powerpoint/2010/main" val="357576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664" t="13794" r="24082" b="59147"/>
          <a:stretch/>
        </p:blipFill>
        <p:spPr bwMode="auto">
          <a:xfrm>
            <a:off x="401972" y="548680"/>
            <a:ext cx="8292617" cy="228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95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3717032"/>
            <a:ext cx="6601544" cy="245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numéro de diapositive 1"/>
          <p:cNvSpPr>
            <a:spLocks noGrp="1"/>
          </p:cNvSpPr>
          <p:nvPr>
            <p:ph type="sldNum" sz="quarter" idx="4294967295"/>
          </p:nvPr>
        </p:nvSpPr>
        <p:spPr>
          <a:xfrm>
            <a:off x="7010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DCA105B7-D0F6-4BAC-8ECB-4EC89F5001BE}" type="slidenum">
              <a:rPr lang="fr-FR" sz="1200" smtClean="0"/>
              <a:pPr algn="r"/>
              <a:t>4</a:t>
            </a:fld>
            <a:endParaRPr lang="fr-FR" sz="1200" smtClean="0"/>
          </a:p>
        </p:txBody>
      </p:sp>
      <p:sp>
        <p:nvSpPr>
          <p:cNvPr id="2" name="ZoneTexte 1"/>
          <p:cNvSpPr txBox="1"/>
          <p:nvPr/>
        </p:nvSpPr>
        <p:spPr>
          <a:xfrm>
            <a:off x="3213659" y="144486"/>
            <a:ext cx="5930341" cy="769441"/>
          </a:xfrm>
          <a:prstGeom prst="rect">
            <a:avLst/>
          </a:prstGeom>
          <a:solidFill>
            <a:srgbClr val="FFFF00"/>
          </a:solidFill>
        </p:spPr>
        <p:txBody>
          <a:bodyPr wrap="none" rtlCol="0">
            <a:spAutoFit/>
          </a:bodyPr>
          <a:lstStyle/>
          <a:p>
            <a:r>
              <a:rPr lang="fr-FR" sz="4400" dirty="0" smtClean="0"/>
              <a:t>A </a:t>
            </a:r>
            <a:r>
              <a:rPr lang="fr-FR" sz="4400" dirty="0" err="1" smtClean="0"/>
              <a:t>very</a:t>
            </a:r>
            <a:r>
              <a:rPr lang="fr-FR" sz="4400" dirty="0" smtClean="0"/>
              <a:t> long </a:t>
            </a:r>
            <a:r>
              <a:rPr lang="fr-FR" sz="4400" dirty="0" smtClean="0"/>
              <a:t>story 30years</a:t>
            </a:r>
            <a:endParaRPr lang="en-US" sz="4400" dirty="0"/>
          </a:p>
        </p:txBody>
      </p:sp>
    </p:spTree>
    <p:extLst>
      <p:ext uri="{BB962C8B-B14F-4D97-AF65-F5344CB8AC3E}">
        <p14:creationId xmlns:p14="http://schemas.microsoft.com/office/powerpoint/2010/main" val="38745632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4"/>
          <p:cNvSpPr>
            <a:spLocks noChangeArrowheads="1"/>
          </p:cNvSpPr>
          <p:nvPr/>
        </p:nvSpPr>
        <p:spPr bwMode="auto">
          <a:xfrm>
            <a:off x="611188" y="1889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GB" b="1">
              <a:solidFill>
                <a:srgbClr val="2D2DB9"/>
              </a:solidFill>
              <a:latin typeface="Arial" pitchFamily="34" charset="0"/>
            </a:endParaRPr>
          </a:p>
        </p:txBody>
      </p:sp>
      <p:sp>
        <p:nvSpPr>
          <p:cNvPr id="38915" name="Rectangle 2"/>
          <p:cNvSpPr>
            <a:spLocks noChangeArrowheads="1"/>
          </p:cNvSpPr>
          <p:nvPr/>
        </p:nvSpPr>
        <p:spPr bwMode="auto">
          <a:xfrm>
            <a:off x="611188" y="188913"/>
            <a:ext cx="8281987" cy="523220"/>
          </a:xfrm>
          <a:prstGeom prst="rect">
            <a:avLst/>
          </a:prstGeom>
          <a:solidFill>
            <a:srgbClr val="FFFF00"/>
          </a:solidFill>
          <a:ln>
            <a:noFill/>
          </a:ln>
          <a:extLst/>
        </p:spPr>
        <p:txBody>
          <a:bodyPr>
            <a:spAutoFit/>
          </a:bodyPr>
          <a:lstStyle/>
          <a:p>
            <a:r>
              <a:rPr lang="en-GB" sz="2800" dirty="0">
                <a:latin typeface="Arial" pitchFamily="34" charset="0"/>
              </a:rPr>
              <a:t> </a:t>
            </a:r>
            <a:r>
              <a:rPr lang="en-GB" sz="2800" dirty="0" smtClean="0">
                <a:latin typeface="Arial" pitchFamily="34" charset="0"/>
              </a:rPr>
              <a:t>      First mapping  of the spin resolved density </a:t>
            </a:r>
            <a:r>
              <a:rPr lang="en-GB" dirty="0" smtClean="0">
                <a:latin typeface="Arial" pitchFamily="34" charset="0"/>
              </a:rPr>
              <a:t>…</a:t>
            </a:r>
            <a:endParaRPr lang="en-GB" dirty="0">
              <a:latin typeface="Arial" pitchFamily="34" charset="0"/>
            </a:endParaRPr>
          </a:p>
        </p:txBody>
      </p:sp>
      <p:sp>
        <p:nvSpPr>
          <p:cNvPr id="38916"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93CFCBC-2D1C-4209-87F9-358BEC138DE2}" type="slidenum">
              <a:rPr lang="fr-FR" sz="1200"/>
              <a:pPr algn="r"/>
              <a:t>40</a:t>
            </a:fld>
            <a:endParaRPr lang="fr-FR" sz="1200"/>
          </a:p>
        </p:txBody>
      </p:sp>
      <p:sp>
        <p:nvSpPr>
          <p:cNvPr id="38917" name="Text Box 6"/>
          <p:cNvSpPr txBox="1">
            <a:spLocks noChangeArrowheads="1"/>
          </p:cNvSpPr>
          <p:nvPr/>
        </p:nvSpPr>
        <p:spPr bwMode="auto">
          <a:xfrm>
            <a:off x="570408" y="4722202"/>
            <a:ext cx="3527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000" dirty="0" smtClean="0">
                <a:solidFill>
                  <a:srgbClr val="003366"/>
                </a:solidFill>
                <a:latin typeface="Arial" pitchFamily="34" charset="0"/>
              </a:rPr>
              <a:t>Charge </a:t>
            </a:r>
            <a:r>
              <a:rPr lang="fr-FR" sz="2000" dirty="0" err="1" smtClean="0">
                <a:solidFill>
                  <a:srgbClr val="003366"/>
                </a:solidFill>
                <a:latin typeface="Arial" pitchFamily="34" charset="0"/>
              </a:rPr>
              <a:t>density</a:t>
            </a:r>
            <a:r>
              <a:rPr lang="fr-FR" sz="2000" dirty="0" smtClean="0">
                <a:solidFill>
                  <a:srgbClr val="003366"/>
                </a:solidFill>
                <a:latin typeface="Arial" pitchFamily="34" charset="0"/>
              </a:rPr>
              <a:t> </a:t>
            </a:r>
            <a:r>
              <a:rPr lang="fr-FR" sz="1000" dirty="0" smtClean="0">
                <a:solidFill>
                  <a:srgbClr val="003366"/>
                </a:solidFill>
                <a:latin typeface="Arial" pitchFamily="34" charset="0"/>
              </a:rPr>
              <a:t>Contours </a:t>
            </a:r>
            <a:r>
              <a:rPr lang="fr-FR" sz="1000" dirty="0">
                <a:solidFill>
                  <a:srgbClr val="003366"/>
                </a:solidFill>
                <a:latin typeface="Arial" pitchFamily="34" charset="0"/>
              </a:rPr>
              <a:t>0.1 e.A</a:t>
            </a:r>
            <a:r>
              <a:rPr lang="fr-FR" sz="1000" baseline="30000" dirty="0">
                <a:solidFill>
                  <a:srgbClr val="003366"/>
                </a:solidFill>
                <a:latin typeface="Arial" pitchFamily="34" charset="0"/>
              </a:rPr>
              <a:t>-3</a:t>
            </a:r>
            <a:endParaRPr lang="en-GB" sz="1000" b="1" baseline="30000" dirty="0">
              <a:solidFill>
                <a:srgbClr val="003366"/>
              </a:solidFill>
              <a:latin typeface="Arial" pitchFamily="34" charset="0"/>
            </a:endParaRPr>
          </a:p>
        </p:txBody>
      </p:sp>
      <p:sp>
        <p:nvSpPr>
          <p:cNvPr id="38918" name="Text Box 9"/>
          <p:cNvSpPr txBox="1">
            <a:spLocks noChangeArrowheads="1"/>
          </p:cNvSpPr>
          <p:nvPr/>
        </p:nvSpPr>
        <p:spPr bwMode="auto">
          <a:xfrm>
            <a:off x="4775900" y="4757322"/>
            <a:ext cx="3168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000" dirty="0" smtClean="0">
                <a:solidFill>
                  <a:srgbClr val="003366"/>
                </a:solidFill>
                <a:latin typeface="Arial" pitchFamily="34" charset="0"/>
              </a:rPr>
              <a:t>Spin </a:t>
            </a:r>
            <a:r>
              <a:rPr lang="fr-FR" sz="2000" dirty="0" err="1" smtClean="0">
                <a:solidFill>
                  <a:srgbClr val="003366"/>
                </a:solidFill>
                <a:latin typeface="Arial" pitchFamily="34" charset="0"/>
              </a:rPr>
              <a:t>Density</a:t>
            </a:r>
            <a:r>
              <a:rPr lang="fr-FR" sz="2000" dirty="0" smtClean="0">
                <a:solidFill>
                  <a:srgbClr val="003366"/>
                </a:solidFill>
                <a:latin typeface="Arial" pitchFamily="34" charset="0"/>
              </a:rPr>
              <a:t> </a:t>
            </a:r>
            <a:r>
              <a:rPr lang="fr-FR" sz="1000" dirty="0" smtClean="0">
                <a:solidFill>
                  <a:srgbClr val="003366"/>
                </a:solidFill>
                <a:latin typeface="Arial" pitchFamily="34" charset="0"/>
              </a:rPr>
              <a:t>Contours </a:t>
            </a:r>
            <a:r>
              <a:rPr lang="fr-FR" sz="1000" dirty="0">
                <a:solidFill>
                  <a:srgbClr val="003366"/>
                </a:solidFill>
                <a:latin typeface="Arial" pitchFamily="34" charset="0"/>
              </a:rPr>
              <a:t>± 0.01*2</a:t>
            </a:r>
            <a:r>
              <a:rPr lang="fr-FR" sz="1000" baseline="30000" dirty="0">
                <a:solidFill>
                  <a:srgbClr val="003366"/>
                </a:solidFill>
                <a:latin typeface="Arial" pitchFamily="34" charset="0"/>
              </a:rPr>
              <a:t>n</a:t>
            </a:r>
            <a:r>
              <a:rPr lang="fr-FR" sz="1000" dirty="0">
                <a:solidFill>
                  <a:srgbClr val="003366"/>
                </a:solidFill>
                <a:latin typeface="Arial" pitchFamily="34" charset="0"/>
              </a:rPr>
              <a:t> </a:t>
            </a:r>
            <a:r>
              <a:rPr lang="el-GR" sz="1000" dirty="0">
                <a:solidFill>
                  <a:srgbClr val="003366"/>
                </a:solidFill>
                <a:latin typeface="Arial" pitchFamily="34" charset="0"/>
              </a:rPr>
              <a:t>μ</a:t>
            </a:r>
            <a:r>
              <a:rPr lang="fr-FR" sz="1000" baseline="-25000" dirty="0">
                <a:solidFill>
                  <a:srgbClr val="003366"/>
                </a:solidFill>
                <a:latin typeface="Arial" pitchFamily="34" charset="0"/>
              </a:rPr>
              <a:t>B</a:t>
            </a:r>
            <a:r>
              <a:rPr lang="fr-FR" sz="1000" dirty="0">
                <a:solidFill>
                  <a:srgbClr val="003366"/>
                </a:solidFill>
                <a:latin typeface="Arial" pitchFamily="34" charset="0"/>
              </a:rPr>
              <a:t>.A</a:t>
            </a:r>
            <a:r>
              <a:rPr lang="fr-FR" sz="1000" baseline="30000" dirty="0">
                <a:solidFill>
                  <a:srgbClr val="003366"/>
                </a:solidFill>
                <a:latin typeface="Arial" pitchFamily="34" charset="0"/>
              </a:rPr>
              <a:t>-3</a:t>
            </a:r>
          </a:p>
        </p:txBody>
      </p:sp>
      <p:sp>
        <p:nvSpPr>
          <p:cNvPr id="38920" name="Rectangle 19"/>
          <p:cNvSpPr>
            <a:spLocks noChangeArrowheads="1"/>
          </p:cNvSpPr>
          <p:nvPr/>
        </p:nvSpPr>
        <p:spPr bwMode="auto">
          <a:xfrm>
            <a:off x="1042988" y="2708275"/>
            <a:ext cx="209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400" dirty="0">
                <a:solidFill>
                  <a:srgbClr val="003366"/>
                </a:solidFill>
                <a:latin typeface="Arial" pitchFamily="34" charset="0"/>
              </a:rPr>
              <a:t>Charge</a:t>
            </a:r>
            <a:r>
              <a:rPr lang="fr-FR" sz="2400" dirty="0">
                <a:solidFill>
                  <a:srgbClr val="FF0000"/>
                </a:solidFill>
                <a:latin typeface="Arial" pitchFamily="34" charset="0"/>
              </a:rPr>
              <a:t> </a:t>
            </a:r>
            <a:r>
              <a:rPr lang="el-GR" sz="2400" dirty="0">
                <a:solidFill>
                  <a:srgbClr val="FF0000"/>
                </a:solidFill>
                <a:latin typeface="Arial" pitchFamily="34" charset="0"/>
              </a:rPr>
              <a:t>ρ</a:t>
            </a:r>
            <a:r>
              <a:rPr lang="en-GB" sz="2400" dirty="0">
                <a:solidFill>
                  <a:srgbClr val="FF0000"/>
                </a:solidFill>
                <a:latin typeface="Arial" pitchFamily="34" charset="0"/>
              </a:rPr>
              <a:t>↑</a:t>
            </a:r>
            <a:r>
              <a:rPr lang="en-GB" sz="2400" dirty="0">
                <a:solidFill>
                  <a:srgbClr val="003366"/>
                </a:solidFill>
                <a:latin typeface="Arial" pitchFamily="34" charset="0"/>
              </a:rPr>
              <a:t>+</a:t>
            </a:r>
            <a:r>
              <a:rPr lang="el-GR" sz="2400" dirty="0">
                <a:solidFill>
                  <a:srgbClr val="2592FF"/>
                </a:solidFill>
                <a:latin typeface="Arial" pitchFamily="34" charset="0"/>
              </a:rPr>
              <a:t>ρ</a:t>
            </a:r>
            <a:r>
              <a:rPr lang="fr-FR" sz="2400" dirty="0">
                <a:solidFill>
                  <a:srgbClr val="2592FF"/>
                </a:solidFill>
                <a:latin typeface="Arial" pitchFamily="34" charset="0"/>
              </a:rPr>
              <a:t>↓</a:t>
            </a:r>
          </a:p>
        </p:txBody>
      </p:sp>
      <p:sp>
        <p:nvSpPr>
          <p:cNvPr id="38921" name="Rectangle 21"/>
          <p:cNvSpPr>
            <a:spLocks noChangeArrowheads="1"/>
          </p:cNvSpPr>
          <p:nvPr/>
        </p:nvSpPr>
        <p:spPr bwMode="auto">
          <a:xfrm>
            <a:off x="5892800" y="27082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400" dirty="0">
                <a:solidFill>
                  <a:srgbClr val="003366"/>
                </a:solidFill>
                <a:latin typeface="Arial" pitchFamily="34" charset="0"/>
              </a:rPr>
              <a:t>Spin</a:t>
            </a:r>
            <a:r>
              <a:rPr lang="fr-FR" sz="2400" dirty="0">
                <a:solidFill>
                  <a:srgbClr val="FF0000"/>
                </a:solidFill>
                <a:latin typeface="Arial" pitchFamily="34" charset="0"/>
              </a:rPr>
              <a:t> </a:t>
            </a:r>
            <a:r>
              <a:rPr lang="el-GR" sz="2400" dirty="0">
                <a:solidFill>
                  <a:srgbClr val="FF0000"/>
                </a:solidFill>
                <a:latin typeface="Arial" pitchFamily="34" charset="0"/>
              </a:rPr>
              <a:t>ρ</a:t>
            </a:r>
            <a:r>
              <a:rPr lang="en-GB" sz="2400" dirty="0">
                <a:solidFill>
                  <a:srgbClr val="FF0000"/>
                </a:solidFill>
                <a:latin typeface="Arial" pitchFamily="34" charset="0"/>
              </a:rPr>
              <a:t>↑</a:t>
            </a:r>
            <a:r>
              <a:rPr lang="en-GB" sz="2400" dirty="0">
                <a:solidFill>
                  <a:srgbClr val="003366"/>
                </a:solidFill>
                <a:latin typeface="Arial" pitchFamily="34" charset="0"/>
              </a:rPr>
              <a:t>-</a:t>
            </a:r>
            <a:r>
              <a:rPr lang="el-GR" sz="2400" dirty="0">
                <a:solidFill>
                  <a:srgbClr val="2592FF"/>
                </a:solidFill>
                <a:latin typeface="Arial" pitchFamily="34" charset="0"/>
              </a:rPr>
              <a:t>ρ</a:t>
            </a:r>
            <a:r>
              <a:rPr lang="fr-FR" sz="2400" dirty="0">
                <a:solidFill>
                  <a:srgbClr val="2592FF"/>
                </a:solidFill>
                <a:latin typeface="Arial" pitchFamily="34" charset="0"/>
              </a:rPr>
              <a:t>↓</a:t>
            </a:r>
          </a:p>
        </p:txBody>
      </p:sp>
      <p:pic>
        <p:nvPicPr>
          <p:cNvPr id="3892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2506" y="1640681"/>
            <a:ext cx="3048000" cy="3049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89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660525"/>
            <a:ext cx="3013075" cy="3009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51520" y="5373216"/>
            <a:ext cx="8785671" cy="1384995"/>
          </a:xfrm>
          <a:prstGeom prst="rect">
            <a:avLst/>
          </a:prstGeom>
          <a:noFill/>
        </p:spPr>
        <p:txBody>
          <a:bodyPr wrap="square" rtlCol="0">
            <a:spAutoFit/>
          </a:bodyPr>
          <a:lstStyle/>
          <a:p>
            <a:r>
              <a:rPr lang="fr-FR" sz="2400" b="1" dirty="0" smtClean="0">
                <a:solidFill>
                  <a:srgbClr val="FF0000"/>
                </a:solidFill>
                <a:latin typeface="Arial" pitchFamily="34" charset="0"/>
              </a:rPr>
              <a:t> </a:t>
            </a:r>
          </a:p>
          <a:p>
            <a:r>
              <a:rPr lang="fr-FR" sz="2400" b="1" dirty="0">
                <a:solidFill>
                  <a:srgbClr val="FF0000"/>
                </a:solidFill>
                <a:latin typeface="Arial" pitchFamily="34" charset="0"/>
              </a:rPr>
              <a:t> </a:t>
            </a:r>
            <a:r>
              <a:rPr lang="fr-FR" sz="2400" b="1" dirty="0" smtClean="0">
                <a:solidFill>
                  <a:srgbClr val="FF0000"/>
                </a:solidFill>
                <a:latin typeface="Arial" pitchFamily="34" charset="0"/>
              </a:rPr>
              <a:t>       </a:t>
            </a:r>
            <a:r>
              <a:rPr lang="el-GR" sz="2400" b="1" dirty="0" smtClean="0">
                <a:solidFill>
                  <a:srgbClr val="FF0000"/>
                </a:solidFill>
                <a:latin typeface="Arial" pitchFamily="34" charset="0"/>
              </a:rPr>
              <a:t>ρ</a:t>
            </a:r>
            <a:r>
              <a:rPr lang="en-GB" sz="2400" b="1" dirty="0">
                <a:solidFill>
                  <a:srgbClr val="FF0000"/>
                </a:solidFill>
                <a:latin typeface="Arial" pitchFamily="34" charset="0"/>
              </a:rPr>
              <a:t>↑ </a:t>
            </a:r>
            <a:r>
              <a:rPr lang="en-GB" sz="2400" b="1" dirty="0" smtClean="0">
                <a:solidFill>
                  <a:srgbClr val="FF0000"/>
                </a:solidFill>
                <a:latin typeface="Arial" pitchFamily="34" charset="0"/>
              </a:rPr>
              <a:t>                           and                         </a:t>
            </a:r>
            <a:r>
              <a:rPr lang="el-GR" sz="2400" b="1" dirty="0" smtClean="0">
                <a:solidFill>
                  <a:srgbClr val="2592FF"/>
                </a:solidFill>
                <a:latin typeface="Arial" pitchFamily="34" charset="0"/>
              </a:rPr>
              <a:t>ρ</a:t>
            </a:r>
            <a:r>
              <a:rPr lang="fr-FR" sz="2400" b="1" dirty="0" smtClean="0">
                <a:solidFill>
                  <a:srgbClr val="2592FF"/>
                </a:solidFill>
                <a:latin typeface="Arial" pitchFamily="34" charset="0"/>
              </a:rPr>
              <a:t>↓</a:t>
            </a:r>
          </a:p>
          <a:p>
            <a:r>
              <a:rPr lang="fr-FR" dirty="0" smtClean="0">
                <a:solidFill>
                  <a:srgbClr val="FF0000"/>
                </a:solidFill>
                <a:latin typeface="Arial" pitchFamily="34" charset="0"/>
              </a:rPr>
              <a:t>(</a:t>
            </a:r>
            <a:r>
              <a:rPr lang="el-GR" dirty="0" smtClean="0">
                <a:solidFill>
                  <a:srgbClr val="FF0000"/>
                </a:solidFill>
                <a:latin typeface="Arial" pitchFamily="34" charset="0"/>
              </a:rPr>
              <a:t>ρ</a:t>
            </a:r>
            <a:r>
              <a:rPr lang="en-GB" dirty="0">
                <a:solidFill>
                  <a:srgbClr val="FF0000"/>
                </a:solidFill>
                <a:latin typeface="Arial" pitchFamily="34" charset="0"/>
              </a:rPr>
              <a:t>↑</a:t>
            </a:r>
            <a:r>
              <a:rPr lang="en-GB" dirty="0">
                <a:solidFill>
                  <a:srgbClr val="003366"/>
                </a:solidFill>
                <a:latin typeface="Arial" pitchFamily="34" charset="0"/>
              </a:rPr>
              <a:t>+</a:t>
            </a:r>
            <a:r>
              <a:rPr lang="el-GR" dirty="0">
                <a:solidFill>
                  <a:srgbClr val="2592FF"/>
                </a:solidFill>
                <a:latin typeface="Arial" pitchFamily="34" charset="0"/>
              </a:rPr>
              <a:t>ρ</a:t>
            </a:r>
            <a:r>
              <a:rPr lang="fr-FR" dirty="0" smtClean="0">
                <a:solidFill>
                  <a:srgbClr val="2592FF"/>
                </a:solidFill>
                <a:latin typeface="Arial" pitchFamily="34" charset="0"/>
              </a:rPr>
              <a:t>↓)  + (</a:t>
            </a:r>
            <a:r>
              <a:rPr lang="el-GR" dirty="0">
                <a:solidFill>
                  <a:srgbClr val="FF0000"/>
                </a:solidFill>
                <a:latin typeface="Arial" pitchFamily="34" charset="0"/>
              </a:rPr>
              <a:t>ρ</a:t>
            </a:r>
            <a:r>
              <a:rPr lang="en-GB" dirty="0">
                <a:solidFill>
                  <a:srgbClr val="FF0000"/>
                </a:solidFill>
                <a:latin typeface="Arial" pitchFamily="34" charset="0"/>
              </a:rPr>
              <a:t>↑</a:t>
            </a:r>
            <a:r>
              <a:rPr lang="en-GB" dirty="0">
                <a:solidFill>
                  <a:srgbClr val="003366"/>
                </a:solidFill>
                <a:latin typeface="Arial" pitchFamily="34" charset="0"/>
              </a:rPr>
              <a:t>-</a:t>
            </a:r>
            <a:r>
              <a:rPr lang="el-GR" dirty="0">
                <a:solidFill>
                  <a:srgbClr val="2592FF"/>
                </a:solidFill>
                <a:latin typeface="Arial" pitchFamily="34" charset="0"/>
              </a:rPr>
              <a:t>ρ</a:t>
            </a:r>
            <a:r>
              <a:rPr lang="fr-FR" dirty="0" smtClean="0">
                <a:solidFill>
                  <a:srgbClr val="2592FF"/>
                </a:solidFill>
                <a:latin typeface="Arial" pitchFamily="34" charset="0"/>
              </a:rPr>
              <a:t>↓)  = 2* </a:t>
            </a:r>
            <a:r>
              <a:rPr lang="el-GR" dirty="0">
                <a:solidFill>
                  <a:srgbClr val="FF0000"/>
                </a:solidFill>
                <a:latin typeface="Arial" pitchFamily="34" charset="0"/>
              </a:rPr>
              <a:t>ρ</a:t>
            </a:r>
            <a:r>
              <a:rPr lang="en-GB" dirty="0" smtClean="0">
                <a:solidFill>
                  <a:srgbClr val="FF0000"/>
                </a:solidFill>
                <a:latin typeface="Arial" pitchFamily="34" charset="0"/>
              </a:rPr>
              <a:t>↑                                </a:t>
            </a:r>
            <a:r>
              <a:rPr lang="fr-FR" dirty="0">
                <a:solidFill>
                  <a:srgbClr val="FF0000"/>
                </a:solidFill>
                <a:latin typeface="Arial" pitchFamily="34" charset="0"/>
              </a:rPr>
              <a:t>(</a:t>
            </a:r>
            <a:r>
              <a:rPr lang="el-GR" dirty="0">
                <a:solidFill>
                  <a:srgbClr val="FF0000"/>
                </a:solidFill>
                <a:latin typeface="Arial" pitchFamily="34" charset="0"/>
              </a:rPr>
              <a:t>ρ</a:t>
            </a:r>
            <a:r>
              <a:rPr lang="en-GB" dirty="0">
                <a:solidFill>
                  <a:srgbClr val="FF0000"/>
                </a:solidFill>
                <a:latin typeface="Arial" pitchFamily="34" charset="0"/>
              </a:rPr>
              <a:t>↑</a:t>
            </a:r>
            <a:r>
              <a:rPr lang="en-GB" dirty="0">
                <a:solidFill>
                  <a:srgbClr val="003366"/>
                </a:solidFill>
                <a:latin typeface="Arial" pitchFamily="34" charset="0"/>
              </a:rPr>
              <a:t>+</a:t>
            </a:r>
            <a:r>
              <a:rPr lang="el-GR" dirty="0">
                <a:solidFill>
                  <a:srgbClr val="2592FF"/>
                </a:solidFill>
                <a:latin typeface="Arial" pitchFamily="34" charset="0"/>
              </a:rPr>
              <a:t>ρ</a:t>
            </a:r>
            <a:r>
              <a:rPr lang="fr-FR" dirty="0">
                <a:solidFill>
                  <a:srgbClr val="2592FF"/>
                </a:solidFill>
                <a:latin typeface="Arial" pitchFamily="34" charset="0"/>
              </a:rPr>
              <a:t>↓)  </a:t>
            </a:r>
            <a:r>
              <a:rPr lang="fr-FR" dirty="0" smtClean="0">
                <a:solidFill>
                  <a:srgbClr val="2592FF"/>
                </a:solidFill>
                <a:latin typeface="Arial" pitchFamily="34" charset="0"/>
              </a:rPr>
              <a:t>- </a:t>
            </a:r>
            <a:r>
              <a:rPr lang="fr-FR" dirty="0">
                <a:solidFill>
                  <a:srgbClr val="2592FF"/>
                </a:solidFill>
                <a:latin typeface="Arial" pitchFamily="34" charset="0"/>
              </a:rPr>
              <a:t>(</a:t>
            </a:r>
            <a:r>
              <a:rPr lang="el-GR" dirty="0">
                <a:solidFill>
                  <a:srgbClr val="FF0000"/>
                </a:solidFill>
                <a:latin typeface="Arial" pitchFamily="34" charset="0"/>
              </a:rPr>
              <a:t>ρ</a:t>
            </a:r>
            <a:r>
              <a:rPr lang="en-GB" dirty="0">
                <a:solidFill>
                  <a:srgbClr val="FF0000"/>
                </a:solidFill>
                <a:latin typeface="Arial" pitchFamily="34" charset="0"/>
              </a:rPr>
              <a:t>↑</a:t>
            </a:r>
            <a:r>
              <a:rPr lang="en-GB" dirty="0">
                <a:solidFill>
                  <a:srgbClr val="003366"/>
                </a:solidFill>
                <a:latin typeface="Arial" pitchFamily="34" charset="0"/>
              </a:rPr>
              <a:t>-</a:t>
            </a:r>
            <a:r>
              <a:rPr lang="el-GR" dirty="0">
                <a:solidFill>
                  <a:srgbClr val="2592FF"/>
                </a:solidFill>
                <a:latin typeface="Arial" pitchFamily="34" charset="0"/>
              </a:rPr>
              <a:t>ρ</a:t>
            </a:r>
            <a:r>
              <a:rPr lang="fr-FR" dirty="0">
                <a:solidFill>
                  <a:srgbClr val="2592FF"/>
                </a:solidFill>
                <a:latin typeface="Arial" pitchFamily="34" charset="0"/>
              </a:rPr>
              <a:t>↓)  = 2* </a:t>
            </a:r>
            <a:r>
              <a:rPr lang="el-GR" dirty="0" smtClean="0">
                <a:solidFill>
                  <a:srgbClr val="FF0000"/>
                </a:solidFill>
                <a:latin typeface="Arial" pitchFamily="34" charset="0"/>
              </a:rPr>
              <a:t>ρ</a:t>
            </a:r>
            <a:r>
              <a:rPr lang="fr-FR" dirty="0">
                <a:solidFill>
                  <a:srgbClr val="2592FF"/>
                </a:solidFill>
                <a:latin typeface="Arial" pitchFamily="34" charset="0"/>
              </a:rPr>
              <a:t> ↓ </a:t>
            </a:r>
            <a:endParaRPr lang="en-US" dirty="0"/>
          </a:p>
          <a:p>
            <a:endParaRPr lang="en-US" dirty="0"/>
          </a:p>
        </p:txBody>
      </p:sp>
      <p:cxnSp>
        <p:nvCxnSpPr>
          <p:cNvPr id="4" name="Connecteur droit avec flèche 3"/>
          <p:cNvCxnSpPr/>
          <p:nvPr/>
        </p:nvCxnSpPr>
        <p:spPr>
          <a:xfrm flipH="1">
            <a:off x="683568" y="5122312"/>
            <a:ext cx="864096" cy="943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flipH="1">
            <a:off x="1979712" y="5122312"/>
            <a:ext cx="3672408" cy="10429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5652120" y="5122312"/>
            <a:ext cx="576064" cy="10429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1547664" y="5122312"/>
            <a:ext cx="3960440" cy="10429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361441"/>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Oval 5"/>
          <p:cNvSpPr>
            <a:spLocks noChangeArrowheads="1"/>
          </p:cNvSpPr>
          <p:nvPr/>
        </p:nvSpPr>
        <p:spPr bwMode="auto">
          <a:xfrm>
            <a:off x="1908175" y="3249613"/>
            <a:ext cx="1439863" cy="1439862"/>
          </a:xfrm>
          <a:prstGeom prst="ellipse">
            <a:avLst/>
          </a:prstGeom>
          <a:noFill/>
          <a:ln w="50800">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131078" name="Oval 6"/>
          <p:cNvSpPr>
            <a:spLocks noChangeArrowheads="1"/>
          </p:cNvSpPr>
          <p:nvPr/>
        </p:nvSpPr>
        <p:spPr bwMode="auto">
          <a:xfrm>
            <a:off x="5868988" y="3249613"/>
            <a:ext cx="1439862" cy="1439862"/>
          </a:xfrm>
          <a:prstGeom prst="ellipse">
            <a:avLst/>
          </a:prstGeom>
          <a:noFill/>
          <a:ln w="50800">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39942"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39E4C98F-A6F5-4FF5-8E92-6F6821DC2CB8}" type="slidenum">
              <a:rPr lang="fr-FR" sz="1200"/>
              <a:pPr algn="r"/>
              <a:t>41</a:t>
            </a:fld>
            <a:endParaRPr lang="fr-FR" sz="1200"/>
          </a:p>
        </p:txBody>
      </p:sp>
      <p:sp>
        <p:nvSpPr>
          <p:cNvPr id="39943" name="Text Box 10"/>
          <p:cNvSpPr txBox="1">
            <a:spLocks noChangeArrowheads="1"/>
          </p:cNvSpPr>
          <p:nvPr/>
        </p:nvSpPr>
        <p:spPr bwMode="auto">
          <a:xfrm>
            <a:off x="1327150" y="5589655"/>
            <a:ext cx="619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400" smtClean="0">
                <a:solidFill>
                  <a:srgbClr val="003366"/>
                </a:solidFill>
                <a:latin typeface="Arial" pitchFamily="34" charset="0"/>
              </a:rPr>
              <a:t>Contours ± 0.01*2</a:t>
            </a:r>
            <a:r>
              <a:rPr lang="fr-FR" sz="2400" baseline="30000" smtClean="0">
                <a:solidFill>
                  <a:srgbClr val="003366"/>
                </a:solidFill>
                <a:latin typeface="Arial" pitchFamily="34" charset="0"/>
              </a:rPr>
              <a:t>n </a:t>
            </a:r>
            <a:r>
              <a:rPr lang="el-GR" sz="2400" smtClean="0">
                <a:solidFill>
                  <a:srgbClr val="003366"/>
                </a:solidFill>
                <a:latin typeface="Arial" pitchFamily="34" charset="0"/>
                <a:cs typeface="Arial" pitchFamily="34" charset="0"/>
              </a:rPr>
              <a:t>μ</a:t>
            </a:r>
            <a:r>
              <a:rPr lang="fr-FR" sz="2400" baseline="-25000" smtClean="0">
                <a:solidFill>
                  <a:srgbClr val="003366"/>
                </a:solidFill>
                <a:latin typeface="Arial" pitchFamily="34" charset="0"/>
              </a:rPr>
              <a:t>B</a:t>
            </a:r>
            <a:r>
              <a:rPr lang="fr-FR" sz="2400" smtClean="0">
                <a:solidFill>
                  <a:srgbClr val="003366"/>
                </a:solidFill>
                <a:latin typeface="Arial" pitchFamily="34" charset="0"/>
              </a:rPr>
              <a:t>.A</a:t>
            </a:r>
            <a:r>
              <a:rPr lang="fr-FR" sz="2400" baseline="30000" smtClean="0">
                <a:solidFill>
                  <a:srgbClr val="003366"/>
                </a:solidFill>
                <a:latin typeface="Arial" pitchFamily="34" charset="0"/>
              </a:rPr>
              <a:t>-3</a:t>
            </a:r>
            <a:r>
              <a:rPr lang="fr-FR" sz="2400" smtClean="0">
                <a:solidFill>
                  <a:srgbClr val="003366"/>
                </a:solidFill>
                <a:latin typeface="Arial" pitchFamily="34" charset="0"/>
              </a:rPr>
              <a:t>(with n=0 to 12)</a:t>
            </a:r>
            <a:endParaRPr lang="fr-FR" sz="2400" dirty="0">
              <a:solidFill>
                <a:srgbClr val="003366"/>
              </a:solidFill>
              <a:latin typeface="Arial" pitchFamily="34" charset="0"/>
            </a:endParaRPr>
          </a:p>
        </p:txBody>
      </p:sp>
      <p:sp>
        <p:nvSpPr>
          <p:cNvPr id="39944" name="Rectangle 11"/>
          <p:cNvSpPr>
            <a:spLocks noChangeArrowheads="1"/>
          </p:cNvSpPr>
          <p:nvPr/>
        </p:nvSpPr>
        <p:spPr bwMode="auto">
          <a:xfrm>
            <a:off x="833437" y="830050"/>
            <a:ext cx="35893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400" dirty="0">
                <a:solidFill>
                  <a:srgbClr val="003366"/>
                </a:solidFill>
                <a:latin typeface="Arial" pitchFamily="34" charset="0"/>
              </a:rPr>
              <a:t>Cu spin up</a:t>
            </a:r>
            <a:r>
              <a:rPr lang="en-GB" sz="2400" dirty="0">
                <a:latin typeface="Arial" pitchFamily="34" charset="0"/>
              </a:rPr>
              <a:t> </a:t>
            </a:r>
            <a:r>
              <a:rPr lang="el-GR" sz="2400" dirty="0">
                <a:solidFill>
                  <a:srgbClr val="FF0000"/>
                </a:solidFill>
                <a:latin typeface="Arial" pitchFamily="34" charset="0"/>
              </a:rPr>
              <a:t>ρ</a:t>
            </a:r>
            <a:r>
              <a:rPr lang="en-GB" sz="2400" dirty="0">
                <a:solidFill>
                  <a:srgbClr val="FF0000"/>
                </a:solidFill>
                <a:latin typeface="Arial" pitchFamily="34" charset="0"/>
              </a:rPr>
              <a:t>↑</a:t>
            </a:r>
            <a:endParaRPr lang="fr-FR" sz="2400" dirty="0">
              <a:solidFill>
                <a:srgbClr val="FF0000"/>
              </a:solidFill>
              <a:latin typeface="Arial" pitchFamily="34" charset="0"/>
            </a:endParaRPr>
          </a:p>
          <a:p>
            <a:pPr algn="ctr"/>
            <a:r>
              <a:rPr lang="en-GB" sz="2400" dirty="0" smtClean="0">
                <a:solidFill>
                  <a:srgbClr val="003366"/>
                </a:solidFill>
                <a:latin typeface="Arial" pitchFamily="34" charset="0"/>
              </a:rPr>
              <a:t> Valence density</a:t>
            </a:r>
            <a:endParaRPr lang="fr-FR" sz="2400" dirty="0">
              <a:solidFill>
                <a:srgbClr val="FF0000"/>
              </a:solidFill>
              <a:latin typeface="Arial" pitchFamily="34" charset="0"/>
            </a:endParaRPr>
          </a:p>
        </p:txBody>
      </p:sp>
      <p:sp>
        <p:nvSpPr>
          <p:cNvPr id="39945" name="Rectangle 15"/>
          <p:cNvSpPr>
            <a:spLocks noChangeArrowheads="1"/>
          </p:cNvSpPr>
          <p:nvPr/>
        </p:nvSpPr>
        <p:spPr bwMode="auto">
          <a:xfrm>
            <a:off x="4541838" y="908050"/>
            <a:ext cx="3990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400" dirty="0" smtClean="0">
                <a:solidFill>
                  <a:srgbClr val="003366"/>
                </a:solidFill>
                <a:latin typeface="Arial" pitchFamily="34" charset="0"/>
              </a:rPr>
              <a:t> Cu </a:t>
            </a:r>
            <a:r>
              <a:rPr lang="en-GB" sz="2400" dirty="0">
                <a:solidFill>
                  <a:srgbClr val="003366"/>
                </a:solidFill>
                <a:latin typeface="Arial" pitchFamily="34" charset="0"/>
              </a:rPr>
              <a:t>Valence spin down</a:t>
            </a:r>
            <a:r>
              <a:rPr lang="en-GB" sz="2400" dirty="0">
                <a:latin typeface="Arial" pitchFamily="34" charset="0"/>
              </a:rPr>
              <a:t> </a:t>
            </a:r>
            <a:r>
              <a:rPr lang="el-GR" sz="2400" dirty="0">
                <a:solidFill>
                  <a:srgbClr val="2592FF"/>
                </a:solidFill>
                <a:latin typeface="Arial" pitchFamily="34" charset="0"/>
              </a:rPr>
              <a:t>ρ</a:t>
            </a:r>
            <a:r>
              <a:rPr lang="fr-FR" sz="2400" dirty="0">
                <a:solidFill>
                  <a:srgbClr val="2592FF"/>
                </a:solidFill>
                <a:latin typeface="Arial" pitchFamily="34" charset="0"/>
              </a:rPr>
              <a:t>↓</a:t>
            </a:r>
          </a:p>
          <a:p>
            <a:pPr algn="ctr"/>
            <a:r>
              <a:rPr lang="en-GB" sz="2400" dirty="0" smtClean="0">
                <a:solidFill>
                  <a:srgbClr val="003366"/>
                </a:solidFill>
                <a:latin typeface="Arial" pitchFamily="34" charset="0"/>
              </a:rPr>
              <a:t>density</a:t>
            </a:r>
            <a:endParaRPr lang="fr-FR" sz="2400" dirty="0">
              <a:solidFill>
                <a:srgbClr val="2592FF"/>
              </a:solidFill>
              <a:latin typeface="Arial" pitchFamily="34" charset="0"/>
            </a:endParaRPr>
          </a:p>
        </p:txBody>
      </p:sp>
      <p:sp>
        <p:nvSpPr>
          <p:cNvPr id="39946" name="Rectangle 2"/>
          <p:cNvSpPr>
            <a:spLocks noChangeArrowheads="1"/>
          </p:cNvSpPr>
          <p:nvPr/>
        </p:nvSpPr>
        <p:spPr bwMode="auto">
          <a:xfrm>
            <a:off x="0" y="188913"/>
            <a:ext cx="9144000" cy="523220"/>
          </a:xfrm>
          <a:prstGeom prst="rect">
            <a:avLst/>
          </a:prstGeom>
          <a:solidFill>
            <a:srgbClr val="FFFF00"/>
          </a:solidFill>
          <a:ln>
            <a:noFill/>
          </a:ln>
          <a:extLst/>
        </p:spPr>
        <p:txBody>
          <a:bodyPr wrap="square">
            <a:spAutoFit/>
          </a:bodyPr>
          <a:lstStyle/>
          <a:p>
            <a:r>
              <a:rPr lang="en-GB" sz="2800" dirty="0">
                <a:latin typeface="Arial" pitchFamily="34" charset="0"/>
              </a:rPr>
              <a:t>First </a:t>
            </a:r>
            <a:r>
              <a:rPr lang="en-GB" sz="2800" dirty="0" smtClean="0">
                <a:latin typeface="Arial" pitchFamily="34" charset="0"/>
              </a:rPr>
              <a:t> spin resolved experimental electron density maps </a:t>
            </a:r>
            <a:endParaRPr lang="en-GB" sz="2800" dirty="0">
              <a:latin typeface="Arial" pitchFamily="34" charset="0"/>
            </a:endParaRPr>
          </a:p>
        </p:txBody>
      </p:sp>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25" y="1738304"/>
            <a:ext cx="3849688" cy="3856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 y="1732030"/>
            <a:ext cx="3851275" cy="385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95537" y="6093296"/>
            <a:ext cx="8137276" cy="830997"/>
          </a:xfrm>
          <a:prstGeom prst="rect">
            <a:avLst/>
          </a:prstGeom>
          <a:noFill/>
        </p:spPr>
        <p:txBody>
          <a:bodyPr wrap="square" rtlCol="0">
            <a:spAutoFit/>
          </a:bodyPr>
          <a:lstStyle/>
          <a:p>
            <a:r>
              <a:rPr lang="fr-FR" sz="2400" b="1" dirty="0"/>
              <a:t>The spin down </a:t>
            </a:r>
            <a:r>
              <a:rPr lang="fr-FR" sz="2400" b="1" dirty="0" err="1"/>
              <a:t>electrons</a:t>
            </a:r>
            <a:r>
              <a:rPr lang="fr-FR" sz="2400" b="1" dirty="0"/>
              <a:t> are more </a:t>
            </a:r>
            <a:r>
              <a:rPr lang="fr-FR" sz="2400" b="1" dirty="0" err="1"/>
              <a:t>expanded</a:t>
            </a:r>
            <a:r>
              <a:rPr lang="fr-FR" sz="2400" b="1" dirty="0"/>
              <a:t> </a:t>
            </a:r>
            <a:r>
              <a:rPr lang="fr-FR" sz="2400" b="1" dirty="0" err="1"/>
              <a:t>than</a:t>
            </a:r>
            <a:r>
              <a:rPr lang="fr-FR" sz="2400" b="1" dirty="0"/>
              <a:t> the spin up </a:t>
            </a:r>
            <a:endParaRPr lang="en-US" sz="2400" b="1" dirty="0"/>
          </a:p>
          <a:p>
            <a:endParaRPr lang="en-US" sz="2400" dirty="0"/>
          </a:p>
        </p:txBody>
      </p:sp>
    </p:spTree>
    <p:custDataLst>
      <p:tags r:id="rId1"/>
    </p:custDataLst>
    <p:extLst>
      <p:ext uri="{BB962C8B-B14F-4D97-AF65-F5344CB8AC3E}">
        <p14:creationId xmlns:p14="http://schemas.microsoft.com/office/powerpoint/2010/main" val="1512592342"/>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 y="2101850"/>
            <a:ext cx="77041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Rectangle 5"/>
          <p:cNvSpPr>
            <a:spLocks noChangeArrowheads="1"/>
          </p:cNvSpPr>
          <p:nvPr/>
        </p:nvSpPr>
        <p:spPr bwMode="auto">
          <a:xfrm>
            <a:off x="6346825" y="2133600"/>
            <a:ext cx="1249363" cy="16557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40965"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B7FE281-7F13-4CA7-8B9F-F94D4431172D}" type="slidenum">
              <a:rPr lang="fr-FR" sz="1200"/>
              <a:pPr algn="r"/>
              <a:t>42</a:t>
            </a:fld>
            <a:endParaRPr lang="fr-FR" sz="1200"/>
          </a:p>
        </p:txBody>
      </p:sp>
      <p:sp>
        <p:nvSpPr>
          <p:cNvPr id="40966" name="Text Box 11"/>
          <p:cNvSpPr txBox="1">
            <a:spLocks noChangeArrowheads="1"/>
          </p:cNvSpPr>
          <p:nvPr/>
        </p:nvSpPr>
        <p:spPr bwMode="auto">
          <a:xfrm>
            <a:off x="971550" y="1268413"/>
            <a:ext cx="792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r>
              <a:rPr lang="fr-FR" sz="2400">
                <a:solidFill>
                  <a:srgbClr val="003366"/>
                </a:solidFill>
                <a:latin typeface="Arial" pitchFamily="34" charset="0"/>
              </a:rPr>
              <a:t>Projection of </a:t>
            </a:r>
            <a:r>
              <a:rPr lang="el-GR" sz="2400">
                <a:solidFill>
                  <a:srgbClr val="FF0000"/>
                </a:solidFill>
                <a:latin typeface="Arial" pitchFamily="34" charset="0"/>
              </a:rPr>
              <a:t>ρ</a:t>
            </a:r>
            <a:r>
              <a:rPr lang="en-GB" sz="2400">
                <a:solidFill>
                  <a:srgbClr val="FF0000"/>
                </a:solidFill>
                <a:latin typeface="Arial" pitchFamily="34" charset="0"/>
              </a:rPr>
              <a:t>↑</a:t>
            </a:r>
            <a:r>
              <a:rPr lang="fr-FR" sz="2400">
                <a:solidFill>
                  <a:srgbClr val="003366"/>
                </a:solidFill>
                <a:latin typeface="Arial" pitchFamily="34" charset="0"/>
              </a:rPr>
              <a:t> and </a:t>
            </a:r>
            <a:r>
              <a:rPr lang="el-GR" sz="2400">
                <a:solidFill>
                  <a:srgbClr val="2592FF"/>
                </a:solidFill>
                <a:latin typeface="Arial" pitchFamily="34" charset="0"/>
              </a:rPr>
              <a:t>ρ</a:t>
            </a:r>
            <a:r>
              <a:rPr lang="fr-FR" sz="2400">
                <a:solidFill>
                  <a:srgbClr val="2592FF"/>
                </a:solidFill>
                <a:latin typeface="Arial" pitchFamily="34" charset="0"/>
              </a:rPr>
              <a:t>↓</a:t>
            </a:r>
            <a:r>
              <a:rPr lang="fr-FR" sz="2400">
                <a:latin typeface="Arial" pitchFamily="34" charset="0"/>
              </a:rPr>
              <a:t> </a:t>
            </a:r>
            <a:r>
              <a:rPr lang="fr-FR" sz="2400">
                <a:solidFill>
                  <a:srgbClr val="003366"/>
                </a:solidFill>
                <a:latin typeface="Arial" pitchFamily="34" charset="0"/>
              </a:rPr>
              <a:t>on the d-orbital of the Cu atom</a:t>
            </a:r>
          </a:p>
        </p:txBody>
      </p:sp>
      <p:sp>
        <p:nvSpPr>
          <p:cNvPr id="40967" name="Rectangle 2"/>
          <p:cNvSpPr>
            <a:spLocks noChangeArrowheads="1"/>
          </p:cNvSpPr>
          <p:nvPr/>
        </p:nvSpPr>
        <p:spPr bwMode="auto">
          <a:xfrm>
            <a:off x="107504" y="188913"/>
            <a:ext cx="8785671" cy="523220"/>
          </a:xfrm>
          <a:prstGeom prst="rect">
            <a:avLst/>
          </a:prstGeom>
          <a:solidFill>
            <a:srgbClr val="FFFF00"/>
          </a:solidFill>
          <a:ln>
            <a:noFill/>
          </a:ln>
          <a:extLst/>
        </p:spPr>
        <p:txBody>
          <a:bodyPr wrap="square">
            <a:spAutoFit/>
          </a:bodyPr>
          <a:lstStyle/>
          <a:p>
            <a:r>
              <a:rPr lang="en-GB" sz="2800" dirty="0" smtClean="0">
                <a:latin typeface="Arial" pitchFamily="34" charset="0"/>
              </a:rPr>
              <a:t>Spin up and spin down d like  orbitals populations</a:t>
            </a:r>
            <a:r>
              <a:rPr lang="en-GB" sz="2800" dirty="0" smtClean="0">
                <a:solidFill>
                  <a:srgbClr val="FFFF00"/>
                </a:solidFill>
                <a:latin typeface="Arial" pitchFamily="34" charset="0"/>
              </a:rPr>
              <a:t>…</a:t>
            </a:r>
            <a:endParaRPr lang="en-GB" sz="2800" dirty="0">
              <a:solidFill>
                <a:srgbClr val="FFFF00"/>
              </a:solidFill>
              <a:latin typeface="Arial" pitchFamily="34" charset="0"/>
            </a:endParaRPr>
          </a:p>
        </p:txBody>
      </p:sp>
      <p:pic>
        <p:nvPicPr>
          <p:cNvPr id="9" name="Picture 6"/>
          <p:cNvPicPr>
            <a:picLocks noChangeAspect="1" noChangeArrowheads="1"/>
          </p:cNvPicPr>
          <p:nvPr/>
        </p:nvPicPr>
        <p:blipFill>
          <a:blip r:embed="rId5" cstate="print"/>
          <a:srcRect/>
          <a:stretch>
            <a:fillRect/>
          </a:stretch>
        </p:blipFill>
        <p:spPr bwMode="auto">
          <a:xfrm>
            <a:off x="683568" y="4365104"/>
            <a:ext cx="7884368" cy="216024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260153581"/>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D:\Old-Pc-D\Conférence\ECDM6\Cu1-N1-O1_Up-Dow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473" y="1131354"/>
            <a:ext cx="3889375" cy="38703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987" name="Text Box 983"/>
          <p:cNvSpPr txBox="1">
            <a:spLocks noChangeArrowheads="1"/>
          </p:cNvSpPr>
          <p:nvPr/>
        </p:nvSpPr>
        <p:spPr bwMode="auto">
          <a:xfrm>
            <a:off x="360363" y="5845175"/>
            <a:ext cx="83883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140" tIns="42570" rIns="85140" bIns="42570">
            <a:spAutoFit/>
          </a:bodyPr>
          <a:lstStyle>
            <a:lvl1pPr defTabSz="1016000" eaLnBrk="0" hangingPunct="0">
              <a:defRPr sz="3200">
                <a:solidFill>
                  <a:schemeClr val="tx1"/>
                </a:solidFill>
                <a:latin typeface="Times New Roman" pitchFamily="18" charset="0"/>
              </a:defRPr>
            </a:lvl1pPr>
            <a:lvl2pPr marL="742950" indent="-285750" defTabSz="1016000" eaLnBrk="0" hangingPunct="0">
              <a:defRPr sz="3200">
                <a:solidFill>
                  <a:schemeClr val="tx1"/>
                </a:solidFill>
                <a:latin typeface="Times New Roman" pitchFamily="18" charset="0"/>
              </a:defRPr>
            </a:lvl2pPr>
            <a:lvl3pPr marL="1143000" indent="-228600" defTabSz="1016000" eaLnBrk="0" hangingPunct="0">
              <a:defRPr sz="3200">
                <a:solidFill>
                  <a:schemeClr val="tx1"/>
                </a:solidFill>
                <a:latin typeface="Times New Roman" pitchFamily="18" charset="0"/>
              </a:defRPr>
            </a:lvl3pPr>
            <a:lvl4pPr marL="1600200" indent="-228600" defTabSz="1016000" eaLnBrk="0" hangingPunct="0">
              <a:defRPr sz="3200">
                <a:solidFill>
                  <a:schemeClr val="tx1"/>
                </a:solidFill>
                <a:latin typeface="Times New Roman" pitchFamily="18" charset="0"/>
              </a:defRPr>
            </a:lvl4pPr>
            <a:lvl5pPr marL="2057400" indent="-228600" defTabSz="1016000" eaLnBrk="0" hangingPunct="0">
              <a:defRPr sz="3200">
                <a:solidFill>
                  <a:schemeClr val="tx1"/>
                </a:solidFill>
                <a:latin typeface="Times New Roman" pitchFamily="18" charset="0"/>
              </a:defRPr>
            </a:lvl5pPr>
            <a:lvl6pPr marL="2514600" indent="-228600" defTabSz="1016000" eaLnBrk="0" fontAlgn="base" hangingPunct="0">
              <a:spcBef>
                <a:spcPct val="0"/>
              </a:spcBef>
              <a:spcAft>
                <a:spcPct val="0"/>
              </a:spcAft>
              <a:defRPr sz="3200">
                <a:solidFill>
                  <a:schemeClr val="tx1"/>
                </a:solidFill>
                <a:latin typeface="Times New Roman" pitchFamily="18" charset="0"/>
              </a:defRPr>
            </a:lvl6pPr>
            <a:lvl7pPr marL="2971800" indent="-228600" defTabSz="1016000" eaLnBrk="0" fontAlgn="base" hangingPunct="0">
              <a:spcBef>
                <a:spcPct val="0"/>
              </a:spcBef>
              <a:spcAft>
                <a:spcPct val="0"/>
              </a:spcAft>
              <a:defRPr sz="3200">
                <a:solidFill>
                  <a:schemeClr val="tx1"/>
                </a:solidFill>
                <a:latin typeface="Times New Roman" pitchFamily="18" charset="0"/>
              </a:defRPr>
            </a:lvl7pPr>
            <a:lvl8pPr marL="3429000" indent="-228600" defTabSz="1016000" eaLnBrk="0" fontAlgn="base" hangingPunct="0">
              <a:spcBef>
                <a:spcPct val="0"/>
              </a:spcBef>
              <a:spcAft>
                <a:spcPct val="0"/>
              </a:spcAft>
              <a:defRPr sz="3200">
                <a:solidFill>
                  <a:schemeClr val="tx1"/>
                </a:solidFill>
                <a:latin typeface="Times New Roman" pitchFamily="18" charset="0"/>
              </a:defRPr>
            </a:lvl8pPr>
            <a:lvl9pPr marL="3886200" indent="-228600" defTabSz="10160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GB" sz="2400">
                <a:solidFill>
                  <a:srgbClr val="003366"/>
                </a:solidFill>
                <a:latin typeface="Arial" pitchFamily="34" charset="0"/>
                <a:cs typeface="Arial" pitchFamily="34" charset="0"/>
              </a:rPr>
              <a:t>contours of ±0.01*2</a:t>
            </a:r>
            <a:r>
              <a:rPr lang="en-GB" sz="2400" baseline="30000">
                <a:solidFill>
                  <a:srgbClr val="003366"/>
                </a:solidFill>
                <a:latin typeface="Arial" pitchFamily="34" charset="0"/>
                <a:cs typeface="Arial" pitchFamily="34" charset="0"/>
              </a:rPr>
              <a:t>n</a:t>
            </a:r>
            <a:r>
              <a:rPr lang="en-GB" sz="2400">
                <a:solidFill>
                  <a:srgbClr val="003366"/>
                </a:solidFill>
                <a:latin typeface="Arial" pitchFamily="34" charset="0"/>
                <a:cs typeface="Arial" pitchFamily="34" charset="0"/>
              </a:rPr>
              <a:t> </a:t>
            </a:r>
            <a:r>
              <a:rPr lang="en-US" sz="2400">
                <a:solidFill>
                  <a:srgbClr val="003366"/>
                </a:solidFill>
                <a:latin typeface="Arial" pitchFamily="34" charset="0"/>
                <a:cs typeface="Arial" pitchFamily="34" charset="0"/>
              </a:rPr>
              <a:t>μ</a:t>
            </a:r>
            <a:r>
              <a:rPr lang="en-GB" sz="2400" baseline="-25000">
                <a:solidFill>
                  <a:srgbClr val="003366"/>
                </a:solidFill>
                <a:latin typeface="Arial" pitchFamily="34" charset="0"/>
                <a:cs typeface="Arial" pitchFamily="34" charset="0"/>
              </a:rPr>
              <a:t>B</a:t>
            </a:r>
            <a:r>
              <a:rPr lang="en-GB" sz="2400">
                <a:solidFill>
                  <a:srgbClr val="003366"/>
                </a:solidFill>
                <a:latin typeface="Arial" pitchFamily="34" charset="0"/>
                <a:cs typeface="Arial" pitchFamily="34" charset="0"/>
              </a:rPr>
              <a:t>Å</a:t>
            </a:r>
            <a:r>
              <a:rPr lang="en-GB" sz="2400" baseline="30000">
                <a:solidFill>
                  <a:srgbClr val="003366"/>
                </a:solidFill>
                <a:latin typeface="Arial" pitchFamily="34" charset="0"/>
                <a:cs typeface="Arial" pitchFamily="34" charset="0"/>
              </a:rPr>
              <a:t>-3</a:t>
            </a:r>
            <a:r>
              <a:rPr lang="en-GB" sz="2400">
                <a:solidFill>
                  <a:srgbClr val="003366"/>
                </a:solidFill>
                <a:latin typeface="Arial" pitchFamily="34" charset="0"/>
                <a:cs typeface="Arial" pitchFamily="34" charset="0"/>
              </a:rPr>
              <a:t>(n= 0 to 12)</a:t>
            </a:r>
          </a:p>
          <a:p>
            <a:pPr algn="ctr" eaLnBrk="1" hangingPunct="1"/>
            <a:r>
              <a:rPr lang="en-US" sz="2400">
                <a:solidFill>
                  <a:srgbClr val="003366"/>
                </a:solidFill>
                <a:latin typeface="Arial" pitchFamily="34" charset="0"/>
                <a:cs typeface="Arial" pitchFamily="34" charset="0"/>
              </a:rPr>
              <a:t>positive: </a:t>
            </a:r>
            <a:r>
              <a:rPr lang="en-US" sz="2400">
                <a:solidFill>
                  <a:srgbClr val="FF0000"/>
                </a:solidFill>
                <a:latin typeface="Arial" pitchFamily="34" charset="0"/>
                <a:cs typeface="Arial" pitchFamily="34" charset="0"/>
              </a:rPr>
              <a:t>red</a:t>
            </a:r>
            <a:r>
              <a:rPr lang="en-US" sz="2400">
                <a:solidFill>
                  <a:srgbClr val="003366"/>
                </a:solidFill>
                <a:latin typeface="Arial" pitchFamily="34" charset="0"/>
                <a:cs typeface="Arial" pitchFamily="34" charset="0"/>
              </a:rPr>
              <a:t>, negative: dashed </a:t>
            </a:r>
            <a:r>
              <a:rPr lang="en-US" sz="2400">
                <a:solidFill>
                  <a:srgbClr val="0066FF"/>
                </a:solidFill>
                <a:latin typeface="Arial" pitchFamily="34" charset="0"/>
                <a:cs typeface="Arial" pitchFamily="34" charset="0"/>
              </a:rPr>
              <a:t>blue</a:t>
            </a:r>
            <a:endParaRPr lang="en-GB" sz="2400">
              <a:solidFill>
                <a:srgbClr val="0066FF"/>
              </a:solidFill>
              <a:latin typeface="Arial" pitchFamily="34" charset="0"/>
              <a:cs typeface="Arial" pitchFamily="34" charset="0"/>
            </a:endParaRPr>
          </a:p>
        </p:txBody>
      </p:sp>
      <p:sp>
        <p:nvSpPr>
          <p:cNvPr id="41988"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8857D4EC-9FFB-4D5F-B690-5F9FC9A1CB65}" type="slidenum">
              <a:rPr lang="fr-FR" sz="1200"/>
              <a:pPr algn="r"/>
              <a:t>43</a:t>
            </a:fld>
            <a:endParaRPr lang="fr-FR" sz="1200"/>
          </a:p>
        </p:txBody>
      </p:sp>
      <p:sp>
        <p:nvSpPr>
          <p:cNvPr id="41989" name="Rectangle 2"/>
          <p:cNvSpPr>
            <a:spLocks noChangeArrowheads="1"/>
          </p:cNvSpPr>
          <p:nvPr/>
        </p:nvSpPr>
        <p:spPr bwMode="auto">
          <a:xfrm>
            <a:off x="611188" y="188913"/>
            <a:ext cx="8281987" cy="523220"/>
          </a:xfrm>
          <a:prstGeom prst="rect">
            <a:avLst/>
          </a:prstGeom>
          <a:solidFill>
            <a:srgbClr val="FFFF00"/>
          </a:solidFill>
          <a:ln>
            <a:noFill/>
          </a:ln>
          <a:extLst/>
        </p:spPr>
        <p:txBody>
          <a:bodyPr>
            <a:spAutoFit/>
          </a:bodyPr>
          <a:lstStyle/>
          <a:p>
            <a:pPr algn="ctr"/>
            <a:r>
              <a:rPr lang="en-GB" sz="2800" dirty="0" err="1" smtClean="0">
                <a:latin typeface="Arial" pitchFamily="34" charset="0"/>
              </a:rPr>
              <a:t>Comparaisons</a:t>
            </a:r>
            <a:r>
              <a:rPr lang="en-GB" sz="2800" dirty="0" smtClean="0">
                <a:latin typeface="Arial" pitchFamily="34" charset="0"/>
              </a:rPr>
              <a:t> with density functional theory </a:t>
            </a:r>
            <a:endParaRPr lang="en-GB" sz="2800" dirty="0">
              <a:latin typeface="Arial" pitchFamily="34" charset="0"/>
            </a:endParaRPr>
          </a:p>
        </p:txBody>
      </p:sp>
      <p:sp>
        <p:nvSpPr>
          <p:cNvPr id="41990" name="Rectangle 1"/>
          <p:cNvSpPr>
            <a:spLocks noChangeArrowheads="1"/>
          </p:cNvSpPr>
          <p:nvPr/>
        </p:nvSpPr>
        <p:spPr bwMode="auto">
          <a:xfrm>
            <a:off x="89576" y="5085050"/>
            <a:ext cx="404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fr-FR" dirty="0">
                <a:solidFill>
                  <a:srgbClr val="003366"/>
                </a:solidFill>
                <a:latin typeface="Arial" pitchFamily="34" charset="0"/>
                <a:cs typeface="Arial" pitchFamily="34" charset="0"/>
              </a:rPr>
              <a:t>-DFT ,</a:t>
            </a:r>
            <a:r>
              <a:rPr lang="fr-FR" dirty="0" smtClean="0">
                <a:solidFill>
                  <a:srgbClr val="003366"/>
                </a:solidFill>
                <a:latin typeface="Arial" pitchFamily="34" charset="0"/>
                <a:cs typeface="Arial" pitchFamily="34" charset="0"/>
              </a:rPr>
              <a:t> </a:t>
            </a:r>
            <a:r>
              <a:rPr lang="fr-FR" dirty="0">
                <a:solidFill>
                  <a:srgbClr val="003366"/>
                </a:solidFill>
                <a:latin typeface="Arial" pitchFamily="34" charset="0"/>
                <a:cs typeface="Arial" pitchFamily="34" charset="0"/>
              </a:rPr>
              <a:t>B3LYP (</a:t>
            </a:r>
            <a:r>
              <a:rPr lang="fr-FR" dirty="0" err="1">
                <a:solidFill>
                  <a:srgbClr val="003366"/>
                </a:solidFill>
                <a:latin typeface="Arial" pitchFamily="34" charset="0"/>
                <a:cs typeface="Arial" pitchFamily="34" charset="0"/>
              </a:rPr>
              <a:t>unrestricted</a:t>
            </a:r>
            <a:r>
              <a:rPr lang="fr-FR" dirty="0">
                <a:solidFill>
                  <a:srgbClr val="003366"/>
                </a:solidFill>
                <a:latin typeface="Arial" pitchFamily="34" charset="0"/>
                <a:cs typeface="Arial" pitchFamily="34" charset="0"/>
              </a:rPr>
              <a:t>)</a:t>
            </a:r>
          </a:p>
          <a:p>
            <a:pPr eaLnBrk="0" hangingPunct="0"/>
            <a:r>
              <a:rPr lang="fr-FR" dirty="0">
                <a:solidFill>
                  <a:srgbClr val="003366"/>
                </a:solidFill>
                <a:latin typeface="Arial" pitchFamily="34" charset="0"/>
                <a:cs typeface="Arial" pitchFamily="34" charset="0"/>
              </a:rPr>
              <a:t> </a:t>
            </a:r>
            <a:r>
              <a:rPr lang="fr-FR" dirty="0" smtClean="0">
                <a:solidFill>
                  <a:srgbClr val="003366"/>
                </a:solidFill>
                <a:latin typeface="Arial" pitchFamily="34" charset="0"/>
                <a:cs typeface="Arial" pitchFamily="34" charset="0"/>
              </a:rPr>
              <a:t>-</a:t>
            </a:r>
            <a:r>
              <a:rPr lang="fr-FR" dirty="0">
                <a:solidFill>
                  <a:srgbClr val="003366"/>
                </a:solidFill>
                <a:latin typeface="Arial" pitchFamily="34" charset="0"/>
                <a:cs typeface="Arial" pitchFamily="34" charset="0"/>
              </a:rPr>
              <a:t>Base </a:t>
            </a:r>
            <a:r>
              <a:rPr lang="fr-FR" dirty="0" smtClean="0">
                <a:solidFill>
                  <a:srgbClr val="003366"/>
                </a:solidFill>
                <a:latin typeface="Arial" pitchFamily="34" charset="0"/>
                <a:cs typeface="Arial" pitchFamily="34" charset="0"/>
              </a:rPr>
              <a:t>STO </a:t>
            </a:r>
            <a:r>
              <a:rPr lang="fr-FR" dirty="0">
                <a:solidFill>
                  <a:srgbClr val="003366"/>
                </a:solidFill>
                <a:latin typeface="Arial" pitchFamily="34" charset="0"/>
                <a:cs typeface="Arial" pitchFamily="34" charset="0"/>
              </a:rPr>
              <a:t>6-31G (</a:t>
            </a:r>
            <a:r>
              <a:rPr lang="fr-FR" dirty="0" err="1">
                <a:solidFill>
                  <a:srgbClr val="003366"/>
                </a:solidFill>
                <a:latin typeface="Arial" pitchFamily="34" charset="0"/>
                <a:cs typeface="Arial" pitchFamily="34" charset="0"/>
              </a:rPr>
              <a:t>d,p</a:t>
            </a:r>
            <a:r>
              <a:rPr lang="fr-FR" dirty="0">
                <a:solidFill>
                  <a:srgbClr val="003366"/>
                </a:solidFill>
                <a:latin typeface="Arial" pitchFamily="34" charset="0"/>
                <a:cs typeface="Arial" pitchFamily="34" charset="0"/>
              </a:rPr>
              <a:t>) </a:t>
            </a:r>
          </a:p>
        </p:txBody>
      </p:sp>
      <p:sp>
        <p:nvSpPr>
          <p:cNvPr id="41991" name="Rectangle 19"/>
          <p:cNvSpPr>
            <a:spLocks noChangeArrowheads="1"/>
          </p:cNvSpPr>
          <p:nvPr/>
        </p:nvSpPr>
        <p:spPr bwMode="auto">
          <a:xfrm>
            <a:off x="1871663" y="947738"/>
            <a:ext cx="54006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2400" dirty="0">
              <a:solidFill>
                <a:srgbClr val="003366"/>
              </a:solidFill>
              <a:latin typeface="Arial" pitchFamily="34" charset="0"/>
              <a:cs typeface="Arial" pitchFamily="34" charset="0"/>
            </a:endParaRP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643" y="1187772"/>
            <a:ext cx="3744268" cy="37442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5481618" y="5115404"/>
            <a:ext cx="2595582" cy="369332"/>
          </a:xfrm>
          <a:prstGeom prst="rect">
            <a:avLst/>
          </a:prstGeom>
        </p:spPr>
        <p:txBody>
          <a:bodyPr wrap="none">
            <a:spAutoFit/>
          </a:bodyPr>
          <a:lstStyle/>
          <a:p>
            <a:pPr algn="ctr" defTabSz="865188" eaLnBrk="0" hangingPunct="0"/>
            <a:r>
              <a:rPr lang="en-GB" dirty="0">
                <a:solidFill>
                  <a:srgbClr val="003366"/>
                </a:solidFill>
                <a:latin typeface="Arial" pitchFamily="34" charset="0"/>
                <a:cs typeface="Arial" pitchFamily="34" charset="0"/>
              </a:rPr>
              <a:t>Joint refinement (</a:t>
            </a:r>
            <a:r>
              <a:rPr lang="en-GB" dirty="0" err="1">
                <a:solidFill>
                  <a:srgbClr val="003366"/>
                </a:solidFill>
                <a:latin typeface="Arial" pitchFamily="34" charset="0"/>
                <a:cs typeface="Arial" pitchFamily="34" charset="0"/>
              </a:rPr>
              <a:t>NLog</a:t>
            </a:r>
            <a:r>
              <a:rPr lang="en-GB" dirty="0">
                <a:solidFill>
                  <a:srgbClr val="003366"/>
                </a:solidFill>
                <a:latin typeface="Arial" pitchFamily="34" charset="0"/>
                <a:cs typeface="Arial" pitchFamily="34" charset="0"/>
              </a:rPr>
              <a:t>)</a:t>
            </a:r>
          </a:p>
        </p:txBody>
      </p:sp>
      <p:sp>
        <p:nvSpPr>
          <p:cNvPr id="11" name="Rectangle 8"/>
          <p:cNvSpPr>
            <a:spLocks noChangeArrowheads="1"/>
          </p:cNvSpPr>
          <p:nvPr/>
        </p:nvSpPr>
        <p:spPr bwMode="auto">
          <a:xfrm>
            <a:off x="3275855" y="756437"/>
            <a:ext cx="2390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p>
            <a:pPr algn="ctr" eaLnBrk="0" hangingPunct="0"/>
            <a:r>
              <a:rPr lang="en-US" sz="2400" i="1" dirty="0">
                <a:solidFill>
                  <a:srgbClr val="FF0000"/>
                </a:solidFill>
                <a:latin typeface="Arial" pitchFamily="34" charset="0"/>
                <a:cs typeface="Arial" pitchFamily="34" charset="0"/>
              </a:rPr>
              <a:t>Spin </a:t>
            </a:r>
            <a:r>
              <a:rPr lang="en-US" sz="2400" i="1" dirty="0" smtClean="0">
                <a:solidFill>
                  <a:srgbClr val="FF0000"/>
                </a:solidFill>
                <a:latin typeface="Arial" pitchFamily="34" charset="0"/>
                <a:cs typeface="Arial" pitchFamily="34" charset="0"/>
              </a:rPr>
              <a:t>density</a:t>
            </a:r>
            <a:endParaRPr lang="en-US" sz="2400" i="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064729661"/>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8"/>
          <p:cNvSpPr txBox="1">
            <a:spLocks noChangeArrowheads="1"/>
          </p:cNvSpPr>
          <p:nvPr/>
        </p:nvSpPr>
        <p:spPr bwMode="auto">
          <a:xfrm>
            <a:off x="1476375" y="6284913"/>
            <a:ext cx="6191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000">
                <a:solidFill>
                  <a:srgbClr val="003366"/>
                </a:solidFill>
                <a:latin typeface="Arial" pitchFamily="34" charset="0"/>
                <a:cs typeface="Arial" pitchFamily="34" charset="0"/>
              </a:rPr>
              <a:t>Contours ± 0.01*2</a:t>
            </a:r>
            <a:r>
              <a:rPr lang="fr-FR" sz="2000" baseline="30000">
                <a:solidFill>
                  <a:srgbClr val="003366"/>
                </a:solidFill>
                <a:latin typeface="Arial" pitchFamily="34" charset="0"/>
                <a:cs typeface="Arial" pitchFamily="34" charset="0"/>
              </a:rPr>
              <a:t>n </a:t>
            </a:r>
            <a:r>
              <a:rPr lang="el-GR" sz="2000" i="1">
                <a:solidFill>
                  <a:srgbClr val="003366"/>
                </a:solidFill>
                <a:latin typeface="Arial" pitchFamily="34" charset="0"/>
                <a:cs typeface="Arial" pitchFamily="34" charset="0"/>
              </a:rPr>
              <a:t>μ</a:t>
            </a:r>
            <a:r>
              <a:rPr lang="fr-FR" sz="2000" baseline="-25000">
                <a:solidFill>
                  <a:srgbClr val="003366"/>
                </a:solidFill>
                <a:latin typeface="Arial" pitchFamily="34" charset="0"/>
                <a:cs typeface="Arial" pitchFamily="34" charset="0"/>
              </a:rPr>
              <a:t>B</a:t>
            </a:r>
            <a:r>
              <a:rPr lang="en-GB" sz="2000">
                <a:solidFill>
                  <a:srgbClr val="003366"/>
                </a:solidFill>
                <a:latin typeface="Arial" pitchFamily="34" charset="0"/>
                <a:cs typeface="Arial" pitchFamily="34" charset="0"/>
              </a:rPr>
              <a:t>Å</a:t>
            </a:r>
            <a:r>
              <a:rPr lang="fr-FR" sz="2000" baseline="30000">
                <a:solidFill>
                  <a:srgbClr val="003366"/>
                </a:solidFill>
                <a:latin typeface="Arial" pitchFamily="34" charset="0"/>
                <a:cs typeface="Arial" pitchFamily="34" charset="0"/>
              </a:rPr>
              <a:t>-3</a:t>
            </a:r>
            <a:r>
              <a:rPr lang="fr-FR" sz="2000">
                <a:solidFill>
                  <a:srgbClr val="003366"/>
                </a:solidFill>
                <a:latin typeface="Arial" pitchFamily="34" charset="0"/>
                <a:cs typeface="Arial" pitchFamily="34" charset="0"/>
              </a:rPr>
              <a:t>(with n=0 to 12)</a:t>
            </a:r>
          </a:p>
        </p:txBody>
      </p:sp>
      <p:sp>
        <p:nvSpPr>
          <p:cNvPr id="44037" name="Rectangle 2"/>
          <p:cNvSpPr>
            <a:spLocks noChangeArrowheads="1"/>
          </p:cNvSpPr>
          <p:nvPr/>
        </p:nvSpPr>
        <p:spPr bwMode="auto">
          <a:xfrm>
            <a:off x="0" y="188913"/>
            <a:ext cx="8893175" cy="523220"/>
          </a:xfrm>
          <a:prstGeom prst="rect">
            <a:avLst/>
          </a:prstGeom>
          <a:solidFill>
            <a:srgbClr val="FFFF00"/>
          </a:solidFill>
          <a:ln>
            <a:noFill/>
          </a:ln>
          <a:extLst/>
        </p:spPr>
        <p:txBody>
          <a:bodyPr wrap="square">
            <a:spAutoFit/>
          </a:bodyPr>
          <a:lstStyle/>
          <a:p>
            <a:pPr algn="ctr"/>
            <a:r>
              <a:rPr lang="en-GB" dirty="0" smtClean="0">
                <a:latin typeface="Arial" pitchFamily="34" charset="0"/>
              </a:rPr>
              <a:t> </a:t>
            </a:r>
            <a:r>
              <a:rPr lang="en-GB" sz="2800" dirty="0" smtClean="0">
                <a:latin typeface="Arial" pitchFamily="34" charset="0"/>
              </a:rPr>
              <a:t>Excellent agreement between experiment and DFT</a:t>
            </a:r>
            <a:endParaRPr lang="en-GB" sz="2800" dirty="0">
              <a:latin typeface="Arial" pitchFamily="34" charset="0"/>
            </a:endParaRPr>
          </a:p>
        </p:txBody>
      </p:sp>
      <p:sp>
        <p:nvSpPr>
          <p:cNvPr id="44038"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FABDFF97-0D68-4BC4-A245-D219E2152686}" type="slidenum">
              <a:rPr lang="fr-FR" sz="1200"/>
              <a:pPr algn="r"/>
              <a:t>44</a:t>
            </a:fld>
            <a:endParaRPr lang="fr-FR" sz="1200"/>
          </a:p>
        </p:txBody>
      </p:sp>
      <p:pic>
        <p:nvPicPr>
          <p:cNvPr id="44039" name="Picture 3" descr="D:\Old-Pc-D\Conférence\ECDM6\Cu1-N1-O1_Down_Valence.jpg"/>
          <p:cNvPicPr>
            <a:picLocks noChangeAspect="1" noChangeArrowheads="1"/>
          </p:cNvPicPr>
          <p:nvPr/>
        </p:nvPicPr>
        <p:blipFill>
          <a:blip r:embed="rId3" cstate="print">
            <a:extLst>
              <a:ext uri="{28A0092B-C50C-407E-A947-70E740481C1C}">
                <a14:useLocalDpi xmlns:a14="http://schemas.microsoft.com/office/drawing/2010/main" val="0"/>
              </a:ext>
            </a:extLst>
          </a:blip>
          <a:srcRect t="-67" b="-67"/>
          <a:stretch>
            <a:fillRect/>
          </a:stretch>
        </p:blipFill>
        <p:spPr bwMode="auto">
          <a:xfrm>
            <a:off x="4833938" y="2197100"/>
            <a:ext cx="3979862" cy="39671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4040" name="Rectangle 9"/>
          <p:cNvSpPr>
            <a:spLocks noChangeArrowheads="1"/>
          </p:cNvSpPr>
          <p:nvPr/>
        </p:nvSpPr>
        <p:spPr bwMode="auto">
          <a:xfrm>
            <a:off x="4748044" y="1196752"/>
            <a:ext cx="3979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000" b="1" dirty="0">
                <a:solidFill>
                  <a:srgbClr val="003366"/>
                </a:solidFill>
                <a:latin typeface="Arial" pitchFamily="34" charset="0"/>
                <a:cs typeface="Arial" pitchFamily="34" charset="0"/>
              </a:rPr>
              <a:t>Theoretical </a:t>
            </a:r>
            <a:r>
              <a:rPr lang="en-GB" sz="2000" dirty="0">
                <a:solidFill>
                  <a:srgbClr val="003366"/>
                </a:solidFill>
                <a:latin typeface="Arial" pitchFamily="34" charset="0"/>
                <a:cs typeface="Arial" pitchFamily="34" charset="0"/>
              </a:rPr>
              <a:t>valence density </a:t>
            </a:r>
            <a:r>
              <a:rPr lang="en-GB" sz="2000" dirty="0" smtClean="0">
                <a:solidFill>
                  <a:srgbClr val="003366"/>
                </a:solidFill>
                <a:latin typeface="Arial" pitchFamily="34" charset="0"/>
                <a:cs typeface="Arial" pitchFamily="34" charset="0"/>
              </a:rPr>
              <a:t> </a:t>
            </a:r>
            <a:r>
              <a:rPr lang="en-GB" sz="2000" dirty="0" smtClean="0">
                <a:solidFill>
                  <a:srgbClr val="0070C0"/>
                </a:solidFill>
                <a:latin typeface="Arial" pitchFamily="34" charset="0"/>
                <a:cs typeface="Arial" pitchFamily="34" charset="0"/>
              </a:rPr>
              <a:t>spin </a:t>
            </a:r>
            <a:r>
              <a:rPr lang="en-GB" sz="2000" dirty="0">
                <a:solidFill>
                  <a:srgbClr val="0070C0"/>
                </a:solidFill>
                <a:latin typeface="Arial" pitchFamily="34" charset="0"/>
                <a:cs typeface="Arial" pitchFamily="34" charset="0"/>
              </a:rPr>
              <a:t>down </a:t>
            </a:r>
            <a:r>
              <a:rPr lang="en-GB" sz="2000" dirty="0">
                <a:solidFill>
                  <a:srgbClr val="003366"/>
                </a:solidFill>
                <a:latin typeface="Arial" pitchFamily="34" charset="0"/>
                <a:cs typeface="Arial" pitchFamily="34" charset="0"/>
              </a:rPr>
              <a:t>(</a:t>
            </a:r>
            <a:r>
              <a:rPr lang="el-GR" sz="2000" i="1" dirty="0">
                <a:solidFill>
                  <a:srgbClr val="003366"/>
                </a:solidFill>
                <a:latin typeface="Arial" pitchFamily="34" charset="0"/>
                <a:cs typeface="Arial" pitchFamily="34" charset="0"/>
              </a:rPr>
              <a:t>ρ</a:t>
            </a:r>
            <a:r>
              <a:rPr lang="fr-FR" sz="2000" dirty="0">
                <a:solidFill>
                  <a:srgbClr val="003366"/>
                </a:solidFill>
                <a:latin typeface="Arial" pitchFamily="34" charset="0"/>
                <a:cs typeface="Arial" pitchFamily="34" charset="0"/>
              </a:rPr>
              <a:t>↓</a:t>
            </a:r>
            <a:r>
              <a:rPr lang="en-GB" sz="2000" dirty="0">
                <a:solidFill>
                  <a:srgbClr val="003366"/>
                </a:solidFill>
                <a:latin typeface="Arial" pitchFamily="34" charset="0"/>
                <a:cs typeface="Arial" pitchFamily="34" charset="0"/>
              </a:rPr>
              <a:t>)</a:t>
            </a:r>
            <a:endParaRPr lang="fr-FR" sz="2000" dirty="0">
              <a:solidFill>
                <a:srgbClr val="003366"/>
              </a:solidFill>
              <a:latin typeface="Arial" pitchFamily="34" charset="0"/>
              <a:cs typeface="Arial" pitchFamily="34" charset="0"/>
            </a:endParaRPr>
          </a:p>
        </p:txBody>
      </p:sp>
      <p:pic>
        <p:nvPicPr>
          <p:cNvPr id="9" name="Picture 2"/>
          <p:cNvPicPr>
            <a:picLocks noChangeAspect="1" noChangeArrowheads="1"/>
          </p:cNvPicPr>
          <p:nvPr/>
        </p:nvPicPr>
        <p:blipFill>
          <a:blip r:embed="rId4" cstate="print">
            <a:clrChange>
              <a:clrFrom>
                <a:srgbClr val="FFFFFF"/>
              </a:clrFrom>
              <a:clrTo>
                <a:srgbClr val="FFFFFF">
                  <a:alpha val="0"/>
                </a:srgbClr>
              </a:clrTo>
            </a:clrChange>
            <a:extLst/>
          </a:blip>
          <a:srcRect/>
          <a:stretch>
            <a:fillRect/>
          </a:stretch>
        </p:blipFill>
        <p:spPr bwMode="auto">
          <a:xfrm>
            <a:off x="639936" y="2132856"/>
            <a:ext cx="3932064" cy="3927222"/>
          </a:xfrm>
          <a:prstGeom prst="rect">
            <a:avLst/>
          </a:prstGeom>
          <a:noFill/>
          <a:ln>
            <a:noFill/>
          </a:ln>
          <a:effectLst>
            <a:outerShdw dist="35921" dir="2700000" algn="ctr" rotWithShape="0">
              <a:schemeClr val="bg2">
                <a:alpha val="21000"/>
              </a:schemeClr>
            </a:outerShdw>
            <a:reflection endPos="0" dist="50800" dir="5400000" sy="-100000" algn="bl" rotWithShape="0"/>
          </a:effectLst>
          <a:extLst/>
        </p:spPr>
      </p:pic>
      <p:sp>
        <p:nvSpPr>
          <p:cNvPr id="10" name="Rectangle 10"/>
          <p:cNvSpPr>
            <a:spLocks noChangeArrowheads="1"/>
          </p:cNvSpPr>
          <p:nvPr/>
        </p:nvSpPr>
        <p:spPr bwMode="auto">
          <a:xfrm>
            <a:off x="501737" y="1052736"/>
            <a:ext cx="4208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000" b="1" dirty="0">
                <a:solidFill>
                  <a:srgbClr val="003366"/>
                </a:solidFill>
                <a:latin typeface="Arial" pitchFamily="34" charset="0"/>
                <a:cs typeface="Arial" pitchFamily="34" charset="0"/>
              </a:rPr>
              <a:t>Experimental </a:t>
            </a:r>
            <a:r>
              <a:rPr lang="en-GB" sz="2000" dirty="0" smtClean="0">
                <a:solidFill>
                  <a:srgbClr val="003366"/>
                </a:solidFill>
                <a:latin typeface="Arial" pitchFamily="34" charset="0"/>
                <a:cs typeface="Arial" pitchFamily="34" charset="0"/>
              </a:rPr>
              <a:t>valence </a:t>
            </a:r>
          </a:p>
          <a:p>
            <a:pPr algn="ctr"/>
            <a:r>
              <a:rPr lang="en-GB" sz="2000" dirty="0" smtClean="0">
                <a:solidFill>
                  <a:srgbClr val="0070C0"/>
                </a:solidFill>
                <a:latin typeface="Arial" pitchFamily="34" charset="0"/>
                <a:cs typeface="Arial" pitchFamily="34" charset="0"/>
              </a:rPr>
              <a:t>spin </a:t>
            </a:r>
            <a:r>
              <a:rPr lang="en-GB" sz="2000" dirty="0">
                <a:solidFill>
                  <a:srgbClr val="0070C0"/>
                </a:solidFill>
                <a:latin typeface="Arial" pitchFamily="34" charset="0"/>
                <a:cs typeface="Arial" pitchFamily="34" charset="0"/>
              </a:rPr>
              <a:t>down </a:t>
            </a:r>
            <a:r>
              <a:rPr lang="en-GB" sz="2000" dirty="0">
                <a:solidFill>
                  <a:srgbClr val="003366"/>
                </a:solidFill>
                <a:latin typeface="Arial" pitchFamily="34" charset="0"/>
                <a:cs typeface="Arial" pitchFamily="34" charset="0"/>
              </a:rPr>
              <a:t>(</a:t>
            </a:r>
            <a:r>
              <a:rPr lang="el-GR" sz="2000" i="1" dirty="0">
                <a:solidFill>
                  <a:srgbClr val="003366"/>
                </a:solidFill>
                <a:latin typeface="Arial" pitchFamily="34" charset="0"/>
                <a:cs typeface="Arial" pitchFamily="34" charset="0"/>
              </a:rPr>
              <a:t>ρ</a:t>
            </a:r>
            <a:r>
              <a:rPr lang="fr-FR" sz="2000" dirty="0">
                <a:solidFill>
                  <a:srgbClr val="003366"/>
                </a:solidFill>
                <a:latin typeface="Arial" pitchFamily="34" charset="0"/>
                <a:cs typeface="Arial" pitchFamily="34" charset="0"/>
              </a:rPr>
              <a:t>↓</a:t>
            </a:r>
            <a:r>
              <a:rPr lang="en-GB" sz="2000" dirty="0">
                <a:solidFill>
                  <a:srgbClr val="003366"/>
                </a:solidFill>
                <a:latin typeface="Arial" pitchFamily="34" charset="0"/>
                <a:cs typeface="Arial" pitchFamily="34" charset="0"/>
              </a:rPr>
              <a:t>)</a:t>
            </a:r>
            <a:endParaRPr lang="fr-FR" sz="2000" dirty="0">
              <a:solidFill>
                <a:srgbClr val="003366"/>
              </a:solidFill>
              <a:latin typeface="Arial" pitchFamily="34" charset="0"/>
              <a:cs typeface="Arial" pitchFamily="34" charset="0"/>
            </a:endParaRPr>
          </a:p>
        </p:txBody>
      </p:sp>
    </p:spTree>
    <p:extLst>
      <p:ext uri="{BB962C8B-B14F-4D97-AF65-F5344CB8AC3E}">
        <p14:creationId xmlns:p14="http://schemas.microsoft.com/office/powerpoint/2010/main" val="7533345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Old-Pc-D\Conférence\ECDM6\Cu1-N1-O1_Up_Valen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1077" y="2317372"/>
            <a:ext cx="3978275" cy="3959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5059" name="Text Box 8"/>
          <p:cNvSpPr txBox="1">
            <a:spLocks noChangeArrowheads="1"/>
          </p:cNvSpPr>
          <p:nvPr/>
        </p:nvSpPr>
        <p:spPr bwMode="auto">
          <a:xfrm>
            <a:off x="1476375" y="6284913"/>
            <a:ext cx="6191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spcBef>
                <a:spcPct val="50000"/>
              </a:spcBef>
            </a:pPr>
            <a:r>
              <a:rPr lang="fr-FR" sz="2000">
                <a:solidFill>
                  <a:srgbClr val="003366"/>
                </a:solidFill>
                <a:latin typeface="Arial" pitchFamily="34" charset="0"/>
                <a:cs typeface="Arial" pitchFamily="34" charset="0"/>
              </a:rPr>
              <a:t>Contours ± 0.01*2</a:t>
            </a:r>
            <a:r>
              <a:rPr lang="fr-FR" sz="2000" baseline="30000">
                <a:solidFill>
                  <a:srgbClr val="003366"/>
                </a:solidFill>
                <a:latin typeface="Arial" pitchFamily="34" charset="0"/>
                <a:cs typeface="Arial" pitchFamily="34" charset="0"/>
              </a:rPr>
              <a:t>n </a:t>
            </a:r>
            <a:r>
              <a:rPr lang="el-GR" sz="2000" i="1">
                <a:solidFill>
                  <a:srgbClr val="003366"/>
                </a:solidFill>
                <a:latin typeface="Arial" pitchFamily="34" charset="0"/>
                <a:cs typeface="Arial" pitchFamily="34" charset="0"/>
              </a:rPr>
              <a:t>μ</a:t>
            </a:r>
            <a:r>
              <a:rPr lang="fr-FR" sz="2000" baseline="-25000">
                <a:solidFill>
                  <a:srgbClr val="003366"/>
                </a:solidFill>
                <a:latin typeface="Arial" pitchFamily="34" charset="0"/>
                <a:cs typeface="Arial" pitchFamily="34" charset="0"/>
              </a:rPr>
              <a:t>B</a:t>
            </a:r>
            <a:r>
              <a:rPr lang="en-GB" sz="2000">
                <a:solidFill>
                  <a:srgbClr val="003366"/>
                </a:solidFill>
                <a:latin typeface="Arial" pitchFamily="34" charset="0"/>
                <a:cs typeface="Arial" pitchFamily="34" charset="0"/>
              </a:rPr>
              <a:t>Å</a:t>
            </a:r>
            <a:r>
              <a:rPr lang="fr-FR" sz="2000" baseline="30000">
                <a:solidFill>
                  <a:srgbClr val="003366"/>
                </a:solidFill>
                <a:latin typeface="Arial" pitchFamily="34" charset="0"/>
                <a:cs typeface="Arial" pitchFamily="34" charset="0"/>
              </a:rPr>
              <a:t>-3</a:t>
            </a:r>
            <a:r>
              <a:rPr lang="fr-FR" sz="2000">
                <a:solidFill>
                  <a:srgbClr val="003366"/>
                </a:solidFill>
                <a:latin typeface="Arial" pitchFamily="34" charset="0"/>
                <a:cs typeface="Arial" pitchFamily="34" charset="0"/>
              </a:rPr>
              <a:t>(with n=0 to 12)</a:t>
            </a:r>
          </a:p>
        </p:txBody>
      </p:sp>
      <p:sp>
        <p:nvSpPr>
          <p:cNvPr id="45060" name="Rectangle 9"/>
          <p:cNvSpPr>
            <a:spLocks noChangeArrowheads="1"/>
          </p:cNvSpPr>
          <p:nvPr/>
        </p:nvSpPr>
        <p:spPr bwMode="auto">
          <a:xfrm>
            <a:off x="4932040" y="1286524"/>
            <a:ext cx="3816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000" b="1" dirty="0">
                <a:solidFill>
                  <a:srgbClr val="003366"/>
                </a:solidFill>
                <a:latin typeface="Arial" pitchFamily="34" charset="0"/>
                <a:cs typeface="Arial" pitchFamily="34" charset="0"/>
              </a:rPr>
              <a:t>Theoretical </a:t>
            </a:r>
            <a:r>
              <a:rPr lang="en-GB" sz="2000" dirty="0">
                <a:solidFill>
                  <a:srgbClr val="003366"/>
                </a:solidFill>
                <a:latin typeface="Arial" pitchFamily="34" charset="0"/>
                <a:cs typeface="Arial" pitchFamily="34" charset="0"/>
              </a:rPr>
              <a:t>valence density </a:t>
            </a:r>
            <a:r>
              <a:rPr lang="en-GB" sz="2000" dirty="0" smtClean="0">
                <a:solidFill>
                  <a:srgbClr val="003366"/>
                </a:solidFill>
                <a:latin typeface="Arial" pitchFamily="34" charset="0"/>
                <a:cs typeface="Arial" pitchFamily="34" charset="0"/>
              </a:rPr>
              <a:t>  </a:t>
            </a:r>
            <a:r>
              <a:rPr lang="en-GB" sz="2000" dirty="0">
                <a:solidFill>
                  <a:srgbClr val="FF0000"/>
                </a:solidFill>
                <a:latin typeface="Arial" pitchFamily="34" charset="0"/>
                <a:cs typeface="Arial" pitchFamily="34" charset="0"/>
              </a:rPr>
              <a:t>spin up </a:t>
            </a:r>
            <a:r>
              <a:rPr lang="en-GB" sz="2000" dirty="0">
                <a:solidFill>
                  <a:srgbClr val="003366"/>
                </a:solidFill>
                <a:latin typeface="Arial" pitchFamily="34" charset="0"/>
                <a:cs typeface="Arial" pitchFamily="34" charset="0"/>
              </a:rPr>
              <a:t>(</a:t>
            </a:r>
            <a:r>
              <a:rPr lang="el-GR" sz="2000" i="1" dirty="0">
                <a:solidFill>
                  <a:srgbClr val="003366"/>
                </a:solidFill>
                <a:latin typeface="Arial" pitchFamily="34" charset="0"/>
                <a:cs typeface="Arial" pitchFamily="34" charset="0"/>
              </a:rPr>
              <a:t>ρ</a:t>
            </a:r>
            <a:r>
              <a:rPr lang="en-GB" sz="2000" dirty="0">
                <a:solidFill>
                  <a:srgbClr val="003366"/>
                </a:solidFill>
                <a:latin typeface="Arial" pitchFamily="34" charset="0"/>
                <a:cs typeface="Arial" pitchFamily="34" charset="0"/>
              </a:rPr>
              <a:t>↑)</a:t>
            </a:r>
            <a:endParaRPr lang="fr-FR" sz="2000" dirty="0">
              <a:solidFill>
                <a:srgbClr val="003366"/>
              </a:solidFill>
              <a:latin typeface="Arial" pitchFamily="34" charset="0"/>
              <a:cs typeface="Arial" pitchFamily="34" charset="0"/>
            </a:endParaRPr>
          </a:p>
        </p:txBody>
      </p:sp>
      <p:sp>
        <p:nvSpPr>
          <p:cNvPr id="45061" name="Rectangle 10"/>
          <p:cNvSpPr>
            <a:spLocks noChangeArrowheads="1"/>
          </p:cNvSpPr>
          <p:nvPr/>
        </p:nvSpPr>
        <p:spPr bwMode="auto">
          <a:xfrm>
            <a:off x="323528" y="1286524"/>
            <a:ext cx="427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000" b="1" dirty="0">
                <a:solidFill>
                  <a:srgbClr val="003366"/>
                </a:solidFill>
                <a:latin typeface="Arial" pitchFamily="34" charset="0"/>
                <a:cs typeface="Arial" pitchFamily="34" charset="0"/>
              </a:rPr>
              <a:t>Experimental </a:t>
            </a:r>
            <a:r>
              <a:rPr lang="en-GB" sz="2000" dirty="0">
                <a:solidFill>
                  <a:srgbClr val="003366"/>
                </a:solidFill>
                <a:latin typeface="Arial" pitchFamily="34" charset="0"/>
                <a:cs typeface="Arial" pitchFamily="34" charset="0"/>
              </a:rPr>
              <a:t>Valence density </a:t>
            </a:r>
          </a:p>
          <a:p>
            <a:pPr algn="ctr"/>
            <a:r>
              <a:rPr lang="en-GB" sz="2000" dirty="0" smtClean="0">
                <a:solidFill>
                  <a:srgbClr val="003366"/>
                </a:solidFill>
                <a:latin typeface="Arial" pitchFamily="34" charset="0"/>
                <a:cs typeface="Arial" pitchFamily="34" charset="0"/>
              </a:rPr>
              <a:t> </a:t>
            </a:r>
            <a:r>
              <a:rPr lang="en-GB" sz="2000" dirty="0">
                <a:solidFill>
                  <a:srgbClr val="FF0000"/>
                </a:solidFill>
                <a:latin typeface="Arial" pitchFamily="34" charset="0"/>
                <a:cs typeface="Arial" pitchFamily="34" charset="0"/>
              </a:rPr>
              <a:t>spin up </a:t>
            </a:r>
            <a:r>
              <a:rPr lang="en-GB" sz="2000" dirty="0">
                <a:solidFill>
                  <a:srgbClr val="003366"/>
                </a:solidFill>
                <a:latin typeface="Arial" pitchFamily="34" charset="0"/>
                <a:cs typeface="Arial" pitchFamily="34" charset="0"/>
              </a:rPr>
              <a:t>(</a:t>
            </a:r>
            <a:r>
              <a:rPr lang="el-GR" sz="2000" i="1" dirty="0">
                <a:solidFill>
                  <a:srgbClr val="003366"/>
                </a:solidFill>
                <a:latin typeface="Arial" pitchFamily="34" charset="0"/>
                <a:cs typeface="Arial" pitchFamily="34" charset="0"/>
              </a:rPr>
              <a:t>ρ</a:t>
            </a:r>
            <a:r>
              <a:rPr lang="en-GB" sz="2000" dirty="0">
                <a:solidFill>
                  <a:srgbClr val="003366"/>
                </a:solidFill>
                <a:latin typeface="Arial" pitchFamily="34" charset="0"/>
                <a:cs typeface="Arial" pitchFamily="34" charset="0"/>
              </a:rPr>
              <a:t>↑)</a:t>
            </a:r>
            <a:endParaRPr lang="fr-FR" sz="2000" dirty="0">
              <a:solidFill>
                <a:srgbClr val="003366"/>
              </a:solidFill>
              <a:latin typeface="Arial" pitchFamily="34" charset="0"/>
              <a:cs typeface="Arial" pitchFamily="34" charset="0"/>
            </a:endParaRPr>
          </a:p>
        </p:txBody>
      </p:sp>
      <p:pic>
        <p:nvPicPr>
          <p:cNvPr id="450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2313960"/>
            <a:ext cx="3913187"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6701D203-7DC4-4AAF-87E4-4FAF940BDDD9}" type="slidenum">
              <a:rPr lang="fr-FR" sz="1200"/>
              <a:pPr algn="r"/>
              <a:t>45</a:t>
            </a:fld>
            <a:endParaRPr lang="fr-FR" sz="1200"/>
          </a:p>
        </p:txBody>
      </p:sp>
      <p:sp>
        <p:nvSpPr>
          <p:cNvPr id="2" name="Rectangle 1"/>
          <p:cNvSpPr/>
          <p:nvPr/>
        </p:nvSpPr>
        <p:spPr>
          <a:xfrm>
            <a:off x="0" y="116632"/>
            <a:ext cx="9144000" cy="523220"/>
          </a:xfrm>
          <a:prstGeom prst="rect">
            <a:avLst/>
          </a:prstGeom>
          <a:solidFill>
            <a:srgbClr val="FFFF00"/>
          </a:solidFill>
        </p:spPr>
        <p:txBody>
          <a:bodyPr wrap="square">
            <a:spAutoFit/>
          </a:bodyPr>
          <a:lstStyle/>
          <a:p>
            <a:pPr algn="ctr"/>
            <a:r>
              <a:rPr lang="en-GB" sz="2800" dirty="0">
                <a:latin typeface="Arial" pitchFamily="34" charset="0"/>
              </a:rPr>
              <a:t>Excellent agreement between experiment and DFT</a:t>
            </a:r>
            <a:endParaRPr lang="en-US" sz="2800" dirty="0"/>
          </a:p>
        </p:txBody>
      </p:sp>
    </p:spTree>
    <p:extLst>
      <p:ext uri="{BB962C8B-B14F-4D97-AF65-F5344CB8AC3E}">
        <p14:creationId xmlns:p14="http://schemas.microsoft.com/office/powerpoint/2010/main" val="4196800527"/>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
            <a:ext cx="9252519" cy="1196752"/>
          </a:xfrm>
          <a:solidFill>
            <a:srgbClr val="FFFF00"/>
          </a:solidFill>
        </p:spPr>
        <p:txBody>
          <a:bodyPr>
            <a:normAutofit fontScale="90000"/>
          </a:bodyPr>
          <a:lstStyle/>
          <a:p>
            <a:pPr algn="ctr"/>
            <a:r>
              <a:rPr lang="fr-FR" sz="3600" cap="none" dirty="0" smtClean="0"/>
              <a:t>Last </a:t>
            </a:r>
            <a:r>
              <a:rPr lang="fr-FR" sz="3600" cap="none" dirty="0" err="1" smtClean="0"/>
              <a:t>example</a:t>
            </a:r>
            <a:r>
              <a:rPr lang="fr-FR" sz="3600" cap="none" dirty="0" smtClean="0"/>
              <a:t>: the </a:t>
            </a:r>
            <a:r>
              <a:rPr lang="fr-FR" sz="3600" dirty="0" smtClean="0"/>
              <a:t>N</a:t>
            </a:r>
            <a:r>
              <a:rPr lang="fr-FR" sz="3600" cap="none" dirty="0" smtClean="0"/>
              <a:t>it</a:t>
            </a:r>
            <a:r>
              <a:rPr lang="fr-FR" sz="3600" dirty="0" smtClean="0"/>
              <a:t>(Sm</a:t>
            </a:r>
            <a:r>
              <a:rPr lang="fr-FR" sz="3600" cap="none" dirty="0" smtClean="0"/>
              <a:t>e</a:t>
            </a:r>
            <a:r>
              <a:rPr lang="fr-FR" sz="3600" dirty="0" smtClean="0"/>
              <a:t>)p</a:t>
            </a:r>
            <a:r>
              <a:rPr lang="fr-FR" sz="3600" cap="none" dirty="0" smtClean="0"/>
              <a:t>h radical :</a:t>
            </a:r>
            <a:r>
              <a:rPr lang="fr-FR" sz="3600" cap="none" dirty="0" err="1" smtClean="0"/>
              <a:t>preliminary</a:t>
            </a:r>
            <a:r>
              <a:rPr lang="fr-FR" sz="3600" cap="none" dirty="0" smtClean="0"/>
              <a:t> </a:t>
            </a:r>
            <a:r>
              <a:rPr lang="fr-FR" sz="3600" cap="none" dirty="0" err="1" smtClean="0"/>
              <a:t>results</a:t>
            </a:r>
            <a:r>
              <a:rPr lang="fr-FR" sz="3600" cap="none" dirty="0" smtClean="0"/>
              <a:t> . </a:t>
            </a:r>
            <a:br>
              <a:rPr lang="fr-FR" sz="3600" cap="none" dirty="0" smtClean="0"/>
            </a:br>
            <a:endParaRPr lang="fr-FR" sz="3600" dirty="0"/>
          </a:p>
        </p:txBody>
      </p:sp>
      <p:sp>
        <p:nvSpPr>
          <p:cNvPr id="4" name="Espace réservé du numéro de diapositive 3"/>
          <p:cNvSpPr>
            <a:spLocks noGrp="1"/>
          </p:cNvSpPr>
          <p:nvPr>
            <p:ph type="sldNum" sz="quarter" idx="12"/>
          </p:nvPr>
        </p:nvSpPr>
        <p:spPr>
          <a:xfrm>
            <a:off x="6516216" y="6389709"/>
            <a:ext cx="2133600" cy="365125"/>
          </a:xfrm>
        </p:spPr>
        <p:txBody>
          <a:bodyPr/>
          <a:lstStyle/>
          <a:p>
            <a:fld id="{708C8E39-7D84-4779-A758-EFB064CCF703}" type="slidenum">
              <a:rPr lang="fr-FR" b="1" smtClean="0">
                <a:solidFill>
                  <a:schemeClr val="tx1"/>
                </a:solidFill>
                <a:latin typeface="Times New Roman" pitchFamily="18" charset="0"/>
                <a:cs typeface="Times New Roman" pitchFamily="18" charset="0"/>
              </a:rPr>
              <a:pPr/>
              <a:t>46</a:t>
            </a:fld>
            <a:endParaRPr lang="fr-FR" b="1" dirty="0">
              <a:solidFill>
                <a:schemeClr val="tx1"/>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a:stretch>
            <a:fillRect/>
          </a:stretch>
        </p:blipFill>
        <p:spPr bwMode="auto">
          <a:xfrm>
            <a:off x="1331640" y="1340768"/>
            <a:ext cx="2381250" cy="4000500"/>
          </a:xfrm>
          <a:prstGeom prst="rect">
            <a:avLst/>
          </a:prstGeom>
          <a:noFill/>
          <a:ln w="9525">
            <a:noFill/>
            <a:miter lim="800000"/>
            <a:headEnd/>
            <a:tailEnd/>
          </a:ln>
          <a:effectLst/>
        </p:spPr>
      </p:pic>
      <p:sp>
        <p:nvSpPr>
          <p:cNvPr id="6" name="Rectangle 5"/>
          <p:cNvSpPr/>
          <p:nvPr/>
        </p:nvSpPr>
        <p:spPr>
          <a:xfrm>
            <a:off x="2195736" y="5435567"/>
            <a:ext cx="4572000" cy="646331"/>
          </a:xfrm>
          <a:prstGeom prst="rect">
            <a:avLst/>
          </a:prstGeom>
        </p:spPr>
        <p:txBody>
          <a:bodyPr>
            <a:spAutoFit/>
          </a:bodyPr>
          <a:lstStyle/>
          <a:p>
            <a:r>
              <a:rPr lang="fr-FR" b="1" dirty="0" smtClean="0">
                <a:latin typeface="Times New Roman" pitchFamily="18" charset="0"/>
                <a:cs typeface="Times New Roman" pitchFamily="18" charset="0"/>
              </a:rPr>
              <a:t>Figure:  a </a:t>
            </a:r>
            <a:r>
              <a:rPr lang="fr-FR" b="1" dirty="0" err="1" smtClean="0">
                <a:latin typeface="Times New Roman" pitchFamily="18" charset="0"/>
                <a:cs typeface="Times New Roman" pitchFamily="18" charset="0"/>
              </a:rPr>
              <a:t>mesomeric</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representation</a:t>
            </a:r>
            <a:r>
              <a:rPr lang="fr-FR" b="1" dirty="0" smtClean="0">
                <a:latin typeface="Times New Roman" pitchFamily="18" charset="0"/>
                <a:cs typeface="Times New Roman" pitchFamily="18" charset="0"/>
              </a:rPr>
              <a:t> of the radical  Nit(SMe)Ph (S. Pillet et al, (2000))</a:t>
            </a:r>
            <a:endParaRPr lang="fr-FR" dirty="0"/>
          </a:p>
        </p:txBody>
      </p:sp>
      <p:sp>
        <p:nvSpPr>
          <p:cNvPr id="3" name="ZoneTexte 2"/>
          <p:cNvSpPr txBox="1"/>
          <p:nvPr/>
        </p:nvSpPr>
        <p:spPr>
          <a:xfrm>
            <a:off x="2915816" y="1340768"/>
            <a:ext cx="569387" cy="369332"/>
          </a:xfrm>
          <a:prstGeom prst="rect">
            <a:avLst/>
          </a:prstGeom>
          <a:noFill/>
        </p:spPr>
        <p:txBody>
          <a:bodyPr wrap="none" rtlCol="0">
            <a:spAutoFit/>
          </a:bodyPr>
          <a:lstStyle/>
          <a:p>
            <a:r>
              <a:rPr lang="fr-FR" b="1" dirty="0" smtClean="0"/>
              <a:t>CH3</a:t>
            </a:r>
            <a:endParaRPr lang="en-US" b="1" dirty="0"/>
          </a:p>
        </p:txBody>
      </p:sp>
      <p:sp>
        <p:nvSpPr>
          <p:cNvPr id="7" name="ZoneTexte 6"/>
          <p:cNvSpPr txBox="1"/>
          <p:nvPr/>
        </p:nvSpPr>
        <p:spPr>
          <a:xfrm>
            <a:off x="1876204" y="6381328"/>
            <a:ext cx="4891532" cy="369332"/>
          </a:xfrm>
          <a:prstGeom prst="rect">
            <a:avLst/>
          </a:prstGeom>
          <a:noFill/>
        </p:spPr>
        <p:txBody>
          <a:bodyPr wrap="none" rtlCol="0">
            <a:spAutoFit/>
          </a:bodyPr>
          <a:lstStyle/>
          <a:p>
            <a:r>
              <a:rPr lang="fr-FR" dirty="0" smtClean="0"/>
              <a:t>PhD   </a:t>
            </a:r>
            <a:r>
              <a:rPr lang="fr-FR" dirty="0" err="1" smtClean="0"/>
              <a:t>thesis</a:t>
            </a:r>
            <a:r>
              <a:rPr lang="fr-FR" dirty="0" smtClean="0"/>
              <a:t> of Bolivar </a:t>
            </a:r>
            <a:r>
              <a:rPr lang="fr-FR" dirty="0" err="1" smtClean="0"/>
              <a:t>Voufack</a:t>
            </a:r>
            <a:r>
              <a:rPr lang="fr-FR" dirty="0" smtClean="0"/>
              <a:t> </a:t>
            </a:r>
            <a:r>
              <a:rPr lang="fr-FR" dirty="0" err="1" smtClean="0"/>
              <a:t>starts</a:t>
            </a:r>
            <a:r>
              <a:rPr lang="fr-FR" dirty="0" smtClean="0"/>
              <a:t> </a:t>
            </a:r>
            <a:r>
              <a:rPr lang="fr-FR" dirty="0" err="1" smtClean="0"/>
              <a:t>october</a:t>
            </a:r>
            <a:r>
              <a:rPr lang="fr-FR" dirty="0" smtClean="0"/>
              <a:t> 2014</a:t>
            </a:r>
            <a:endParaRPr lang="en-US" dirty="0"/>
          </a:p>
        </p:txBody>
      </p:sp>
      <p:pic>
        <p:nvPicPr>
          <p:cNvPr id="8" name="Picture 1"/>
          <p:cNvPicPr>
            <a:picLocks noChangeAspect="1" noChangeArrowheads="1"/>
          </p:cNvPicPr>
          <p:nvPr/>
        </p:nvPicPr>
        <p:blipFill>
          <a:blip r:embed="rId3"/>
          <a:srcRect/>
          <a:stretch>
            <a:fillRect/>
          </a:stretch>
        </p:blipFill>
        <p:spPr bwMode="auto">
          <a:xfrm>
            <a:off x="5461355" y="1227819"/>
            <a:ext cx="3175159" cy="4552855"/>
          </a:xfrm>
          <a:prstGeom prst="rect">
            <a:avLst/>
          </a:prstGeom>
          <a:noFill/>
          <a:ln w="9525">
            <a:noFill/>
            <a:miter lim="800000"/>
            <a:headEnd/>
            <a:tailEnd/>
          </a:ln>
          <a:effectLst/>
        </p:spPr>
      </p:pic>
    </p:spTree>
    <p:extLst>
      <p:ext uri="{BB962C8B-B14F-4D97-AF65-F5344CB8AC3E}">
        <p14:creationId xmlns:p14="http://schemas.microsoft.com/office/powerpoint/2010/main" val="3210025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8C8E39-7D84-4779-A758-EFB064CCF703}" type="slidenum">
              <a:rPr lang="fr-FR" b="1" smtClean="0">
                <a:solidFill>
                  <a:schemeClr val="tx1"/>
                </a:solidFill>
              </a:rPr>
              <a:pPr/>
              <a:t>47</a:t>
            </a:fld>
            <a:endParaRPr lang="fr-FR" b="1" dirty="0">
              <a:solidFill>
                <a:schemeClr val="tx1"/>
              </a:solidFill>
            </a:endParaRPr>
          </a:p>
        </p:txBody>
      </p:sp>
      <p:sp>
        <p:nvSpPr>
          <p:cNvPr id="4" name="ZoneTexte 3"/>
          <p:cNvSpPr txBox="1"/>
          <p:nvPr/>
        </p:nvSpPr>
        <p:spPr>
          <a:xfrm>
            <a:off x="611560" y="188640"/>
            <a:ext cx="7920880" cy="646331"/>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3600" b="1" dirty="0" smtClean="0">
                <a:latin typeface="Times New Roman" pitchFamily="18" charset="0"/>
                <a:cs typeface="Times New Roman" pitchFamily="18" charset="0"/>
              </a:rPr>
              <a:t>X /PN joint </a:t>
            </a:r>
            <a:r>
              <a:rPr lang="fr-FR" sz="3600" b="1" dirty="0" err="1" smtClean="0">
                <a:latin typeface="Times New Roman" pitchFamily="18" charset="0"/>
                <a:cs typeface="Times New Roman" pitchFamily="18" charset="0"/>
              </a:rPr>
              <a:t>refinement</a:t>
            </a:r>
            <a:r>
              <a:rPr lang="fr-FR" sz="3600" b="1" dirty="0" smtClean="0">
                <a:latin typeface="Times New Roman" pitchFamily="18" charset="0"/>
                <a:cs typeface="Times New Roman" pitchFamily="18" charset="0"/>
              </a:rPr>
              <a:t> </a:t>
            </a:r>
            <a:endParaRPr lang="fr-FR" sz="3600" b="1" dirty="0">
              <a:latin typeface="Times New Roman" pitchFamily="18" charset="0"/>
              <a:cs typeface="Times New Roman" pitchFamily="18" charset="0"/>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862164402"/>
              </p:ext>
            </p:extLst>
          </p:nvPr>
        </p:nvGraphicFramePr>
        <p:xfrm>
          <a:off x="8775700" y="372105"/>
          <a:ext cx="368300" cy="279400"/>
        </p:xfrm>
        <a:graphic>
          <a:graphicData uri="http://schemas.openxmlformats.org/presentationml/2006/ole">
            <mc:AlternateContent xmlns:mc="http://schemas.openxmlformats.org/markup-compatibility/2006">
              <mc:Choice xmlns:v="urn:schemas-microsoft-com:vml" Requires="v">
                <p:oleObj spid="_x0000_s26655" name="Equation" r:id="rId3" imgW="355320" imgH="279360" progId="Equation.DSMT4">
                  <p:embed/>
                </p:oleObj>
              </mc:Choice>
              <mc:Fallback>
                <p:oleObj name="Equation" r:id="rId3" imgW="35532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700" y="372105"/>
                        <a:ext cx="368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4170021226"/>
              </p:ext>
            </p:extLst>
          </p:nvPr>
        </p:nvGraphicFramePr>
        <p:xfrm>
          <a:off x="251520" y="1196752"/>
          <a:ext cx="8460434" cy="4056184"/>
        </p:xfrm>
        <a:graphic>
          <a:graphicData uri="http://schemas.openxmlformats.org/drawingml/2006/table">
            <a:tbl>
              <a:tblPr/>
              <a:tblGrid>
                <a:gridCol w="3600400"/>
                <a:gridCol w="4860034"/>
              </a:tblGrid>
              <a:tr h="547062">
                <a:tc>
                  <a:txBody>
                    <a:bodyPr/>
                    <a:lstStyle/>
                    <a:p>
                      <a:pPr>
                        <a:lnSpc>
                          <a:spcPct val="115000"/>
                        </a:lnSpc>
                        <a:spcAft>
                          <a:spcPts val="0"/>
                        </a:spcAft>
                      </a:pPr>
                      <a:r>
                        <a:rPr lang="fr-FR" sz="1800" b="1" dirty="0" smtClean="0">
                          <a:latin typeface="Times New Roman"/>
                          <a:ea typeface="Calibri"/>
                          <a:cs typeface="Times New Roman"/>
                        </a:rPr>
                        <a:t>Types </a:t>
                      </a:r>
                      <a:r>
                        <a:rPr lang="fr-FR" sz="1800" b="1" dirty="0">
                          <a:latin typeface="Times New Roman"/>
                          <a:ea typeface="Calibri"/>
                          <a:cs typeface="Times New Roman"/>
                        </a:rPr>
                        <a:t>of </a:t>
                      </a:r>
                      <a:r>
                        <a:rPr lang="fr-FR" sz="1800" b="1" dirty="0" err="1">
                          <a:latin typeface="Times New Roman"/>
                          <a:ea typeface="Calibri"/>
                          <a:cs typeface="Times New Roman"/>
                        </a:rPr>
                        <a:t>experimental</a:t>
                      </a:r>
                      <a:r>
                        <a:rPr lang="fr-FR" sz="1800" b="1" dirty="0">
                          <a:latin typeface="Times New Roman"/>
                          <a:ea typeface="Calibri"/>
                          <a:cs typeface="Times New Roman"/>
                        </a:rPr>
                        <a:t> data</a:t>
                      </a:r>
                      <a:endParaRPr lang="fr-FR" sz="1800" dirty="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0"/>
                        </a:spcAft>
                      </a:pPr>
                      <a:r>
                        <a:rPr lang="fr-FR" sz="1800" b="1" i="1" dirty="0" smtClean="0">
                          <a:latin typeface="Times New Roman"/>
                          <a:ea typeface="Calibri"/>
                          <a:cs typeface="Times New Roman"/>
                        </a:rPr>
                        <a:t>X-rays / </a:t>
                      </a:r>
                      <a:r>
                        <a:rPr lang="en-GB" sz="1800" b="1" i="1" noProof="0" dirty="0" smtClean="0">
                          <a:latin typeface="Times New Roman"/>
                          <a:ea typeface="Calibri"/>
                          <a:cs typeface="Times New Roman"/>
                        </a:rPr>
                        <a:t>polarized</a:t>
                      </a:r>
                      <a:r>
                        <a:rPr lang="fr-FR" sz="1800" b="1" i="1" dirty="0" smtClean="0">
                          <a:latin typeface="Times New Roman"/>
                          <a:ea typeface="Calibri"/>
                          <a:cs typeface="Times New Roman"/>
                        </a:rPr>
                        <a:t> neutrons</a:t>
                      </a:r>
                      <a:endParaRPr lang="fr-FR" sz="1800" b="1" dirty="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547062">
                <a:tc>
                  <a:txBody>
                    <a:bodyPr/>
                    <a:lstStyle/>
                    <a:p>
                      <a:pPr>
                        <a:lnSpc>
                          <a:spcPct val="115000"/>
                        </a:lnSpc>
                        <a:spcAft>
                          <a:spcPts val="0"/>
                        </a:spcAft>
                      </a:pPr>
                      <a:r>
                        <a:rPr lang="fr-FR" sz="1800" b="1" dirty="0" err="1">
                          <a:latin typeface="Times New Roman"/>
                          <a:ea typeface="Calibri"/>
                          <a:cs typeface="Times New Roman"/>
                        </a:rPr>
                        <a:t>Number</a:t>
                      </a:r>
                      <a:r>
                        <a:rPr lang="fr-FR" sz="1800" b="1" dirty="0">
                          <a:latin typeface="Times New Roman"/>
                          <a:ea typeface="Calibri"/>
                          <a:cs typeface="Times New Roman"/>
                        </a:rPr>
                        <a:t> of </a:t>
                      </a:r>
                      <a:r>
                        <a:rPr lang="fr-FR" sz="1800" b="1" dirty="0" smtClean="0">
                          <a:latin typeface="Times New Roman"/>
                          <a:ea typeface="Calibri"/>
                          <a:cs typeface="Times New Roman"/>
                        </a:rPr>
                        <a:t>data XRD/PND</a:t>
                      </a:r>
                      <a:endParaRPr lang="fr-FR" sz="1800" dirty="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fr-FR" sz="1800" b="1" i="1" dirty="0" smtClean="0">
                          <a:latin typeface="Times New Roman"/>
                          <a:ea typeface="Calibri"/>
                          <a:cs typeface="Times New Roman"/>
                        </a:rPr>
                        <a:t>        8800     / 352</a:t>
                      </a:r>
                      <a:endParaRPr lang="fr-FR" sz="1800" b="1" dirty="0">
                        <a:latin typeface="Calibri"/>
                        <a:ea typeface="Calibri"/>
                        <a:cs typeface="Times New Roman"/>
                      </a:endParaRPr>
                    </a:p>
                  </a:txBody>
                  <a:tcPr marL="68580" marR="68580" marT="0" marB="0">
                    <a:lnL>
                      <a:noFill/>
                    </a:lnL>
                    <a:lnR>
                      <a:noFill/>
                    </a:lnR>
                    <a:lnT>
                      <a:noFill/>
                    </a:lnT>
                    <a:lnB>
                      <a:noFill/>
                    </a:lnB>
                  </a:tcPr>
                </a:tc>
              </a:tr>
              <a:tr h="58004">
                <a:tc>
                  <a:txBody>
                    <a:bodyPr/>
                    <a:lstStyle/>
                    <a:p>
                      <a:pPr>
                        <a:lnSpc>
                          <a:spcPct val="115000"/>
                        </a:lnSpc>
                        <a:spcAft>
                          <a:spcPts val="0"/>
                        </a:spcAft>
                      </a:pPr>
                      <a:r>
                        <a:rPr lang="fr-FR" sz="1800" b="1" dirty="0">
                          <a:latin typeface="Times New Roman"/>
                          <a:ea typeface="Calibri"/>
                          <a:cs typeface="Times New Roman"/>
                        </a:rPr>
                        <a:t>Range of </a:t>
                      </a:r>
                      <a:r>
                        <a:rPr lang="fr-FR" sz="1800" b="1" dirty="0" err="1" smtClean="0">
                          <a:latin typeface="Times New Roman"/>
                          <a:ea typeface="Calibri"/>
                          <a:cs typeface="Times New Roman"/>
                        </a:rPr>
                        <a:t>resolution</a:t>
                      </a:r>
                      <a:r>
                        <a:rPr lang="fr-FR" sz="1800" b="1" dirty="0" smtClean="0">
                          <a:latin typeface="Times New Roman"/>
                          <a:ea typeface="Calibri"/>
                          <a:cs typeface="Times New Roman"/>
                        </a:rPr>
                        <a:t>     XRD</a:t>
                      </a:r>
                    </a:p>
                    <a:p>
                      <a:pPr>
                        <a:lnSpc>
                          <a:spcPct val="115000"/>
                        </a:lnSpc>
                        <a:spcAft>
                          <a:spcPts val="0"/>
                        </a:spcAft>
                      </a:pPr>
                      <a:r>
                        <a:rPr lang="fr-FR" sz="1800" b="1" dirty="0" smtClean="0">
                          <a:latin typeface="Times New Roman"/>
                          <a:ea typeface="Calibri"/>
                          <a:cs typeface="Times New Roman"/>
                        </a:rPr>
                        <a:t>                                     /PND</a:t>
                      </a:r>
                      <a:endParaRPr lang="fr-FR" sz="1800" dirty="0">
                        <a:latin typeface="Calibri"/>
                        <a:ea typeface="Calibri"/>
                        <a:cs typeface="Times New Roman"/>
                      </a:endParaRPr>
                    </a:p>
                  </a:txBody>
                  <a:tcPr marL="68580" marR="68580" marT="0" marB="0">
                    <a:lnL>
                      <a:noFill/>
                    </a:lnL>
                    <a:lnR>
                      <a:noFill/>
                    </a:lnR>
                    <a:lnT>
                      <a:noFill/>
                    </a:lnT>
                    <a:lnB>
                      <a:noFill/>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fr-FR" sz="1800" b="1" i="1" dirty="0">
                          <a:latin typeface="Times New Roman"/>
                          <a:ea typeface="Calibri"/>
                          <a:cs typeface="Times New Roman"/>
                        </a:rPr>
                        <a:t>0&lt;Sin(</a:t>
                      </a:r>
                      <a:r>
                        <a:rPr lang="fr-FR" sz="1800" b="1" i="1" dirty="0">
                          <a:latin typeface="Symbol"/>
                          <a:ea typeface="Calibri"/>
                          <a:cs typeface="Times New Roman"/>
                        </a:rPr>
                        <a:t>q)/</a:t>
                      </a:r>
                      <a:r>
                        <a:rPr lang="fr-FR" sz="1800" b="1" i="1" dirty="0" smtClean="0">
                          <a:latin typeface="Symbol"/>
                          <a:ea typeface="Calibri"/>
                          <a:cs typeface="Times New Roman"/>
                        </a:rPr>
                        <a:t>l</a:t>
                      </a:r>
                      <a:r>
                        <a:rPr lang="fr-FR" sz="1800" b="1" i="1" dirty="0" smtClean="0">
                          <a:latin typeface="Times New Roman"/>
                          <a:ea typeface="Calibri"/>
                          <a:cs typeface="Times New Roman"/>
                        </a:rPr>
                        <a:t>&lt;0.9 </a:t>
                      </a:r>
                    </a:p>
                    <a:p>
                      <a:pPr marL="0" marR="0" indent="0" algn="l" defTabSz="914400" rtl="0" eaLnBrk="1" fontAlgn="auto" latinLnBrk="0" hangingPunct="1">
                        <a:lnSpc>
                          <a:spcPct val="115000"/>
                        </a:lnSpc>
                        <a:spcBef>
                          <a:spcPts val="0"/>
                        </a:spcBef>
                        <a:spcAft>
                          <a:spcPts val="0"/>
                        </a:spcAft>
                        <a:buClrTx/>
                        <a:buSzTx/>
                        <a:buFontTx/>
                        <a:buNone/>
                        <a:tabLst/>
                        <a:defRPr/>
                      </a:pPr>
                      <a:r>
                        <a:rPr lang="fr-FR" sz="1800" b="1" i="1" dirty="0" smtClean="0">
                          <a:latin typeface="Times New Roman"/>
                          <a:ea typeface="Calibri"/>
                          <a:cs typeface="Times New Roman"/>
                        </a:rPr>
                        <a:t> /  0&lt;Sin(</a:t>
                      </a:r>
                      <a:r>
                        <a:rPr lang="fr-FR" sz="1800" b="1" i="1" dirty="0" smtClean="0">
                          <a:latin typeface="Symbol"/>
                          <a:ea typeface="Calibri"/>
                          <a:cs typeface="Times New Roman"/>
                        </a:rPr>
                        <a:t>q)/l</a:t>
                      </a:r>
                      <a:r>
                        <a:rPr lang="fr-FR" sz="1800" b="1" i="1" dirty="0" smtClean="0">
                          <a:latin typeface="Times New Roman"/>
                          <a:ea typeface="Calibri"/>
                          <a:cs typeface="Times New Roman"/>
                        </a:rPr>
                        <a:t>&lt;0.5</a:t>
                      </a:r>
                      <a:endParaRPr lang="fr-FR" sz="1800" b="1" dirty="0" smtClean="0">
                        <a:latin typeface="+mn-lt"/>
                        <a:ea typeface="Calibri"/>
                        <a:cs typeface="Times New Roman"/>
                      </a:endParaRPr>
                    </a:p>
                  </a:txBody>
                  <a:tcPr marL="68580" marR="68580" marT="0" marB="0">
                    <a:lnL>
                      <a:noFill/>
                    </a:lnL>
                    <a:lnR>
                      <a:noFill/>
                    </a:lnR>
                    <a:lnT>
                      <a:noFill/>
                    </a:lnT>
                    <a:lnB>
                      <a:noFill/>
                    </a:lnB>
                  </a:tcPr>
                </a:tc>
              </a:tr>
              <a:tr h="547062">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fr-FR" sz="1800" b="1" dirty="0" smtClean="0">
                          <a:latin typeface="Times New Roman"/>
                          <a:ea typeface="Calibri"/>
                          <a:cs typeface="Times New Roman"/>
                        </a:rPr>
                        <a:t> </a:t>
                      </a:r>
                      <a:r>
                        <a:rPr lang="fr-FR" sz="1800" b="1" dirty="0" err="1" smtClean="0">
                          <a:latin typeface="Times New Roman"/>
                          <a:ea typeface="Calibri"/>
                          <a:cs typeface="Times New Roman"/>
                        </a:rPr>
                        <a:t>reflections</a:t>
                      </a:r>
                      <a:r>
                        <a:rPr lang="fr-FR" sz="1800" b="1" dirty="0" smtClean="0">
                          <a:latin typeface="Times New Roman"/>
                          <a:ea typeface="Calibri"/>
                          <a:cs typeface="Times New Roman"/>
                        </a:rPr>
                        <a:t> XRD/PND</a:t>
                      </a:r>
                      <a:endParaRPr lang="fr-FR" sz="1800" dirty="0" smtClean="0">
                        <a:latin typeface="+mn-lt"/>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fr-FR" sz="1800" b="1" i="1" dirty="0" smtClean="0">
                          <a:latin typeface="Times New Roman"/>
                          <a:ea typeface="Calibri"/>
                          <a:cs typeface="Times New Roman"/>
                        </a:rPr>
                        <a:t> I&gt;3</a:t>
                      </a:r>
                      <a:r>
                        <a:rPr lang="fr-FR" sz="1800" b="1" i="1" dirty="0" smtClean="0">
                          <a:latin typeface="Symbol"/>
                          <a:ea typeface="Calibri"/>
                          <a:cs typeface="Times New Roman"/>
                        </a:rPr>
                        <a:t>s</a:t>
                      </a:r>
                      <a:r>
                        <a:rPr lang="fr-FR" sz="1800" b="1" i="1" dirty="0" smtClean="0">
                          <a:latin typeface="Times New Roman"/>
                          <a:ea typeface="Calibri"/>
                          <a:cs typeface="Times New Roman"/>
                        </a:rPr>
                        <a:t>(I)        /  I&gt;0.0</a:t>
                      </a:r>
                      <a:r>
                        <a:rPr lang="fr-FR" sz="1800" b="1" i="1" dirty="0" smtClean="0">
                          <a:latin typeface="Symbol"/>
                          <a:ea typeface="Calibri"/>
                          <a:cs typeface="Times New Roman"/>
                        </a:rPr>
                        <a:t>s</a:t>
                      </a:r>
                      <a:r>
                        <a:rPr lang="fr-FR" sz="1800" b="1" i="1" dirty="0" smtClean="0">
                          <a:latin typeface="Times New Roman"/>
                          <a:ea typeface="Calibri"/>
                          <a:cs typeface="Times New Roman"/>
                        </a:rPr>
                        <a:t>(I) </a:t>
                      </a:r>
                      <a:endParaRPr lang="fr-FR" sz="1800" b="1" dirty="0">
                        <a:latin typeface="Calibri"/>
                        <a:ea typeface="Calibri"/>
                        <a:cs typeface="Times New Roman"/>
                      </a:endParaRPr>
                    </a:p>
                  </a:txBody>
                  <a:tcPr marL="68580" marR="68580" marT="0" marB="0">
                    <a:lnL>
                      <a:noFill/>
                    </a:lnL>
                    <a:lnR>
                      <a:noFill/>
                    </a:lnR>
                    <a:lnT>
                      <a:noFill/>
                    </a:lnT>
                    <a:lnB>
                      <a:noFill/>
                    </a:lnB>
                  </a:tcPr>
                </a:tc>
              </a:tr>
              <a:tr h="606064">
                <a:tc>
                  <a:txBody>
                    <a:bodyPr/>
                    <a:lstStyle/>
                    <a:p>
                      <a:pPr>
                        <a:lnSpc>
                          <a:spcPct val="115000"/>
                        </a:lnSpc>
                        <a:spcAft>
                          <a:spcPts val="0"/>
                        </a:spcAft>
                      </a:pPr>
                      <a:r>
                        <a:rPr lang="en-GB" sz="1800" b="1" dirty="0" smtClean="0">
                          <a:latin typeface="Times New Roman"/>
                          <a:ea typeface="Calibri"/>
                          <a:cs typeface="Times New Roman"/>
                        </a:rPr>
                        <a:t>Number of refined parameters </a:t>
                      </a:r>
                      <a:endParaRPr lang="fr-FR" sz="1800" dirty="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1800" b="1" i="1" dirty="0" smtClean="0">
                          <a:latin typeface="Times New Roman"/>
                          <a:ea typeface="Calibri"/>
                          <a:cs typeface="Times New Roman"/>
                        </a:rPr>
                        <a:t>                   305</a:t>
                      </a:r>
                      <a:endParaRPr lang="fr-FR" sz="1800" b="1" dirty="0">
                        <a:latin typeface="Calibri"/>
                        <a:ea typeface="Calibri"/>
                        <a:cs typeface="Times New Roman"/>
                      </a:endParaRPr>
                    </a:p>
                  </a:txBody>
                  <a:tcPr marL="68580" marR="68580" marT="0" marB="0">
                    <a:lnL>
                      <a:noFill/>
                    </a:lnL>
                    <a:lnR>
                      <a:noFill/>
                    </a:lnR>
                    <a:lnT>
                      <a:noFill/>
                    </a:lnT>
                    <a:lnB>
                      <a:noFill/>
                    </a:lnB>
                  </a:tcPr>
                </a:tc>
              </a:tr>
              <a:tr h="547062">
                <a:tc>
                  <a:txBody>
                    <a:bodyPr/>
                    <a:lstStyle/>
                    <a:p>
                      <a:pPr>
                        <a:lnSpc>
                          <a:spcPct val="115000"/>
                        </a:lnSpc>
                        <a:spcAft>
                          <a:spcPts val="0"/>
                        </a:spcAft>
                      </a:pPr>
                      <a:r>
                        <a:rPr lang="fr-FR" sz="1800" b="1" dirty="0" err="1" smtClean="0">
                          <a:latin typeface="Times New Roman" pitchFamily="18" charset="0"/>
                          <a:ea typeface="Calibri"/>
                          <a:cs typeface="Times New Roman" pitchFamily="18" charset="0"/>
                        </a:rPr>
                        <a:t>Weigthing</a:t>
                      </a:r>
                      <a:r>
                        <a:rPr lang="fr-FR" sz="1800" b="1" baseline="0" dirty="0" smtClean="0">
                          <a:latin typeface="Times New Roman" pitchFamily="18" charset="0"/>
                          <a:ea typeface="Calibri"/>
                          <a:cs typeface="Times New Roman" pitchFamily="18" charset="0"/>
                        </a:rPr>
                        <a:t> </a:t>
                      </a:r>
                      <a:r>
                        <a:rPr lang="fr-FR" sz="1800" b="1" baseline="0" dirty="0" err="1" smtClean="0">
                          <a:latin typeface="Times New Roman" pitchFamily="18" charset="0"/>
                          <a:ea typeface="Calibri"/>
                          <a:cs typeface="Times New Roman" pitchFamily="18" charset="0"/>
                        </a:rPr>
                        <a:t>scheme</a:t>
                      </a:r>
                      <a:endParaRPr lang="fr-FR" sz="1800" b="1" dirty="0">
                        <a:latin typeface="Times New Roman" pitchFamily="18" charset="0"/>
                        <a:ea typeface="Calibri"/>
                        <a:cs typeface="Times New Roman"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a:lnSpc>
                          <a:spcPct val="115000"/>
                        </a:lnSpc>
                        <a:spcAft>
                          <a:spcPts val="0"/>
                        </a:spcAft>
                      </a:pPr>
                      <a:r>
                        <a:rPr lang="fr-FR" sz="1800" b="1" i="1" dirty="0" smtClean="0">
                          <a:latin typeface="Times New Roman" pitchFamily="18" charset="0"/>
                          <a:ea typeface="Calibri"/>
                          <a:cs typeface="Times New Roman" pitchFamily="18" charset="0"/>
                        </a:rPr>
                        <a:t>                     LOG</a:t>
                      </a:r>
                      <a:endParaRPr lang="fr-FR" sz="1800" b="1" i="1" dirty="0">
                        <a:latin typeface="Times New Roman" pitchFamily="18" charset="0"/>
                        <a:ea typeface="Calibri"/>
                        <a:cs typeface="Times New Roman"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r>
              <a:tr h="547062">
                <a:tc>
                  <a:txBody>
                    <a:bodyPr/>
                    <a:lstStyle/>
                    <a:p>
                      <a:pPr>
                        <a:lnSpc>
                          <a:spcPct val="115000"/>
                        </a:lnSpc>
                        <a:spcAft>
                          <a:spcPts val="0"/>
                        </a:spcAft>
                      </a:pPr>
                      <a:r>
                        <a:rPr lang="en-GB" sz="1800" b="1" dirty="0" smtClean="0">
                          <a:latin typeface="Times New Roman"/>
                          <a:ea typeface="Calibri"/>
                          <a:cs typeface="Times New Roman"/>
                        </a:rPr>
                        <a:t>Refined </a:t>
                      </a:r>
                      <a:r>
                        <a:rPr lang="en-GB" sz="1800" b="1" dirty="0">
                          <a:latin typeface="Times New Roman"/>
                          <a:ea typeface="Calibri"/>
                          <a:cs typeface="Times New Roman"/>
                        </a:rPr>
                        <a:t>parameters</a:t>
                      </a:r>
                      <a:endParaRPr lang="fr-FR" sz="1800"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800" b="1" i="1" dirty="0" smtClean="0">
                          <a:latin typeface="Times New Roman"/>
                          <a:ea typeface="Calibri"/>
                          <a:cs typeface="Times New Roman"/>
                        </a:rPr>
                        <a:t>xyz  Uij </a:t>
                      </a:r>
                      <a:r>
                        <a:rPr lang="en-GB" sz="1800" b="1" i="1" dirty="0" err="1" smtClean="0">
                          <a:latin typeface="Times New Roman"/>
                          <a:ea typeface="Calibri"/>
                          <a:cs typeface="Times New Roman"/>
                        </a:rPr>
                        <a:t>Sc</a:t>
                      </a:r>
                      <a:r>
                        <a:rPr lang="en-GB" sz="1800" b="1" i="1" baseline="-25000" dirty="0" err="1" smtClean="0">
                          <a:latin typeface="Times New Roman"/>
                          <a:ea typeface="Calibri"/>
                          <a:cs typeface="Times New Roman"/>
                        </a:rPr>
                        <a:t>X</a:t>
                      </a:r>
                      <a:r>
                        <a:rPr lang="en-GB" sz="1800" b="1" i="1" dirty="0" smtClean="0">
                          <a:latin typeface="Times New Roman"/>
                          <a:ea typeface="Calibri"/>
                          <a:cs typeface="Times New Roman"/>
                        </a:rPr>
                        <a:t>, </a:t>
                      </a:r>
                      <a:r>
                        <a:rPr lang="fr-FR" sz="1800" b="1" i="1" kern="1200" dirty="0" err="1" smtClean="0">
                          <a:solidFill>
                            <a:schemeClr val="tx1"/>
                          </a:solidFill>
                          <a:latin typeface="+mn-lt"/>
                          <a:ea typeface="+mn-ea"/>
                          <a:cs typeface="+mn-cs"/>
                        </a:rPr>
                        <a:t>Sc</a:t>
                      </a:r>
                      <a:r>
                        <a:rPr lang="fr-FR" sz="1800" b="1" i="1" kern="1200" baseline="-25000" dirty="0" err="1" smtClean="0">
                          <a:solidFill>
                            <a:schemeClr val="tx1"/>
                          </a:solidFill>
                          <a:latin typeface="+mn-lt"/>
                          <a:ea typeface="+mn-ea"/>
                          <a:cs typeface="+mn-cs"/>
                        </a:rPr>
                        <a:t>NP</a:t>
                      </a:r>
                      <a:r>
                        <a:rPr lang="en-GB" sz="1800" b="1" i="1" dirty="0" smtClean="0">
                          <a:latin typeface="Times New Roman"/>
                          <a:ea typeface="Calibri"/>
                          <a:cs typeface="Times New Roman"/>
                        </a:rPr>
                        <a:t> ,</a:t>
                      </a:r>
                      <a:r>
                        <a:rPr lang="en-GB" sz="1800" b="1" i="1" dirty="0" err="1" smtClean="0">
                          <a:latin typeface="Times New Roman"/>
                          <a:ea typeface="Calibri"/>
                          <a:cs typeface="Times New Roman"/>
                        </a:rPr>
                        <a:t>Pv</a:t>
                      </a:r>
                      <a:r>
                        <a:rPr lang="en-GB" sz="1800" b="1" i="1" dirty="0" smtClean="0">
                          <a:latin typeface="Times New Roman"/>
                          <a:ea typeface="Calibri"/>
                          <a:cs typeface="Times New Roman"/>
                        </a:rPr>
                        <a:t>,</a:t>
                      </a:r>
                    </a:p>
                    <a:p>
                      <a:pPr>
                        <a:lnSpc>
                          <a:spcPct val="115000"/>
                        </a:lnSpc>
                        <a:spcAft>
                          <a:spcPts val="0"/>
                        </a:spcAft>
                      </a:pPr>
                      <a:r>
                        <a:rPr lang="en-GB" sz="1800" b="1" i="1" dirty="0" smtClean="0">
                          <a:latin typeface="Times New Roman"/>
                          <a:ea typeface="Calibri"/>
                          <a:cs typeface="Times New Roman"/>
                        </a:rPr>
                        <a:t>      </a:t>
                      </a:r>
                      <a:r>
                        <a:rPr lang="en-GB" sz="1800" b="1" i="1" dirty="0">
                          <a:latin typeface="Symbol" pitchFamily="18" charset="2"/>
                          <a:ea typeface="Calibri"/>
                          <a:cs typeface="Times New Roman"/>
                        </a:rPr>
                        <a:t>k</a:t>
                      </a:r>
                      <a:r>
                        <a:rPr lang="en-GB" sz="1800" b="1" i="1" dirty="0">
                          <a:latin typeface="Times New Roman"/>
                          <a:ea typeface="Calibri"/>
                          <a:cs typeface="Times New Roman"/>
                        </a:rPr>
                        <a:t>, </a:t>
                      </a:r>
                      <a:r>
                        <a:rPr lang="en-GB" sz="1800" b="1" i="1" dirty="0" err="1">
                          <a:latin typeface="Times New Roman"/>
                          <a:ea typeface="Calibri"/>
                          <a:cs typeface="Times New Roman"/>
                        </a:rPr>
                        <a:t>Plm</a:t>
                      </a:r>
                      <a:r>
                        <a:rPr lang="en-GB" sz="1800" b="1" i="1" dirty="0">
                          <a:latin typeface="Times New Roman"/>
                          <a:ea typeface="Calibri"/>
                          <a:cs typeface="Times New Roman"/>
                        </a:rPr>
                        <a:t>, </a:t>
                      </a:r>
                      <a:r>
                        <a:rPr lang="en-GB" sz="1800" b="1" i="1" dirty="0">
                          <a:latin typeface="Symbol" pitchFamily="18" charset="2"/>
                          <a:ea typeface="Calibri"/>
                          <a:cs typeface="Times New Roman"/>
                        </a:rPr>
                        <a:t>k</a:t>
                      </a:r>
                      <a:r>
                        <a:rPr lang="en-GB" sz="1800" b="1" i="1" dirty="0">
                          <a:latin typeface="Times New Roman"/>
                          <a:ea typeface="Calibri"/>
                          <a:cs typeface="Times New Roman"/>
                        </a:rPr>
                        <a:t>’</a:t>
                      </a:r>
                      <a:endParaRPr lang="fr-FR" sz="1800" b="1"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3" name="ZoneTexte 2"/>
          <p:cNvSpPr txBox="1"/>
          <p:nvPr/>
        </p:nvSpPr>
        <p:spPr>
          <a:xfrm>
            <a:off x="2195736" y="5400882"/>
            <a:ext cx="4873257" cy="923330"/>
          </a:xfrm>
          <a:prstGeom prst="rect">
            <a:avLst/>
          </a:prstGeom>
          <a:noFill/>
        </p:spPr>
        <p:txBody>
          <a:bodyPr wrap="none" rtlCol="0">
            <a:spAutoFit/>
          </a:bodyPr>
          <a:lstStyle/>
          <a:p>
            <a:r>
              <a:rPr lang="fr-FR" dirty="0" smtClean="0"/>
              <a:t>HO </a:t>
            </a:r>
            <a:r>
              <a:rPr lang="fr-FR" dirty="0" err="1" smtClean="0"/>
              <a:t>refinement</a:t>
            </a:r>
            <a:r>
              <a:rPr lang="fr-FR" dirty="0" smtClean="0"/>
              <a:t> ; </a:t>
            </a:r>
            <a:r>
              <a:rPr lang="fr-FR" dirty="0" err="1" smtClean="0"/>
              <a:t>then</a:t>
            </a:r>
            <a:r>
              <a:rPr lang="fr-FR" dirty="0" smtClean="0"/>
              <a:t> charge </a:t>
            </a:r>
            <a:r>
              <a:rPr lang="fr-FR" dirty="0" err="1" smtClean="0"/>
              <a:t>density</a:t>
            </a:r>
            <a:r>
              <a:rPr lang="fr-FR" dirty="0" smtClean="0"/>
              <a:t> </a:t>
            </a:r>
            <a:r>
              <a:rPr lang="fr-FR" dirty="0" err="1" smtClean="0"/>
              <a:t>refinemeent</a:t>
            </a:r>
            <a:r>
              <a:rPr lang="fr-FR" dirty="0" smtClean="0"/>
              <a:t> </a:t>
            </a:r>
          </a:p>
          <a:p>
            <a:r>
              <a:rPr lang="fr-FR" dirty="0" err="1" smtClean="0"/>
              <a:t>With</a:t>
            </a:r>
            <a:r>
              <a:rPr lang="fr-FR" dirty="0" smtClean="0"/>
              <a:t> H  at  Neutron position + </a:t>
            </a:r>
            <a:r>
              <a:rPr lang="fr-FR" dirty="0" err="1" smtClean="0"/>
              <a:t>Shade</a:t>
            </a:r>
            <a:r>
              <a:rPr lang="fr-FR" dirty="0" smtClean="0"/>
              <a:t>  for Uij</a:t>
            </a:r>
          </a:p>
          <a:p>
            <a:r>
              <a:rPr lang="fr-FR" dirty="0" err="1" smtClean="0"/>
              <a:t>Then</a:t>
            </a:r>
            <a:r>
              <a:rPr lang="fr-FR" dirty="0" smtClean="0"/>
              <a:t>   joint </a:t>
            </a:r>
            <a:r>
              <a:rPr lang="fr-FR" dirty="0" err="1" smtClean="0"/>
              <a:t>refinement</a:t>
            </a:r>
            <a:endParaRPr lang="en-US" dirty="0"/>
          </a:p>
        </p:txBody>
      </p:sp>
      <p:pic>
        <p:nvPicPr>
          <p:cNvPr id="9" name="Picture 4"/>
          <p:cNvPicPr>
            <a:picLocks noChangeAspect="1" noChangeArrowheads="1"/>
          </p:cNvPicPr>
          <p:nvPr/>
        </p:nvPicPr>
        <p:blipFill>
          <a:blip r:embed="rId5"/>
          <a:srcRect/>
          <a:stretch>
            <a:fillRect/>
          </a:stretch>
        </p:blipFill>
        <p:spPr bwMode="auto">
          <a:xfrm>
            <a:off x="6286512" y="928670"/>
            <a:ext cx="2480310" cy="4370070"/>
          </a:xfrm>
          <a:prstGeom prst="rect">
            <a:avLst/>
          </a:prstGeom>
          <a:noFill/>
          <a:ln w="9525">
            <a:noFill/>
            <a:miter lim="800000"/>
            <a:headEnd/>
            <a:tailEnd/>
          </a:ln>
          <a:effectLst/>
        </p:spPr>
      </p:pic>
    </p:spTree>
    <p:extLst>
      <p:ext uri="{BB962C8B-B14F-4D97-AF65-F5344CB8AC3E}">
        <p14:creationId xmlns:p14="http://schemas.microsoft.com/office/powerpoint/2010/main" val="32090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8C8E39-7D84-4779-A758-EFB064CCF703}" type="slidenum">
              <a:rPr lang="fr-FR" b="1" smtClean="0">
                <a:solidFill>
                  <a:schemeClr val="tx1"/>
                </a:solidFill>
              </a:rPr>
              <a:pPr/>
              <a:t>48</a:t>
            </a:fld>
            <a:endParaRPr lang="fr-FR" b="1" dirty="0">
              <a:solidFill>
                <a:schemeClr val="tx1"/>
              </a:solidFill>
            </a:endParaRPr>
          </a:p>
        </p:txBody>
      </p:sp>
      <p:sp>
        <p:nvSpPr>
          <p:cNvPr id="7" name="Titre 1"/>
          <p:cNvSpPr txBox="1">
            <a:spLocks/>
          </p:cNvSpPr>
          <p:nvPr/>
        </p:nvSpPr>
        <p:spPr>
          <a:xfrm>
            <a:off x="2218486" y="357166"/>
            <a:ext cx="4786346" cy="500066"/>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400" i="1" dirty="0" err="1" smtClean="0">
                <a:latin typeface="Times New Roman" pitchFamily="18" charset="0"/>
                <a:cs typeface="Times New Roman" pitchFamily="18" charset="0"/>
              </a:rPr>
              <a:t>Statistics</a:t>
            </a:r>
            <a:r>
              <a:rPr lang="fr-FR" sz="4400" i="1" dirty="0" smtClean="0">
                <a:latin typeface="Times New Roman" pitchFamily="18" charset="0"/>
                <a:cs typeface="Times New Roman" pitchFamily="18" charset="0"/>
              </a:rPr>
              <a:t> and Kappa</a:t>
            </a:r>
            <a:r>
              <a:rPr kumimoji="0" lang="fr-FR" sz="4400" b="1" i="0" u="none" strike="noStrike" kern="1200" cap="none" spc="0" normalizeH="0" baseline="0" noProof="0" dirty="0" smtClean="0">
                <a:ln>
                  <a:noFill/>
                </a:ln>
                <a:solidFill>
                  <a:schemeClr val="dk1"/>
                </a:solidFill>
                <a:effectLst/>
                <a:uLnTx/>
                <a:uFillTx/>
                <a:latin typeface="+mn-lt"/>
                <a:ea typeface="+mn-ea"/>
                <a:cs typeface="+mn-cs"/>
              </a:rPr>
              <a:t> </a:t>
            </a:r>
          </a:p>
        </p:txBody>
      </p:sp>
      <p:graphicFrame>
        <p:nvGraphicFramePr>
          <p:cNvPr id="8" name="Tableau 7"/>
          <p:cNvGraphicFramePr>
            <a:graphicFrameLocks noGrp="1"/>
          </p:cNvGraphicFramePr>
          <p:nvPr>
            <p:extLst>
              <p:ext uri="{D42A27DB-BD31-4B8C-83A1-F6EECF244321}">
                <p14:modId xmlns:p14="http://schemas.microsoft.com/office/powerpoint/2010/main" val="746435332"/>
              </p:ext>
            </p:extLst>
          </p:nvPr>
        </p:nvGraphicFramePr>
        <p:xfrm>
          <a:off x="857226" y="1428736"/>
          <a:ext cx="7000922" cy="946404"/>
        </p:xfrm>
        <a:graphic>
          <a:graphicData uri="http://schemas.openxmlformats.org/drawingml/2006/table">
            <a:tbl>
              <a:tblPr/>
              <a:tblGrid>
                <a:gridCol w="1051696"/>
                <a:gridCol w="1281185"/>
                <a:gridCol w="1166441"/>
                <a:gridCol w="1167200"/>
                <a:gridCol w="1167200"/>
                <a:gridCol w="1167200"/>
              </a:tblGrid>
              <a:tr h="285752">
                <a:tc gridSpan="2">
                  <a:txBody>
                    <a:bodyPr/>
                    <a:lstStyle/>
                    <a:p>
                      <a:pPr algn="ctr">
                        <a:lnSpc>
                          <a:spcPct val="115000"/>
                        </a:lnSpc>
                        <a:spcAft>
                          <a:spcPts val="0"/>
                        </a:spcAft>
                      </a:pPr>
                      <a:r>
                        <a:rPr lang="fr-FR" sz="1800" b="1" i="1" dirty="0">
                          <a:latin typeface="Calibri"/>
                          <a:ea typeface="Calibri"/>
                          <a:cs typeface="Times New Roman"/>
                        </a:rPr>
                        <a:t>R(%)</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gridSpan="2">
                  <a:txBody>
                    <a:bodyPr/>
                    <a:lstStyle/>
                    <a:p>
                      <a:pPr algn="ctr">
                        <a:lnSpc>
                          <a:spcPct val="115000"/>
                        </a:lnSpc>
                        <a:spcAft>
                          <a:spcPts val="0"/>
                        </a:spcAft>
                      </a:pPr>
                      <a:r>
                        <a:rPr lang="fr-FR" sz="1800" b="1" i="1" dirty="0" err="1" smtClean="0">
                          <a:latin typeface="Calibri"/>
                          <a:ea typeface="Calibri"/>
                          <a:cs typeface="Times New Roman"/>
                        </a:rPr>
                        <a:t>wR</a:t>
                      </a:r>
                      <a:r>
                        <a:rPr lang="fr-FR" sz="1800" b="1" i="1" dirty="0" smtClean="0">
                          <a:latin typeface="Calibri"/>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gridSpan="2">
                  <a:txBody>
                    <a:bodyPr/>
                    <a:lstStyle/>
                    <a:p>
                      <a:pPr algn="ctr">
                        <a:lnSpc>
                          <a:spcPct val="115000"/>
                        </a:lnSpc>
                        <a:spcAft>
                          <a:spcPts val="0"/>
                        </a:spcAft>
                      </a:pPr>
                      <a:r>
                        <a:rPr lang="fr-FR" sz="1800" b="1" i="1">
                          <a:latin typeface="Calibri"/>
                          <a:ea typeface="Calibri"/>
                          <a:cs typeface="Times New Roman"/>
                        </a:rPr>
                        <a:t>GoF</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r>
              <a:tr h="285752">
                <a:tc>
                  <a:txBody>
                    <a:bodyPr/>
                    <a:lstStyle/>
                    <a:p>
                      <a:pPr algn="ctr">
                        <a:lnSpc>
                          <a:spcPct val="115000"/>
                        </a:lnSpc>
                        <a:spcAft>
                          <a:spcPts val="0"/>
                        </a:spcAft>
                      </a:pPr>
                      <a:r>
                        <a:rPr lang="en-GB" sz="1800" dirty="0">
                          <a:latin typeface="Calibri"/>
                          <a:ea typeface="Calibri"/>
                          <a:cs typeface="Times New Roman"/>
                        </a:rPr>
                        <a:t>XRD</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Calibri"/>
                          <a:ea typeface="Calibri"/>
                          <a:cs typeface="Times New Roman"/>
                        </a:rPr>
                        <a:t>PND</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Calibri"/>
                          <a:ea typeface="Calibri"/>
                          <a:cs typeface="Times New Roman"/>
                        </a:rPr>
                        <a:t>XRD</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a:latin typeface="Calibri"/>
                          <a:ea typeface="Calibri"/>
                          <a:cs typeface="Times New Roman"/>
                        </a:rPr>
                        <a:t>PND</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Calibri"/>
                          <a:ea typeface="Calibri"/>
                          <a:cs typeface="Times New Roman"/>
                        </a:rPr>
                        <a:t>XRD</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Calibri"/>
                          <a:ea typeface="Calibri"/>
                          <a:cs typeface="Times New Roman"/>
                        </a:rPr>
                        <a:t>PND</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52">
                <a:tc>
                  <a:txBody>
                    <a:bodyPr/>
                    <a:lstStyle/>
                    <a:p>
                      <a:pPr algn="ctr">
                        <a:lnSpc>
                          <a:spcPct val="115000"/>
                        </a:lnSpc>
                        <a:spcAft>
                          <a:spcPts val="0"/>
                        </a:spcAft>
                      </a:pPr>
                      <a:r>
                        <a:rPr lang="en-GB" sz="1800" i="1" dirty="0" smtClean="0">
                          <a:latin typeface="Times New Roman"/>
                          <a:ea typeface="Calibri"/>
                          <a:cs typeface="Times New Roman"/>
                        </a:rPr>
                        <a:t>1.95</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800" i="1" dirty="0" smtClean="0">
                          <a:latin typeface="Times New Roman" pitchFamily="18" charset="0"/>
                          <a:ea typeface="Calibri"/>
                          <a:cs typeface="Times New Roman" pitchFamily="18" charset="0"/>
                        </a:rPr>
                        <a:t>7.75</a:t>
                      </a:r>
                      <a:endParaRPr lang="fr-FR" sz="18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a:ea typeface="Calibri"/>
                          <a:cs typeface="Times New Roman"/>
                        </a:rPr>
                        <a:t>2.60</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800" i="1" dirty="0" smtClean="0">
                          <a:latin typeface="Times New Roman" pitchFamily="18" charset="0"/>
                          <a:ea typeface="Calibri"/>
                          <a:cs typeface="Times New Roman" pitchFamily="18" charset="0"/>
                        </a:rPr>
                        <a:t>6.63</a:t>
                      </a:r>
                      <a:endParaRPr lang="fr-FR" sz="18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800" i="1" dirty="0" smtClean="0">
                          <a:latin typeface="Times New Roman" pitchFamily="18" charset="0"/>
                          <a:ea typeface="Calibri"/>
                          <a:cs typeface="Times New Roman" pitchFamily="18" charset="0"/>
                        </a:rPr>
                        <a:t>0.909</a:t>
                      </a:r>
                      <a:endParaRPr lang="fr-FR" sz="18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pitchFamily="18" charset="0"/>
                          <a:ea typeface="Calibri"/>
                          <a:cs typeface="Times New Roman" pitchFamily="18" charset="0"/>
                        </a:rPr>
                        <a:t>1.714</a:t>
                      </a:r>
                      <a:endParaRPr lang="fr-FR" sz="18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3141707828"/>
              </p:ext>
            </p:extLst>
          </p:nvPr>
        </p:nvGraphicFramePr>
        <p:xfrm>
          <a:off x="1726026" y="5362916"/>
          <a:ext cx="5518885" cy="946404"/>
        </p:xfrm>
        <a:graphic>
          <a:graphicData uri="http://schemas.openxmlformats.org/drawingml/2006/table">
            <a:tbl>
              <a:tblPr/>
              <a:tblGrid>
                <a:gridCol w="1839229"/>
                <a:gridCol w="1839828"/>
                <a:gridCol w="1839828"/>
              </a:tblGrid>
              <a:tr h="286894">
                <a:tc>
                  <a:txBody>
                    <a:bodyPr/>
                    <a:lstStyle/>
                    <a:p>
                      <a:pPr algn="ctr">
                        <a:lnSpc>
                          <a:spcPct val="115000"/>
                        </a:lnSpc>
                        <a:spcAft>
                          <a:spcPts val="0"/>
                        </a:spcAft>
                      </a:pPr>
                      <a:r>
                        <a:rPr lang="en-GB" sz="1800" dirty="0" smtClean="0">
                          <a:latin typeface="Calibri"/>
                          <a:ea typeface="Calibri"/>
                          <a:cs typeface="Times New Roman"/>
                        </a:rPr>
                        <a:t>atom</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Symbol"/>
                          <a:ea typeface="Calibri"/>
                          <a:cs typeface="Times New Roman"/>
                        </a:rPr>
                        <a:t>k</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a:latin typeface="Symbol"/>
                          <a:ea typeface="Calibri"/>
                          <a:cs typeface="Times New Roman"/>
                        </a:rPr>
                        <a:t>k</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894">
                <a:tc>
                  <a:txBody>
                    <a:bodyPr/>
                    <a:lstStyle/>
                    <a:p>
                      <a:pPr algn="ctr">
                        <a:lnSpc>
                          <a:spcPct val="115000"/>
                        </a:lnSpc>
                        <a:spcAft>
                          <a:spcPts val="0"/>
                        </a:spcAft>
                      </a:pPr>
                      <a:r>
                        <a:rPr lang="en-GB" sz="1800" i="1" dirty="0">
                          <a:latin typeface="Times New Roman"/>
                          <a:ea typeface="Calibri"/>
                          <a:cs typeface="Times New Roman"/>
                        </a:rPr>
                        <a:t>S</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a:ea typeface="Calibri"/>
                          <a:cs typeface="Times New Roman"/>
                        </a:rPr>
                        <a:t>0.968(3</a:t>
                      </a:r>
                      <a:r>
                        <a:rPr lang="en-GB" sz="1800" i="1"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a:ea typeface="Calibri"/>
                          <a:cs typeface="Times New Roman"/>
                        </a:rPr>
                        <a:t>1.00(3</a:t>
                      </a:r>
                      <a:r>
                        <a:rPr lang="en-GB" sz="1800" i="1"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894">
                <a:tc>
                  <a:txBody>
                    <a:bodyPr/>
                    <a:lstStyle/>
                    <a:p>
                      <a:pPr algn="ctr">
                        <a:lnSpc>
                          <a:spcPct val="115000"/>
                        </a:lnSpc>
                        <a:spcAft>
                          <a:spcPts val="0"/>
                        </a:spcAft>
                      </a:pPr>
                      <a:r>
                        <a:rPr lang="en-GB" sz="1800" i="1" dirty="0">
                          <a:latin typeface="Times New Roman"/>
                          <a:ea typeface="Calibri"/>
                          <a:cs typeface="Times New Roman"/>
                        </a:rPr>
                        <a:t>C</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a:ea typeface="Calibri"/>
                          <a:cs typeface="Times New Roman"/>
                        </a:rPr>
                        <a:t>0.975(1)</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i="1" dirty="0" smtClean="0">
                          <a:latin typeface="Times New Roman"/>
                          <a:ea typeface="Calibri"/>
                          <a:cs typeface="Times New Roman"/>
                        </a:rPr>
                        <a:t>0.897(6)</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529608174"/>
              </p:ext>
            </p:extLst>
          </p:nvPr>
        </p:nvGraphicFramePr>
        <p:xfrm>
          <a:off x="1475656" y="3212976"/>
          <a:ext cx="5943640" cy="946404"/>
        </p:xfrm>
        <a:graphic>
          <a:graphicData uri="http://schemas.openxmlformats.org/drawingml/2006/table">
            <a:tbl>
              <a:tblPr/>
              <a:tblGrid>
                <a:gridCol w="1485910"/>
                <a:gridCol w="1485910"/>
                <a:gridCol w="1482452"/>
                <a:gridCol w="1489368"/>
              </a:tblGrid>
              <a:tr h="297758">
                <a:tc>
                  <a:txBody>
                    <a:bodyPr/>
                    <a:lstStyle/>
                    <a:p>
                      <a:pPr algn="ctr">
                        <a:lnSpc>
                          <a:spcPct val="115000"/>
                        </a:lnSpc>
                        <a:spcAft>
                          <a:spcPts val="0"/>
                        </a:spcAft>
                      </a:pPr>
                      <a:r>
                        <a:rPr lang="en-GB" sz="1800" dirty="0" smtClean="0">
                          <a:latin typeface="Calibri"/>
                          <a:ea typeface="Calibri"/>
                          <a:cs typeface="Times New Roman"/>
                        </a:rPr>
                        <a:t>atom</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Symbol"/>
                          <a:ea typeface="Calibri"/>
                          <a:cs typeface="Times New Roman"/>
                        </a:rPr>
                        <a:t>k</a:t>
                      </a:r>
                      <a:r>
                        <a:rPr lang="en-GB" sz="1800">
                          <a:latin typeface="Times New Roman"/>
                          <a:ea typeface="Calibri"/>
                          <a:cs typeface="Times New Roman"/>
                        </a:rPr>
                        <a:t> up</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a:latin typeface="Symbol"/>
                          <a:ea typeface="Calibri"/>
                          <a:cs typeface="Times New Roman"/>
                        </a:rPr>
                        <a:t>k</a:t>
                      </a:r>
                      <a:r>
                        <a:rPr lang="en-GB" sz="1800">
                          <a:latin typeface="Times New Roman"/>
                          <a:ea typeface="Calibri"/>
                          <a:cs typeface="Times New Roman"/>
                        </a:rPr>
                        <a:t> down</a:t>
                      </a:r>
                      <a:endParaRPr lang="fr-FR"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a:latin typeface="Symbol"/>
                          <a:ea typeface="Calibri"/>
                          <a:cs typeface="Times New Roman"/>
                        </a:rPr>
                        <a:t>k</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7">
                <a:tc>
                  <a:txBody>
                    <a:bodyPr/>
                    <a:lstStyle/>
                    <a:p>
                      <a:pPr algn="ctr">
                        <a:lnSpc>
                          <a:spcPct val="115000"/>
                        </a:lnSpc>
                        <a:spcAft>
                          <a:spcPts val="0"/>
                        </a:spcAft>
                      </a:pPr>
                      <a:r>
                        <a:rPr lang="en-GB" sz="1800" i="1" dirty="0">
                          <a:latin typeface="Times New Roman"/>
                          <a:ea typeface="Calibri"/>
                          <a:cs typeface="Times New Roman"/>
                        </a:rPr>
                        <a:t>O</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1.003(2</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0.957(2</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0.80(2</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7">
                <a:tc>
                  <a:txBody>
                    <a:bodyPr/>
                    <a:lstStyle/>
                    <a:p>
                      <a:pPr algn="ctr">
                        <a:lnSpc>
                          <a:spcPct val="115000"/>
                        </a:lnSpc>
                        <a:spcAft>
                          <a:spcPts val="0"/>
                        </a:spcAft>
                      </a:pPr>
                      <a:r>
                        <a:rPr lang="en-GB" sz="1800" i="1" dirty="0">
                          <a:latin typeface="Times New Roman"/>
                          <a:ea typeface="Calibri"/>
                          <a:cs typeface="Times New Roman"/>
                        </a:rPr>
                        <a:t>N</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1.014(2</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0.972(2</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smtClean="0">
                          <a:latin typeface="Times New Roman"/>
                          <a:ea typeface="Calibri"/>
                          <a:cs typeface="Times New Roman"/>
                        </a:rPr>
                        <a:t>0.80(4</a:t>
                      </a:r>
                      <a:r>
                        <a:rPr lang="en-GB" sz="1800" dirty="0">
                          <a:latin typeface="Times New Roman"/>
                          <a:ea typeface="Calibri"/>
                          <a:cs typeface="Times New Roman"/>
                        </a:rPr>
                        <a:t>)</a:t>
                      </a:r>
                      <a:endParaRPr lang="fr-FR"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ZoneTexte 12"/>
          <p:cNvSpPr txBox="1"/>
          <p:nvPr/>
        </p:nvSpPr>
        <p:spPr>
          <a:xfrm>
            <a:off x="1214414" y="2488164"/>
            <a:ext cx="6056145" cy="369332"/>
          </a:xfrm>
          <a:prstGeom prst="rect">
            <a:avLst/>
          </a:prstGeom>
          <a:noFill/>
        </p:spPr>
        <p:txBody>
          <a:bodyPr wrap="none" rtlCol="0">
            <a:spAutoFit/>
          </a:bodyPr>
          <a:lstStyle/>
          <a:p>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Statistical</a:t>
            </a:r>
            <a:r>
              <a:rPr lang="fr-FR" b="1" dirty="0" smtClean="0">
                <a:latin typeface="Times New Roman" pitchFamily="18" charset="0"/>
                <a:cs typeface="Times New Roman" pitchFamily="18" charset="0"/>
              </a:rPr>
              <a:t> agreement </a:t>
            </a:r>
            <a:r>
              <a:rPr lang="fr-FR" b="1" dirty="0" err="1" smtClean="0">
                <a:latin typeface="Times New Roman" pitchFamily="18" charset="0"/>
                <a:cs typeface="Times New Roman" pitchFamily="18" charset="0"/>
              </a:rPr>
              <a:t>factors</a:t>
            </a:r>
            <a:r>
              <a:rPr lang="fr-FR" b="1" dirty="0" smtClean="0">
                <a:latin typeface="Times New Roman" pitchFamily="18" charset="0"/>
                <a:cs typeface="Times New Roman" pitchFamily="18" charset="0"/>
              </a:rPr>
              <a:t> at the end of joint </a:t>
            </a:r>
            <a:r>
              <a:rPr lang="fr-FR" b="1" dirty="0" err="1" smtClean="0">
                <a:latin typeface="Times New Roman" pitchFamily="18" charset="0"/>
                <a:cs typeface="Times New Roman" pitchFamily="18" charset="0"/>
              </a:rPr>
              <a:t>refinement</a:t>
            </a:r>
            <a:endParaRPr lang="fr-FR" b="1" dirty="0">
              <a:latin typeface="Times New Roman" pitchFamily="18" charset="0"/>
              <a:cs typeface="Times New Roman" pitchFamily="18" charset="0"/>
            </a:endParaRPr>
          </a:p>
        </p:txBody>
      </p:sp>
      <p:sp>
        <p:nvSpPr>
          <p:cNvPr id="14" name="ZoneTexte 13"/>
          <p:cNvSpPr txBox="1"/>
          <p:nvPr/>
        </p:nvSpPr>
        <p:spPr>
          <a:xfrm>
            <a:off x="396045" y="6309320"/>
            <a:ext cx="7637668" cy="369332"/>
          </a:xfrm>
          <a:prstGeom prst="rect">
            <a:avLst/>
          </a:prstGeom>
          <a:noFill/>
        </p:spPr>
        <p:txBody>
          <a:bodyPr wrap="none" rtlCol="0">
            <a:spAutoFit/>
          </a:bodyPr>
          <a:lstStyle/>
          <a:p>
            <a:r>
              <a:rPr lang="fr-FR" b="1" dirty="0" smtClean="0">
                <a:latin typeface="Times New Roman" pitchFamily="18" charset="0"/>
                <a:cs typeface="Times New Roman" pitchFamily="18" charset="0"/>
              </a:rPr>
              <a:t>Expansion-contraction </a:t>
            </a:r>
            <a:r>
              <a:rPr lang="fr-FR" b="1" dirty="0" err="1" smtClean="0">
                <a:latin typeface="Times New Roman" pitchFamily="18" charset="0"/>
                <a:cs typeface="Times New Roman" pitchFamily="18" charset="0"/>
              </a:rPr>
              <a:t>parameters</a:t>
            </a:r>
            <a:r>
              <a:rPr lang="fr-FR" b="1" dirty="0" smtClean="0">
                <a:latin typeface="Times New Roman" pitchFamily="18" charset="0"/>
                <a:cs typeface="Times New Roman" pitchFamily="18" charset="0"/>
              </a:rPr>
              <a:t> of S and C at the end of joint </a:t>
            </a:r>
            <a:r>
              <a:rPr lang="fr-FR" b="1" dirty="0" err="1" smtClean="0">
                <a:latin typeface="Times New Roman" pitchFamily="18" charset="0"/>
                <a:cs typeface="Times New Roman" pitchFamily="18" charset="0"/>
              </a:rPr>
              <a:t>refinement</a:t>
            </a:r>
            <a:endParaRPr lang="fr-FR" b="1" dirty="0">
              <a:latin typeface="Times New Roman" pitchFamily="18" charset="0"/>
              <a:cs typeface="Times New Roman" pitchFamily="18" charset="0"/>
            </a:endParaRPr>
          </a:p>
        </p:txBody>
      </p:sp>
      <p:sp>
        <p:nvSpPr>
          <p:cNvPr id="15" name="ZoneTexte 14"/>
          <p:cNvSpPr txBox="1"/>
          <p:nvPr/>
        </p:nvSpPr>
        <p:spPr>
          <a:xfrm>
            <a:off x="666797" y="4365104"/>
            <a:ext cx="7688964" cy="646331"/>
          </a:xfrm>
          <a:prstGeom prst="rect">
            <a:avLst/>
          </a:prstGeom>
          <a:noFill/>
        </p:spPr>
        <p:txBody>
          <a:bodyPr wrap="none" rtlCol="0">
            <a:spAutoFit/>
          </a:bodyPr>
          <a:lstStyle/>
          <a:p>
            <a:r>
              <a:rPr lang="fr-FR" b="1" dirty="0" smtClean="0">
                <a:latin typeface="Times New Roman" pitchFamily="18" charset="0"/>
                <a:cs typeface="Times New Roman" pitchFamily="18" charset="0"/>
              </a:rPr>
              <a:t>Expansion-contraction </a:t>
            </a:r>
            <a:r>
              <a:rPr lang="fr-FR" b="1" dirty="0" err="1" smtClean="0">
                <a:latin typeface="Times New Roman" pitchFamily="18" charset="0"/>
                <a:cs typeface="Times New Roman" pitchFamily="18" charset="0"/>
              </a:rPr>
              <a:t>parameters</a:t>
            </a:r>
            <a:r>
              <a:rPr lang="fr-FR" b="1" dirty="0" smtClean="0">
                <a:latin typeface="Times New Roman" pitchFamily="18" charset="0"/>
                <a:cs typeface="Times New Roman" pitchFamily="18" charset="0"/>
              </a:rPr>
              <a:t> of O and N at the end of joint </a:t>
            </a:r>
            <a:r>
              <a:rPr lang="fr-FR" b="1" dirty="0" err="1" smtClean="0">
                <a:latin typeface="Times New Roman" pitchFamily="18" charset="0"/>
                <a:cs typeface="Times New Roman" pitchFamily="18" charset="0"/>
              </a:rPr>
              <a:t>refinement</a:t>
            </a:r>
            <a:endParaRPr lang="fr-FR" b="1" dirty="0" smtClean="0">
              <a:latin typeface="Times New Roman" pitchFamily="18" charset="0"/>
              <a:cs typeface="Times New Roman" pitchFamily="18" charset="0"/>
            </a:endParaRPr>
          </a:p>
          <a:p>
            <a:r>
              <a:rPr lang="fr-FR" b="1" dirty="0" smtClean="0">
                <a:latin typeface="Times New Roman" pitchFamily="18" charset="0"/>
                <a:cs typeface="Times New Roman" pitchFamily="18" charset="0"/>
              </a:rPr>
              <a:t>                             Spin down more </a:t>
            </a:r>
            <a:r>
              <a:rPr lang="fr-FR" b="1" dirty="0" err="1" smtClean="0">
                <a:latin typeface="Times New Roman" pitchFamily="18" charset="0"/>
                <a:cs typeface="Times New Roman" pitchFamily="18" charset="0"/>
              </a:rPr>
              <a:t>expanded</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than</a:t>
            </a:r>
            <a:r>
              <a:rPr lang="fr-FR" b="1" dirty="0" smtClean="0">
                <a:latin typeface="Times New Roman" pitchFamily="18" charset="0"/>
                <a:cs typeface="Times New Roman" pitchFamily="18" charset="0"/>
              </a:rPr>
              <a:t> spin up</a:t>
            </a:r>
            <a:endParaRPr lang="fr-FR" b="1" dirty="0">
              <a:latin typeface="Times New Roman" pitchFamily="18" charset="0"/>
              <a:cs typeface="Times New Roman" pitchFamily="18" charset="0"/>
            </a:endParaRPr>
          </a:p>
        </p:txBody>
      </p:sp>
    </p:spTree>
    <p:extLst>
      <p:ext uri="{BB962C8B-B14F-4D97-AF65-F5344CB8AC3E}">
        <p14:creationId xmlns:p14="http://schemas.microsoft.com/office/powerpoint/2010/main" val="5136774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srcRect/>
          <a:stretch>
            <a:fillRect/>
          </a:stretch>
        </p:blipFill>
        <p:spPr bwMode="auto">
          <a:xfrm>
            <a:off x="395536" y="1321764"/>
            <a:ext cx="3777929" cy="4388557"/>
          </a:xfrm>
          <a:prstGeom prst="rect">
            <a:avLst/>
          </a:prstGeom>
          <a:noFill/>
          <a:ln w="9525">
            <a:noFill/>
            <a:miter lim="800000"/>
            <a:headEnd/>
            <a:tailEnd/>
          </a:ln>
        </p:spPr>
      </p:pic>
      <p:pic>
        <p:nvPicPr>
          <p:cNvPr id="3" name="Image 2"/>
          <p:cNvPicPr/>
          <p:nvPr/>
        </p:nvPicPr>
        <p:blipFill>
          <a:blip r:embed="rId3"/>
          <a:srcRect/>
          <a:stretch>
            <a:fillRect/>
          </a:stretch>
        </p:blipFill>
        <p:spPr bwMode="auto">
          <a:xfrm>
            <a:off x="4616754" y="1916832"/>
            <a:ext cx="3987694" cy="2999294"/>
          </a:xfrm>
          <a:prstGeom prst="rect">
            <a:avLst/>
          </a:prstGeom>
          <a:noFill/>
          <a:ln w="9525">
            <a:noFill/>
            <a:miter lim="800000"/>
            <a:headEnd/>
            <a:tailEnd/>
          </a:ln>
        </p:spPr>
      </p:pic>
      <p:sp>
        <p:nvSpPr>
          <p:cNvPr id="51202" name="Rectangle 2"/>
          <p:cNvSpPr>
            <a:spLocks noChangeArrowheads="1"/>
          </p:cNvSpPr>
          <p:nvPr/>
        </p:nvSpPr>
        <p:spPr bwMode="auto">
          <a:xfrm>
            <a:off x="3491880" y="5827332"/>
            <a:ext cx="3118721"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Contours at interval </a:t>
            </a:r>
            <a:r>
              <a:rPr lang="en-US" sz="1600" b="1" dirty="0">
                <a:latin typeface="Times New Roman" pitchFamily="18" charset="0"/>
                <a:ea typeface="Times New Roman" pitchFamily="18" charset="0"/>
                <a:cs typeface="Times New Roman" pitchFamily="18" charset="0"/>
              </a:rPr>
              <a:t> </a:t>
            </a:r>
            <a:r>
              <a:rPr lang="en-US" sz="1600" b="1" dirty="0" smtClean="0">
                <a:latin typeface="Times New Roman" pitchFamily="18" charset="0"/>
                <a:ea typeface="Times New Roman" pitchFamily="18" charset="0"/>
                <a:cs typeface="Times New Roman" pitchFamily="18" charset="0"/>
              </a:rPr>
              <a:t>0.05 e/A</a:t>
            </a:r>
            <a:r>
              <a:rPr lang="en-US" sz="1600" b="1" baseline="30000" dirty="0" smtClean="0">
                <a:latin typeface="Times New Roman" pitchFamily="18" charset="0"/>
                <a:ea typeface="Times New Roman" pitchFamily="18" charset="0"/>
                <a:cs typeface="Times New Roman" pitchFamily="18" charset="0"/>
              </a:rPr>
              <a:t>3</a:t>
            </a: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1203" name="Rectangle 3"/>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25640" y="39654"/>
            <a:ext cx="9036496" cy="830997"/>
          </a:xfrm>
          <a:prstGeom prst="rect">
            <a:avLst/>
          </a:prstGeom>
          <a:solidFill>
            <a:srgbClr val="FFFF00"/>
          </a:solidFill>
        </p:spPr>
        <p:txBody>
          <a:bodyPr wrap="square">
            <a:spAutoFit/>
          </a:bodyPr>
          <a:lstStyle/>
          <a:p>
            <a:r>
              <a:rPr lang="en-US" sz="2400" b="1" dirty="0" smtClean="0">
                <a:latin typeface="Times New Roman" pitchFamily="18" charset="0"/>
                <a:ea typeface="Times New Roman" pitchFamily="18" charset="0"/>
                <a:cs typeface="Times New Roman" pitchFamily="18" charset="0"/>
              </a:rPr>
              <a:t>                                   static </a:t>
            </a:r>
            <a:r>
              <a:rPr lang="en-US" sz="2400" b="1" dirty="0">
                <a:latin typeface="Times New Roman" pitchFamily="18" charset="0"/>
                <a:ea typeface="Times New Roman" pitchFamily="18" charset="0"/>
                <a:cs typeface="Times New Roman" pitchFamily="18" charset="0"/>
              </a:rPr>
              <a:t>deformation charge densities </a:t>
            </a:r>
          </a:p>
          <a:p>
            <a:pPr algn="ctr"/>
            <a:r>
              <a:rPr lang="en-US" sz="2400" b="1" dirty="0" smtClean="0">
                <a:latin typeface="Times New Roman" pitchFamily="18" charset="0"/>
                <a:ea typeface="Times New Roman" pitchFamily="18" charset="0"/>
                <a:cs typeface="Times New Roman" pitchFamily="18" charset="0"/>
              </a:rPr>
              <a:t> </a:t>
            </a:r>
            <a:r>
              <a:rPr lang="en-US" sz="2400" b="1" dirty="0">
                <a:latin typeface="Times New Roman" pitchFamily="18" charset="0"/>
                <a:ea typeface="Times New Roman" pitchFamily="18" charset="0"/>
                <a:cs typeface="Times New Roman" pitchFamily="18" charset="0"/>
              </a:rPr>
              <a:t>(a) phenyl plane and (b) </a:t>
            </a:r>
            <a:r>
              <a:rPr lang="en-US" sz="2400" b="1" dirty="0" err="1">
                <a:latin typeface="Times New Roman" pitchFamily="18" charset="0"/>
                <a:ea typeface="Times New Roman" pitchFamily="18" charset="0"/>
                <a:cs typeface="Times New Roman" pitchFamily="18" charset="0"/>
              </a:rPr>
              <a:t>nitronyl</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nitroxide</a:t>
            </a:r>
            <a:r>
              <a:rPr lang="en-US" sz="2400" b="1" dirty="0">
                <a:latin typeface="Times New Roman" pitchFamily="18" charset="0"/>
                <a:ea typeface="Times New Roman" pitchFamily="18" charset="0"/>
                <a:cs typeface="Times New Roman" pitchFamily="18" charset="0"/>
              </a:rPr>
              <a:t> mean plane</a:t>
            </a:r>
            <a:endParaRPr lang="en-US" sz="2400" dirty="0"/>
          </a:p>
        </p:txBody>
      </p:sp>
      <p:sp>
        <p:nvSpPr>
          <p:cNvPr id="5" name="ZoneTexte 4"/>
          <p:cNvSpPr txBox="1"/>
          <p:nvPr/>
        </p:nvSpPr>
        <p:spPr>
          <a:xfrm>
            <a:off x="2483768" y="6309320"/>
            <a:ext cx="3886000" cy="369332"/>
          </a:xfrm>
          <a:prstGeom prst="rect">
            <a:avLst/>
          </a:prstGeom>
          <a:noFill/>
        </p:spPr>
        <p:txBody>
          <a:bodyPr wrap="none" rtlCol="0">
            <a:spAutoFit/>
          </a:bodyPr>
          <a:lstStyle/>
          <a:p>
            <a:r>
              <a:rPr lang="fr-FR" dirty="0" smtClean="0"/>
              <a:t>No </a:t>
            </a:r>
            <a:r>
              <a:rPr lang="fr-FR" dirty="0" err="1" smtClean="0"/>
              <a:t>similarity</a:t>
            </a:r>
            <a:r>
              <a:rPr lang="fr-FR" dirty="0" smtClean="0"/>
              <a:t> </a:t>
            </a:r>
            <a:r>
              <a:rPr lang="fr-FR" dirty="0" err="1" smtClean="0"/>
              <a:t>applied</a:t>
            </a:r>
            <a:r>
              <a:rPr lang="fr-FR" dirty="0" smtClean="0"/>
              <a:t> to the NO groups </a:t>
            </a:r>
            <a:endParaRPr lang="en-US" dirty="0"/>
          </a:p>
        </p:txBody>
      </p:sp>
    </p:spTree>
    <p:extLst>
      <p:ext uri="{BB962C8B-B14F-4D97-AF65-F5344CB8AC3E}">
        <p14:creationId xmlns:p14="http://schemas.microsoft.com/office/powerpoint/2010/main" val="2759581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solidFill>
            <a:srgbClr val="FFFF00"/>
          </a:solidFill>
        </p:spPr>
        <p:txBody>
          <a:bodyPr/>
          <a:lstStyle/>
          <a:p>
            <a:r>
              <a:rPr lang="fr-FR" dirty="0" smtClean="0"/>
              <a:t>OUTLINE</a:t>
            </a:r>
            <a:endParaRPr lang="en-US" dirty="0"/>
          </a:p>
        </p:txBody>
      </p:sp>
      <p:sp>
        <p:nvSpPr>
          <p:cNvPr id="3" name="Espace réservé du contenu 2"/>
          <p:cNvSpPr>
            <a:spLocks noGrp="1"/>
          </p:cNvSpPr>
          <p:nvPr>
            <p:ph idx="1"/>
          </p:nvPr>
        </p:nvSpPr>
        <p:spPr>
          <a:xfrm>
            <a:off x="323528" y="1556792"/>
            <a:ext cx="8229600" cy="4525963"/>
          </a:xfrm>
          <a:solidFill>
            <a:schemeClr val="accent5">
              <a:lumMod val="60000"/>
              <a:lumOff val="40000"/>
            </a:schemeClr>
          </a:solidFill>
        </p:spPr>
        <p:txBody>
          <a:bodyPr/>
          <a:lstStyle/>
          <a:p>
            <a:r>
              <a:rPr lang="fr-FR" dirty="0" smtClean="0"/>
              <a:t>Neutron   and </a:t>
            </a:r>
            <a:r>
              <a:rPr lang="fr-FR" dirty="0" err="1" smtClean="0"/>
              <a:t>polarized</a:t>
            </a:r>
            <a:r>
              <a:rPr lang="fr-FR" dirty="0" smtClean="0"/>
              <a:t> neutron diffraction</a:t>
            </a:r>
          </a:p>
          <a:p>
            <a:r>
              <a:rPr lang="fr-FR" dirty="0" smtClean="0"/>
              <a:t>The charge spin </a:t>
            </a:r>
            <a:r>
              <a:rPr lang="fr-FR" dirty="0" err="1" smtClean="0"/>
              <a:t>multipole</a:t>
            </a:r>
            <a:r>
              <a:rPr lang="fr-FR" dirty="0" smtClean="0"/>
              <a:t> model et </a:t>
            </a:r>
            <a:r>
              <a:rPr lang="fr-FR" dirty="0" err="1" smtClean="0"/>
              <a:t>MollynX</a:t>
            </a:r>
            <a:endParaRPr lang="fr-FR" dirty="0" smtClean="0"/>
          </a:p>
          <a:p>
            <a:r>
              <a:rPr lang="fr-FR" dirty="0"/>
              <a:t>T</a:t>
            </a:r>
            <a:r>
              <a:rPr lang="fr-FR" dirty="0" smtClean="0"/>
              <a:t>est : a  Cu – Mn </a:t>
            </a:r>
            <a:r>
              <a:rPr lang="fr-FR" dirty="0" err="1" smtClean="0"/>
              <a:t>molecular</a:t>
            </a:r>
            <a:r>
              <a:rPr lang="fr-FR" dirty="0" smtClean="0"/>
              <a:t> </a:t>
            </a:r>
            <a:r>
              <a:rPr lang="fr-FR" dirty="0" err="1" smtClean="0"/>
              <a:t>crystal</a:t>
            </a:r>
            <a:endParaRPr lang="fr-FR" dirty="0" smtClean="0"/>
          </a:p>
          <a:p>
            <a:r>
              <a:rPr lang="fr-FR" dirty="0" smtClean="0"/>
              <a:t>First spin </a:t>
            </a:r>
            <a:r>
              <a:rPr lang="fr-FR" dirty="0" err="1" smtClean="0"/>
              <a:t>resolved</a:t>
            </a:r>
            <a:r>
              <a:rPr lang="fr-FR" dirty="0" smtClean="0"/>
              <a:t> charge </a:t>
            </a:r>
            <a:r>
              <a:rPr lang="fr-FR" dirty="0" err="1" smtClean="0"/>
              <a:t>density</a:t>
            </a:r>
            <a:r>
              <a:rPr lang="fr-FR" dirty="0" smtClean="0"/>
              <a:t> </a:t>
            </a:r>
            <a:r>
              <a:rPr lang="fr-FR" dirty="0" err="1" smtClean="0"/>
              <a:t>maps</a:t>
            </a:r>
            <a:r>
              <a:rPr lang="fr-FR" dirty="0" smtClean="0"/>
              <a:t>: </a:t>
            </a:r>
          </a:p>
          <a:p>
            <a:pPr marL="0" indent="0">
              <a:buNone/>
            </a:pPr>
            <a:r>
              <a:rPr lang="fr-FR" dirty="0"/>
              <a:t> </a:t>
            </a:r>
            <a:r>
              <a:rPr lang="fr-FR" dirty="0" smtClean="0"/>
              <a:t>           an </a:t>
            </a:r>
            <a:r>
              <a:rPr lang="fr-FR" dirty="0" err="1" smtClean="0"/>
              <a:t>azido</a:t>
            </a:r>
            <a:r>
              <a:rPr lang="fr-FR" dirty="0" smtClean="0"/>
              <a:t> di </a:t>
            </a:r>
            <a:r>
              <a:rPr lang="fr-FR" dirty="0" err="1" smtClean="0"/>
              <a:t>copper</a:t>
            </a:r>
            <a:r>
              <a:rPr lang="fr-FR" dirty="0" smtClean="0"/>
              <a:t> </a:t>
            </a:r>
            <a:r>
              <a:rPr lang="fr-FR" dirty="0" err="1" smtClean="0"/>
              <a:t>complex</a:t>
            </a:r>
            <a:endParaRPr lang="fr-FR" dirty="0" smtClean="0"/>
          </a:p>
          <a:p>
            <a:r>
              <a:rPr lang="fr-FR" dirty="0" err="1" smtClean="0"/>
              <a:t>Preliminary</a:t>
            </a:r>
            <a:r>
              <a:rPr lang="fr-FR" dirty="0" smtClean="0"/>
              <a:t> </a:t>
            </a:r>
            <a:r>
              <a:rPr lang="fr-FR" dirty="0" err="1" smtClean="0"/>
              <a:t>results</a:t>
            </a:r>
            <a:r>
              <a:rPr lang="fr-FR" dirty="0" smtClean="0"/>
              <a:t> on an </a:t>
            </a:r>
            <a:r>
              <a:rPr lang="fr-FR" dirty="0" err="1" smtClean="0"/>
              <a:t>organic</a:t>
            </a:r>
            <a:r>
              <a:rPr lang="fr-FR" dirty="0" smtClean="0"/>
              <a:t> radical </a:t>
            </a:r>
            <a:endParaRPr lang="en-US" dirty="0"/>
          </a:p>
        </p:txBody>
      </p:sp>
    </p:spTree>
    <p:extLst>
      <p:ext uri="{BB962C8B-B14F-4D97-AF65-F5344CB8AC3E}">
        <p14:creationId xmlns:p14="http://schemas.microsoft.com/office/powerpoint/2010/main" val="2275768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553200" y="6421461"/>
            <a:ext cx="2133600" cy="365125"/>
          </a:xfrm>
        </p:spPr>
        <p:txBody>
          <a:bodyPr/>
          <a:lstStyle/>
          <a:p>
            <a:fld id="{708C8E39-7D84-4779-A758-EFB064CCF703}" type="slidenum">
              <a:rPr lang="fr-FR" smtClean="0"/>
              <a:pPr/>
              <a:t>50</a:t>
            </a:fld>
            <a:endParaRPr lang="fr-FR"/>
          </a:p>
        </p:txBody>
      </p:sp>
      <p:graphicFrame>
        <p:nvGraphicFramePr>
          <p:cNvPr id="5" name="Object 13"/>
          <p:cNvGraphicFramePr>
            <a:graphicFrameLocks noChangeAspect="1"/>
          </p:cNvGraphicFramePr>
          <p:nvPr>
            <p:extLst>
              <p:ext uri="{D42A27DB-BD31-4B8C-83A1-F6EECF244321}">
                <p14:modId xmlns:p14="http://schemas.microsoft.com/office/powerpoint/2010/main" val="756880612"/>
              </p:ext>
            </p:extLst>
          </p:nvPr>
        </p:nvGraphicFramePr>
        <p:xfrm>
          <a:off x="3635896" y="4771374"/>
          <a:ext cx="1549455" cy="561192"/>
        </p:xfrm>
        <a:graphic>
          <a:graphicData uri="http://schemas.openxmlformats.org/presentationml/2006/ole">
            <mc:AlternateContent xmlns:mc="http://schemas.openxmlformats.org/markup-compatibility/2006">
              <mc:Choice xmlns:v="urn:schemas-microsoft-com:vml" Requires="v">
                <p:oleObj spid="_x0000_s27678" name="Equation" r:id="rId3" imgW="609480" imgH="203040" progId="Equation.DSMT4">
                  <p:embed/>
                </p:oleObj>
              </mc:Choice>
              <mc:Fallback>
                <p:oleObj name="Equation" r:id="rId3" imgW="6094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771374"/>
                        <a:ext cx="1549455" cy="561192"/>
                      </a:xfrm>
                      <a:prstGeom prst="rect">
                        <a:avLst/>
                      </a:prstGeom>
                      <a:noFill/>
                      <a:extLst/>
                    </p:spPr>
                  </p:pic>
                </p:oleObj>
              </mc:Fallback>
            </mc:AlternateContent>
          </a:graphicData>
        </a:graphic>
      </p:graphicFrame>
      <p:pic>
        <p:nvPicPr>
          <p:cNvPr id="32771" name="Picture 3"/>
          <p:cNvPicPr>
            <a:picLocks noChangeAspect="1" noChangeArrowheads="1"/>
          </p:cNvPicPr>
          <p:nvPr/>
        </p:nvPicPr>
        <p:blipFill>
          <a:blip r:embed="rId5"/>
          <a:srcRect/>
          <a:stretch>
            <a:fillRect/>
          </a:stretch>
        </p:blipFill>
        <p:spPr bwMode="auto">
          <a:xfrm>
            <a:off x="971600" y="1556792"/>
            <a:ext cx="3200400" cy="2943225"/>
          </a:xfrm>
          <a:prstGeom prst="rect">
            <a:avLst/>
          </a:prstGeom>
          <a:noFill/>
          <a:ln w="9525">
            <a:noFill/>
            <a:miter lim="800000"/>
            <a:headEnd/>
            <a:tailEnd/>
          </a:ln>
          <a:effectLst/>
        </p:spPr>
      </p:pic>
      <p:pic>
        <p:nvPicPr>
          <p:cNvPr id="32772" name="Picture 4"/>
          <p:cNvPicPr>
            <a:picLocks noChangeAspect="1" noChangeArrowheads="1"/>
          </p:cNvPicPr>
          <p:nvPr/>
        </p:nvPicPr>
        <p:blipFill>
          <a:blip r:embed="rId6"/>
          <a:srcRect/>
          <a:stretch>
            <a:fillRect/>
          </a:stretch>
        </p:blipFill>
        <p:spPr bwMode="auto">
          <a:xfrm>
            <a:off x="5076056" y="1630227"/>
            <a:ext cx="2981325" cy="2924175"/>
          </a:xfrm>
          <a:prstGeom prst="rect">
            <a:avLst/>
          </a:prstGeom>
          <a:noFill/>
          <a:ln w="9525">
            <a:noFill/>
            <a:miter lim="800000"/>
            <a:headEnd/>
            <a:tailEnd/>
          </a:ln>
          <a:effectLst/>
        </p:spPr>
      </p:pic>
      <p:sp>
        <p:nvSpPr>
          <p:cNvPr id="3" name="ZoneTexte 2"/>
          <p:cNvSpPr txBox="1"/>
          <p:nvPr/>
        </p:nvSpPr>
        <p:spPr>
          <a:xfrm>
            <a:off x="107504" y="116632"/>
            <a:ext cx="8847615" cy="369332"/>
          </a:xfrm>
          <a:prstGeom prst="rect">
            <a:avLst/>
          </a:prstGeom>
          <a:solidFill>
            <a:srgbClr val="FFFF00"/>
          </a:solidFill>
        </p:spPr>
        <p:txBody>
          <a:bodyPr wrap="none" rtlCol="0">
            <a:spAutoFit/>
          </a:bodyPr>
          <a:lstStyle/>
          <a:p>
            <a:r>
              <a:rPr lang="en-US" b="1" dirty="0">
                <a:latin typeface="Times New Roman" pitchFamily="18" charset="0"/>
                <a:ea typeface="Times New Roman" pitchFamily="18" charset="0"/>
                <a:cs typeface="Times New Roman" pitchFamily="18" charset="0"/>
              </a:rPr>
              <a:t>residual charge densities maps in (a) phenyl plane and (b) </a:t>
            </a:r>
            <a:r>
              <a:rPr lang="en-US" b="1" dirty="0" err="1">
                <a:latin typeface="Times New Roman" pitchFamily="18" charset="0"/>
                <a:ea typeface="Times New Roman" pitchFamily="18" charset="0"/>
                <a:cs typeface="Times New Roman" pitchFamily="18" charset="0"/>
              </a:rPr>
              <a:t>nitronyl</a:t>
            </a:r>
            <a:r>
              <a:rPr lang="en-US" b="1" dirty="0">
                <a:latin typeface="Times New Roman" pitchFamily="18" charset="0"/>
                <a:ea typeface="Times New Roman" pitchFamily="18" charset="0"/>
                <a:cs typeface="Times New Roman" pitchFamily="18" charset="0"/>
              </a:rPr>
              <a:t> </a:t>
            </a:r>
            <a:r>
              <a:rPr lang="en-US" b="1" dirty="0" err="1">
                <a:latin typeface="Times New Roman" pitchFamily="18" charset="0"/>
                <a:ea typeface="Times New Roman" pitchFamily="18" charset="0"/>
                <a:cs typeface="Times New Roman" pitchFamily="18" charset="0"/>
              </a:rPr>
              <a:t>nitroxide</a:t>
            </a:r>
            <a:r>
              <a:rPr lang="en-US" b="1" dirty="0">
                <a:latin typeface="Times New Roman" pitchFamily="18" charset="0"/>
                <a:ea typeface="Times New Roman" pitchFamily="18" charset="0"/>
                <a:cs typeface="Times New Roman" pitchFamily="18" charset="0"/>
              </a:rPr>
              <a:t> mean plane</a:t>
            </a:r>
            <a:endParaRPr lang="en-US" dirty="0"/>
          </a:p>
        </p:txBody>
      </p:sp>
      <p:sp>
        <p:nvSpPr>
          <p:cNvPr id="4" name="ZoneTexte 3"/>
          <p:cNvSpPr txBox="1"/>
          <p:nvPr/>
        </p:nvSpPr>
        <p:spPr>
          <a:xfrm>
            <a:off x="2267744" y="5877272"/>
            <a:ext cx="3478516" cy="369332"/>
          </a:xfrm>
          <a:prstGeom prst="rect">
            <a:avLst/>
          </a:prstGeom>
          <a:noFill/>
        </p:spPr>
        <p:txBody>
          <a:bodyPr wrap="none" rtlCol="0">
            <a:spAutoFit/>
          </a:bodyPr>
          <a:lstStyle/>
          <a:p>
            <a:r>
              <a:rPr lang="fr-FR" dirty="0" smtClean="0"/>
              <a:t>All information  has been </a:t>
            </a:r>
            <a:r>
              <a:rPr lang="fr-FR" dirty="0" err="1" smtClean="0"/>
              <a:t>modelled</a:t>
            </a:r>
            <a:endParaRPr lang="en-US" dirty="0"/>
          </a:p>
        </p:txBody>
      </p:sp>
    </p:spTree>
    <p:extLst>
      <p:ext uri="{BB962C8B-B14F-4D97-AF65-F5344CB8AC3E}">
        <p14:creationId xmlns:p14="http://schemas.microsoft.com/office/powerpoint/2010/main" val="120140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8C8E39-7D84-4779-A758-EFB064CCF703}" type="slidenum">
              <a:rPr lang="fr-FR" smtClean="0"/>
              <a:pPr/>
              <a:t>51</a:t>
            </a:fld>
            <a:endParaRPr lang="fr-FR"/>
          </a:p>
        </p:txBody>
      </p:sp>
      <p:pic>
        <p:nvPicPr>
          <p:cNvPr id="4" name="Image 3"/>
          <p:cNvPicPr/>
          <p:nvPr/>
        </p:nvPicPr>
        <p:blipFill>
          <a:blip r:embed="rId2"/>
          <a:srcRect/>
          <a:stretch>
            <a:fillRect/>
          </a:stretch>
        </p:blipFill>
        <p:spPr bwMode="auto">
          <a:xfrm>
            <a:off x="963997" y="1196752"/>
            <a:ext cx="2893623" cy="3557143"/>
          </a:xfrm>
          <a:prstGeom prst="rect">
            <a:avLst/>
          </a:prstGeom>
          <a:noFill/>
          <a:ln w="9525">
            <a:noFill/>
            <a:miter lim="800000"/>
            <a:headEnd/>
            <a:tailEnd/>
          </a:ln>
        </p:spPr>
      </p:pic>
      <p:pic>
        <p:nvPicPr>
          <p:cNvPr id="5" name="Image 4"/>
          <p:cNvPicPr/>
          <p:nvPr/>
        </p:nvPicPr>
        <p:blipFill>
          <a:blip r:embed="rId3"/>
          <a:srcRect/>
          <a:stretch>
            <a:fillRect/>
          </a:stretch>
        </p:blipFill>
        <p:spPr bwMode="auto">
          <a:xfrm>
            <a:off x="5428276" y="1412776"/>
            <a:ext cx="2986505" cy="3557143"/>
          </a:xfrm>
          <a:prstGeom prst="rect">
            <a:avLst/>
          </a:prstGeom>
          <a:noFill/>
          <a:ln w="9525">
            <a:noFill/>
            <a:miter lim="800000"/>
            <a:headEnd/>
            <a:tailEnd/>
          </a:ln>
        </p:spPr>
      </p:pic>
      <p:sp>
        <p:nvSpPr>
          <p:cNvPr id="26626" name="Rectangle 2"/>
          <p:cNvSpPr>
            <a:spLocks noChangeArrowheads="1"/>
          </p:cNvSpPr>
          <p:nvPr/>
        </p:nvSpPr>
        <p:spPr bwMode="auto">
          <a:xfrm>
            <a:off x="107504" y="5482338"/>
            <a:ext cx="8715404"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Contours at interval of </a:t>
            </a:r>
            <a:r>
              <a:rPr kumimoji="0" lang="en-US" sz="2400" b="1" i="0" u="none" strike="noStrike" cap="none" normalizeH="0" baseline="0" dirty="0" smtClean="0">
                <a:ln>
                  <a:noFill/>
                </a:ln>
                <a:solidFill>
                  <a:schemeClr val="tx1"/>
                </a:solidFill>
                <a:effectLst/>
                <a:latin typeface="Calibri"/>
                <a:ea typeface="Times New Roman" pitchFamily="18" charset="0"/>
                <a:cs typeface="Times New Roman" pitchFamily="18" charset="0"/>
              </a:rPr>
              <a:t>±</a:t>
            </a:r>
            <a:r>
              <a:rPr lang="en-US" sz="2400" dirty="0" smtClean="0"/>
              <a:t>0.025 </a:t>
            </a:r>
            <a:r>
              <a:rPr lang="en-US" sz="2400" dirty="0"/>
              <a:t>eÅ</a:t>
            </a:r>
            <a:r>
              <a:rPr lang="en-US" sz="2400" baseline="30000" dirty="0"/>
              <a:t>-3</a:t>
            </a:r>
            <a:r>
              <a:rPr kumimoji="0" lang="en-US" sz="2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6627" name="Rectangle 3"/>
          <p:cNvSpPr>
            <a:spLocks noChangeArrowheads="1"/>
          </p:cNvSpPr>
          <p:nvPr/>
        </p:nvSpPr>
        <p:spPr bwMode="auto">
          <a:xfrm>
            <a:off x="0" y="581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ZoneTexte 2"/>
          <p:cNvSpPr txBox="1"/>
          <p:nvPr/>
        </p:nvSpPr>
        <p:spPr>
          <a:xfrm>
            <a:off x="179512" y="107340"/>
            <a:ext cx="8821644" cy="584775"/>
          </a:xfrm>
          <a:prstGeom prst="rect">
            <a:avLst/>
          </a:prstGeom>
          <a:solidFill>
            <a:srgbClr val="FFFF00"/>
          </a:solidFill>
        </p:spPr>
        <p:txBody>
          <a:bodyPr wrap="square" rtlCol="0">
            <a:spAutoFit/>
          </a:bodyPr>
          <a:lstStyle/>
          <a:p>
            <a:pPr algn="ctr"/>
            <a:r>
              <a:rPr lang="en-US" sz="3200" b="1" dirty="0">
                <a:latin typeface="Times New Roman" pitchFamily="18" charset="0"/>
                <a:ea typeface="Times New Roman" pitchFamily="18" charset="0"/>
                <a:cs typeface="Times New Roman" pitchFamily="18" charset="0"/>
              </a:rPr>
              <a:t>spin </a:t>
            </a:r>
            <a:r>
              <a:rPr lang="en-US" sz="3200" b="1" dirty="0" smtClean="0">
                <a:latin typeface="Times New Roman" pitchFamily="18" charset="0"/>
                <a:ea typeface="Times New Roman" pitchFamily="18" charset="0"/>
                <a:cs typeface="Times New Roman" pitchFamily="18" charset="0"/>
              </a:rPr>
              <a:t>resolved  deformation  </a:t>
            </a:r>
            <a:r>
              <a:rPr lang="en-US" sz="3200" b="1" dirty="0">
                <a:latin typeface="Times New Roman" pitchFamily="18" charset="0"/>
                <a:ea typeface="Times New Roman" pitchFamily="18" charset="0"/>
                <a:cs typeface="Times New Roman" pitchFamily="18" charset="0"/>
              </a:rPr>
              <a:t>charge densities.</a:t>
            </a:r>
            <a:endParaRPr lang="en-US" sz="3200" dirty="0"/>
          </a:p>
        </p:txBody>
      </p:sp>
      <p:sp>
        <p:nvSpPr>
          <p:cNvPr id="8" name="Rectangle 7"/>
          <p:cNvSpPr/>
          <p:nvPr/>
        </p:nvSpPr>
        <p:spPr>
          <a:xfrm>
            <a:off x="6372200" y="5155743"/>
            <a:ext cx="1249060" cy="369332"/>
          </a:xfrm>
          <a:prstGeom prst="rect">
            <a:avLst/>
          </a:prstGeom>
        </p:spPr>
        <p:txBody>
          <a:bodyPr wrap="none">
            <a:spAutoFit/>
          </a:bodyPr>
          <a:lstStyle/>
          <a:p>
            <a:r>
              <a:rPr lang="en-US" b="1" dirty="0">
                <a:solidFill>
                  <a:prstClr val="black"/>
                </a:solidFill>
                <a:latin typeface="Times New Roman" pitchFamily="18" charset="0"/>
                <a:ea typeface="Times New Roman" pitchFamily="18" charset="0"/>
                <a:cs typeface="Times New Roman" pitchFamily="18" charset="0"/>
              </a:rPr>
              <a:t>spin down </a:t>
            </a:r>
            <a:endParaRPr lang="en-US" dirty="0"/>
          </a:p>
        </p:txBody>
      </p:sp>
      <p:sp>
        <p:nvSpPr>
          <p:cNvPr id="9" name="Rectangle 8"/>
          <p:cNvSpPr/>
          <p:nvPr/>
        </p:nvSpPr>
        <p:spPr>
          <a:xfrm>
            <a:off x="1927342" y="5101882"/>
            <a:ext cx="966931" cy="369332"/>
          </a:xfrm>
          <a:prstGeom prst="rect">
            <a:avLst/>
          </a:prstGeom>
        </p:spPr>
        <p:txBody>
          <a:bodyPr wrap="none">
            <a:spAutoFit/>
          </a:bodyPr>
          <a:lstStyle/>
          <a:p>
            <a:r>
              <a:rPr lang="en-US" b="1" dirty="0">
                <a:latin typeface="Times New Roman" pitchFamily="18" charset="0"/>
                <a:ea typeface="Times New Roman" pitchFamily="18" charset="0"/>
                <a:cs typeface="Times New Roman" pitchFamily="18" charset="0"/>
              </a:rPr>
              <a:t>spin up </a:t>
            </a:r>
            <a:endParaRPr lang="en-US" dirty="0"/>
          </a:p>
        </p:txBody>
      </p:sp>
      <p:sp>
        <p:nvSpPr>
          <p:cNvPr id="10" name="ZoneTexte 9"/>
          <p:cNvSpPr txBox="1"/>
          <p:nvPr/>
        </p:nvSpPr>
        <p:spPr>
          <a:xfrm>
            <a:off x="653979" y="6137114"/>
            <a:ext cx="8142294" cy="369332"/>
          </a:xfrm>
          <a:prstGeom prst="rect">
            <a:avLst/>
          </a:prstGeom>
          <a:noFill/>
        </p:spPr>
        <p:txBody>
          <a:bodyPr wrap="none" rtlCol="0">
            <a:spAutoFit/>
          </a:bodyPr>
          <a:lstStyle/>
          <a:p>
            <a:r>
              <a:rPr lang="fr-FR" b="1" dirty="0" smtClean="0"/>
              <a:t>No </a:t>
            </a:r>
            <a:r>
              <a:rPr lang="fr-FR" b="1" dirty="0" err="1" smtClean="0"/>
              <a:t>difference</a:t>
            </a:r>
            <a:r>
              <a:rPr lang="fr-FR" b="1" dirty="0" smtClean="0"/>
              <a:t>  </a:t>
            </a:r>
            <a:r>
              <a:rPr lang="fr-FR" b="1" dirty="0" err="1" smtClean="0"/>
              <a:t>between</a:t>
            </a:r>
            <a:r>
              <a:rPr lang="fr-FR" b="1" dirty="0" smtClean="0"/>
              <a:t> up and down </a:t>
            </a:r>
            <a:r>
              <a:rPr lang="fr-FR" b="1" dirty="0" err="1" smtClean="0"/>
              <a:t>then</a:t>
            </a:r>
            <a:r>
              <a:rPr lang="fr-FR" b="1" dirty="0" smtClean="0"/>
              <a:t> </a:t>
            </a:r>
            <a:r>
              <a:rPr lang="fr-FR" b="1" dirty="0" err="1" smtClean="0"/>
              <a:t>most</a:t>
            </a:r>
            <a:r>
              <a:rPr lang="fr-FR" b="1" dirty="0" smtClean="0"/>
              <a:t> </a:t>
            </a:r>
            <a:r>
              <a:rPr lang="fr-FR" b="1" dirty="0" err="1" smtClean="0"/>
              <a:t>magnetic</a:t>
            </a:r>
            <a:r>
              <a:rPr lang="fr-FR" b="1" dirty="0" smtClean="0"/>
              <a:t> </a:t>
            </a:r>
            <a:r>
              <a:rPr lang="fr-FR" b="1" dirty="0" err="1" smtClean="0"/>
              <a:t>electrons</a:t>
            </a:r>
            <a:r>
              <a:rPr lang="fr-FR" b="1" dirty="0" smtClean="0"/>
              <a:t> are </a:t>
            </a:r>
            <a:r>
              <a:rPr lang="fr-FR" b="1" dirty="0" err="1" smtClean="0"/>
              <a:t>elsewhere</a:t>
            </a:r>
            <a:endParaRPr lang="en-US" b="1" dirty="0"/>
          </a:p>
        </p:txBody>
      </p:sp>
    </p:spTree>
    <p:extLst>
      <p:ext uri="{BB962C8B-B14F-4D97-AF65-F5344CB8AC3E}">
        <p14:creationId xmlns:p14="http://schemas.microsoft.com/office/powerpoint/2010/main" val="15806799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8C8E39-7D84-4779-A758-EFB064CCF703}" type="slidenum">
              <a:rPr lang="fr-FR" smtClean="0"/>
              <a:pPr/>
              <a:t>52</a:t>
            </a:fld>
            <a:endParaRPr lang="fr-FR"/>
          </a:p>
        </p:txBody>
      </p:sp>
      <p:pic>
        <p:nvPicPr>
          <p:cNvPr id="6" name="Image 5"/>
          <p:cNvPicPr/>
          <p:nvPr/>
        </p:nvPicPr>
        <p:blipFill>
          <a:blip r:embed="rId3"/>
          <a:srcRect/>
          <a:stretch>
            <a:fillRect/>
          </a:stretch>
        </p:blipFill>
        <p:spPr bwMode="auto">
          <a:xfrm>
            <a:off x="367484" y="2004124"/>
            <a:ext cx="3925922" cy="2695617"/>
          </a:xfrm>
          <a:prstGeom prst="rect">
            <a:avLst/>
          </a:prstGeom>
          <a:noFill/>
          <a:ln w="9525">
            <a:noFill/>
            <a:miter lim="800000"/>
            <a:headEnd/>
            <a:tailEnd/>
          </a:ln>
        </p:spPr>
      </p:pic>
      <p:pic>
        <p:nvPicPr>
          <p:cNvPr id="7" name="Image 6"/>
          <p:cNvPicPr/>
          <p:nvPr/>
        </p:nvPicPr>
        <p:blipFill>
          <a:blip r:embed="rId4"/>
          <a:srcRect/>
          <a:stretch>
            <a:fillRect/>
          </a:stretch>
        </p:blipFill>
        <p:spPr bwMode="auto">
          <a:xfrm>
            <a:off x="4571011" y="2053443"/>
            <a:ext cx="3498793" cy="2549629"/>
          </a:xfrm>
          <a:prstGeom prst="rect">
            <a:avLst/>
          </a:prstGeom>
          <a:noFill/>
          <a:ln w="9525">
            <a:noFill/>
            <a:miter lim="800000"/>
            <a:headEnd/>
            <a:tailEnd/>
          </a:ln>
        </p:spPr>
      </p:pic>
      <p:sp>
        <p:nvSpPr>
          <p:cNvPr id="26627" name="Rectangle 3"/>
          <p:cNvSpPr>
            <a:spLocks noChangeArrowheads="1"/>
          </p:cNvSpPr>
          <p:nvPr/>
        </p:nvSpPr>
        <p:spPr bwMode="auto">
          <a:xfrm>
            <a:off x="0" y="581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2"/>
          <p:cNvSpPr/>
          <p:nvPr/>
        </p:nvSpPr>
        <p:spPr>
          <a:xfrm>
            <a:off x="0" y="219199"/>
            <a:ext cx="9066136" cy="461665"/>
          </a:xfrm>
          <a:prstGeom prst="rect">
            <a:avLst/>
          </a:prstGeom>
          <a:solidFill>
            <a:srgbClr val="FFFF00"/>
          </a:solidFill>
        </p:spPr>
        <p:txBody>
          <a:bodyPr wrap="none">
            <a:spAutoFit/>
          </a:bodyPr>
          <a:lstStyle/>
          <a:p>
            <a:pPr algn="ctr"/>
            <a:r>
              <a:rPr lang="en-US" sz="2400" b="1" dirty="0">
                <a:latin typeface="Times New Roman" pitchFamily="18" charset="0"/>
                <a:ea typeface="Times New Roman" pitchFamily="18" charset="0"/>
                <a:cs typeface="Times New Roman" pitchFamily="18" charset="0"/>
              </a:rPr>
              <a:t>spin resolved </a:t>
            </a:r>
            <a:r>
              <a:rPr lang="en-US" sz="2400" b="1" dirty="0" smtClean="0">
                <a:latin typeface="Times New Roman" pitchFamily="18" charset="0"/>
                <a:ea typeface="Times New Roman" pitchFamily="18" charset="0"/>
                <a:cs typeface="Times New Roman" pitchFamily="18" charset="0"/>
              </a:rPr>
              <a:t>deformation charge densities </a:t>
            </a:r>
            <a:r>
              <a:rPr lang="en-US" sz="2400" b="1" dirty="0">
                <a:latin typeface="Times New Roman" pitchFamily="18" charset="0"/>
                <a:ea typeface="Times New Roman" pitchFamily="18" charset="0"/>
                <a:cs typeface="Times New Roman" pitchFamily="18" charset="0"/>
              </a:rPr>
              <a:t>) in </a:t>
            </a:r>
            <a:r>
              <a:rPr lang="en-US" sz="2400" b="1" dirty="0" smtClean="0">
                <a:latin typeface="Times New Roman" pitchFamily="18" charset="0"/>
                <a:ea typeface="Times New Roman" pitchFamily="18" charset="0"/>
                <a:cs typeface="Times New Roman" pitchFamily="18" charset="0"/>
              </a:rPr>
              <a:t>C1—O1—O2  plane </a:t>
            </a:r>
            <a:r>
              <a:rPr lang="en-US" b="1" dirty="0" smtClean="0">
                <a:latin typeface="Times New Roman" pitchFamily="18" charset="0"/>
                <a:ea typeface="Times New Roman" pitchFamily="18" charset="0"/>
                <a:cs typeface="Times New Roman" pitchFamily="18" charset="0"/>
              </a:rPr>
              <a:t>.</a:t>
            </a:r>
            <a:endParaRPr lang="en-US" dirty="0"/>
          </a:p>
        </p:txBody>
      </p:sp>
      <p:sp>
        <p:nvSpPr>
          <p:cNvPr id="8" name="ZoneTexte 7"/>
          <p:cNvSpPr txBox="1"/>
          <p:nvPr/>
        </p:nvSpPr>
        <p:spPr>
          <a:xfrm>
            <a:off x="1691680" y="5157192"/>
            <a:ext cx="5079339" cy="369332"/>
          </a:xfrm>
          <a:prstGeom prst="rect">
            <a:avLst/>
          </a:prstGeom>
          <a:noFill/>
        </p:spPr>
        <p:txBody>
          <a:bodyPr wrap="none" rtlCol="0">
            <a:spAutoFit/>
          </a:bodyPr>
          <a:lstStyle/>
          <a:p>
            <a:r>
              <a:rPr lang="fr-FR" dirty="0" smtClean="0"/>
              <a:t>Spin up                                                             spin down</a:t>
            </a:r>
            <a:endParaRPr lang="en-US" dirty="0"/>
          </a:p>
        </p:txBody>
      </p:sp>
      <p:sp>
        <p:nvSpPr>
          <p:cNvPr id="12" name="ZoneTexte 11"/>
          <p:cNvSpPr txBox="1"/>
          <p:nvPr/>
        </p:nvSpPr>
        <p:spPr>
          <a:xfrm>
            <a:off x="971600" y="5661248"/>
            <a:ext cx="6183424" cy="369332"/>
          </a:xfrm>
          <a:prstGeom prst="rect">
            <a:avLst/>
          </a:prstGeom>
          <a:noFill/>
        </p:spPr>
        <p:txBody>
          <a:bodyPr wrap="none" rtlCol="0">
            <a:spAutoFit/>
          </a:bodyPr>
          <a:lstStyle/>
          <a:p>
            <a:r>
              <a:rPr lang="fr-FR" dirty="0" smtClean="0"/>
              <a:t>The main </a:t>
            </a:r>
            <a:r>
              <a:rPr lang="fr-FR" dirty="0" err="1" smtClean="0"/>
              <a:t>difference</a:t>
            </a:r>
            <a:r>
              <a:rPr lang="fr-FR" dirty="0" smtClean="0"/>
              <a:t> </a:t>
            </a:r>
            <a:r>
              <a:rPr lang="fr-FR" dirty="0" err="1" smtClean="0"/>
              <a:t>is</a:t>
            </a:r>
            <a:r>
              <a:rPr lang="fr-FR" dirty="0" smtClean="0"/>
              <a:t> at the NO-C -NO  group sites as </a:t>
            </a:r>
            <a:r>
              <a:rPr lang="fr-FR" dirty="0" err="1" smtClean="0"/>
              <a:t>expected</a:t>
            </a:r>
            <a:r>
              <a:rPr lang="fr-FR" dirty="0" smtClean="0"/>
              <a:t> </a:t>
            </a:r>
            <a:endParaRPr lang="en-US" dirty="0"/>
          </a:p>
        </p:txBody>
      </p:sp>
    </p:spTree>
    <p:extLst>
      <p:ext uri="{BB962C8B-B14F-4D97-AF65-F5344CB8AC3E}">
        <p14:creationId xmlns:p14="http://schemas.microsoft.com/office/powerpoint/2010/main" val="15806799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u numéro de diapositive 3"/>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D9925383-3680-4C63-8308-3735DBCC5D64}" type="slidenum">
              <a:rPr lang="fr-FR" sz="1200"/>
              <a:pPr algn="r"/>
              <a:t>53</a:t>
            </a:fld>
            <a:endParaRPr lang="fr-FR" sz="1200"/>
          </a:p>
        </p:txBody>
      </p:sp>
      <p:sp>
        <p:nvSpPr>
          <p:cNvPr id="48131" name="Rectangle 4"/>
          <p:cNvSpPr>
            <a:spLocks noChangeArrowheads="1"/>
          </p:cNvSpPr>
          <p:nvPr/>
        </p:nvSpPr>
        <p:spPr bwMode="auto">
          <a:xfrm>
            <a:off x="611188" y="188913"/>
            <a:ext cx="8281987" cy="584775"/>
          </a:xfrm>
          <a:prstGeom prst="rect">
            <a:avLst/>
          </a:prstGeom>
          <a:solidFill>
            <a:srgbClr val="FFFF00"/>
          </a:solidFill>
          <a:ln>
            <a:noFill/>
          </a:ln>
          <a:extLst/>
        </p:spPr>
        <p:txBody>
          <a:bodyPr>
            <a:spAutoFit/>
          </a:bodyPr>
          <a:lstStyle/>
          <a:p>
            <a:pPr marL="142875" algn="ctr" defTabSz="1016000">
              <a:defRPr/>
            </a:pPr>
            <a:r>
              <a:rPr lang="fr-FR" sz="3200" dirty="0" smtClean="0">
                <a:latin typeface="Arial" pitchFamily="34" charset="0"/>
                <a:cs typeface="Arial" pitchFamily="34" charset="0"/>
              </a:rPr>
              <a:t>Perspectives</a:t>
            </a:r>
            <a:endParaRPr lang="fr-FR" sz="3200" dirty="0">
              <a:latin typeface="Arial" pitchFamily="34" charset="0"/>
              <a:cs typeface="Arial" pitchFamily="34" charset="0"/>
            </a:endParaRPr>
          </a:p>
        </p:txBody>
      </p:sp>
      <p:sp>
        <p:nvSpPr>
          <p:cNvPr id="134148" name="Rectangle 3"/>
          <p:cNvSpPr>
            <a:spLocks noChangeArrowheads="1"/>
          </p:cNvSpPr>
          <p:nvPr/>
        </p:nvSpPr>
        <p:spPr bwMode="auto">
          <a:xfrm>
            <a:off x="468313" y="991454"/>
            <a:ext cx="8496300" cy="3170099"/>
          </a:xfrm>
          <a:prstGeom prst="rect">
            <a:avLst/>
          </a:prstGeom>
          <a:noFill/>
          <a:ln>
            <a:noFill/>
          </a:ln>
          <a:extLst/>
        </p:spPr>
        <p:txBody>
          <a:bodyPr>
            <a:spAutoFit/>
          </a:bodyPr>
          <a:lstStyle/>
          <a:p>
            <a:pPr marL="485775" indent="-342900" defTabSz="1016000">
              <a:defRPr/>
            </a:pPr>
            <a:endParaRPr lang="en-GB" sz="2000" dirty="0" smtClean="0">
              <a:solidFill>
                <a:srgbClr val="003366"/>
              </a:solidFill>
              <a:latin typeface="Arial" pitchFamily="34" charset="0"/>
            </a:endParaRPr>
          </a:p>
          <a:p>
            <a:pPr marL="485775" indent="-342900" defTabSz="1016000">
              <a:buFont typeface="Wingdings" pitchFamily="2" charset="2"/>
              <a:buChar char="Ø"/>
              <a:defRPr/>
            </a:pPr>
            <a:r>
              <a:rPr lang="en-GB" sz="2000" dirty="0" smtClean="0">
                <a:solidFill>
                  <a:srgbClr val="003366"/>
                </a:solidFill>
                <a:latin typeface="Arial" pitchFamily="34" charset="0"/>
                <a:cs typeface="Arial" pitchFamily="34" charset="0"/>
              </a:rPr>
              <a:t>Polarized neutrons and XMD to separate spin and orbital contribution</a:t>
            </a:r>
          </a:p>
          <a:p>
            <a:pPr marL="142875" defTabSz="1016000">
              <a:defRPr/>
            </a:pPr>
            <a:r>
              <a:rPr lang="en-GB" sz="2000" dirty="0">
                <a:solidFill>
                  <a:srgbClr val="003366"/>
                </a:solidFill>
                <a:latin typeface="Arial" pitchFamily="34" charset="0"/>
                <a:cs typeface="Arial" pitchFamily="34" charset="0"/>
              </a:rPr>
              <a:t> </a:t>
            </a:r>
            <a:r>
              <a:rPr lang="en-GB" sz="2000" dirty="0" smtClean="0">
                <a:solidFill>
                  <a:srgbClr val="003366"/>
                </a:solidFill>
                <a:latin typeface="Arial" pitchFamily="34" charset="0"/>
                <a:cs typeface="Arial" pitchFamily="34" charset="0"/>
              </a:rPr>
              <a:t>                          </a:t>
            </a:r>
            <a:r>
              <a:rPr lang="en-GB" sz="2000" dirty="0" err="1" smtClean="0">
                <a:solidFill>
                  <a:srgbClr val="003366"/>
                </a:solidFill>
                <a:latin typeface="Arial" pitchFamily="34" charset="0"/>
                <a:cs typeface="Arial" pitchFamily="34" charset="0"/>
              </a:rPr>
              <a:t>MollynX</a:t>
            </a:r>
            <a:r>
              <a:rPr lang="en-GB" sz="2000" dirty="0" smtClean="0">
                <a:solidFill>
                  <a:srgbClr val="003366"/>
                </a:solidFill>
                <a:latin typeface="Arial" pitchFamily="34" charset="0"/>
                <a:cs typeface="Arial" pitchFamily="34" charset="0"/>
              </a:rPr>
              <a:t> will include </a:t>
            </a:r>
            <a:r>
              <a:rPr lang="en-GB" sz="2000" b="1" dirty="0" smtClean="0">
                <a:solidFill>
                  <a:srgbClr val="003366"/>
                </a:solidFill>
                <a:latin typeface="Arial" pitchFamily="34" charset="0"/>
                <a:cs typeface="Arial" pitchFamily="34" charset="0"/>
              </a:rPr>
              <a:t>XMD</a:t>
            </a:r>
            <a:r>
              <a:rPr lang="en-GB" sz="2000" dirty="0" smtClean="0">
                <a:solidFill>
                  <a:srgbClr val="003366"/>
                </a:solidFill>
                <a:latin typeface="Arial" pitchFamily="34" charset="0"/>
                <a:cs typeface="Arial" pitchFamily="34" charset="0"/>
              </a:rPr>
              <a:t> </a:t>
            </a:r>
          </a:p>
          <a:p>
            <a:pPr marL="142875" defTabSz="1016000">
              <a:defRPr/>
            </a:pPr>
            <a:r>
              <a:rPr lang="en-GB" sz="2000" dirty="0">
                <a:solidFill>
                  <a:srgbClr val="003366"/>
                </a:solidFill>
                <a:latin typeface="Arial" pitchFamily="34" charset="0"/>
                <a:cs typeface="Arial" pitchFamily="34" charset="0"/>
              </a:rPr>
              <a:t> </a:t>
            </a:r>
            <a:r>
              <a:rPr lang="en-GB" sz="2000" dirty="0" smtClean="0">
                <a:solidFill>
                  <a:srgbClr val="003366"/>
                </a:solidFill>
                <a:latin typeface="Arial" pitchFamily="34" charset="0"/>
                <a:cs typeface="Arial" pitchFamily="34" charset="0"/>
              </a:rPr>
              <a:t>            </a:t>
            </a:r>
            <a:r>
              <a:rPr lang="en-GB" sz="2000" dirty="0" err="1" smtClean="0">
                <a:solidFill>
                  <a:srgbClr val="003366"/>
                </a:solidFill>
                <a:latin typeface="Arial" pitchFamily="34" charset="0"/>
                <a:cs typeface="Arial" pitchFamily="34" charset="0"/>
              </a:rPr>
              <a:t>MollynX</a:t>
            </a:r>
            <a:r>
              <a:rPr lang="en-GB" sz="2000" dirty="0" smtClean="0">
                <a:solidFill>
                  <a:srgbClr val="003366"/>
                </a:solidFill>
                <a:latin typeface="Arial" pitchFamily="34" charset="0"/>
                <a:cs typeface="Arial" pitchFamily="34" charset="0"/>
              </a:rPr>
              <a:t>  is bein</a:t>
            </a:r>
            <a:r>
              <a:rPr lang="en-GB" sz="2000" dirty="0">
                <a:solidFill>
                  <a:srgbClr val="003366"/>
                </a:solidFill>
                <a:latin typeface="Arial" pitchFamily="34" charset="0"/>
                <a:cs typeface="Arial" pitchFamily="34" charset="0"/>
              </a:rPr>
              <a:t>g</a:t>
            </a:r>
            <a:r>
              <a:rPr lang="en-GB" sz="2000" dirty="0" smtClean="0">
                <a:solidFill>
                  <a:srgbClr val="003366"/>
                </a:solidFill>
                <a:latin typeface="Arial" pitchFamily="34" charset="0"/>
                <a:cs typeface="Arial" pitchFamily="34" charset="0"/>
              </a:rPr>
              <a:t> incorporated in our general </a:t>
            </a:r>
            <a:r>
              <a:rPr lang="en-GB" sz="2000" dirty="0" err="1" smtClean="0">
                <a:solidFill>
                  <a:srgbClr val="003366"/>
                </a:solidFill>
                <a:latin typeface="Arial" pitchFamily="34" charset="0"/>
                <a:cs typeface="Arial" pitchFamily="34" charset="0"/>
              </a:rPr>
              <a:t>Mopro</a:t>
            </a:r>
            <a:r>
              <a:rPr lang="en-GB" sz="2000" dirty="0" smtClean="0">
                <a:solidFill>
                  <a:srgbClr val="003366"/>
                </a:solidFill>
                <a:latin typeface="Arial" pitchFamily="34" charset="0"/>
                <a:cs typeface="Arial" pitchFamily="34" charset="0"/>
              </a:rPr>
              <a:t> software  </a:t>
            </a:r>
          </a:p>
          <a:p>
            <a:pPr marL="485775" indent="-342900" defTabSz="1016000">
              <a:buFont typeface="Wingdings" pitchFamily="2" charset="2"/>
              <a:buChar char="Ø"/>
              <a:defRPr/>
            </a:pPr>
            <a:endParaRPr lang="en-GB" sz="2000" dirty="0" smtClean="0">
              <a:solidFill>
                <a:srgbClr val="003366"/>
              </a:solidFill>
              <a:latin typeface="Arial" pitchFamily="34" charset="0"/>
              <a:cs typeface="Arial" pitchFamily="34" charset="0"/>
            </a:endParaRPr>
          </a:p>
          <a:p>
            <a:pPr marL="485775" indent="-342900" defTabSz="1016000">
              <a:defRPr/>
            </a:pPr>
            <a:endParaRPr lang="en-GB" sz="2000" dirty="0">
              <a:solidFill>
                <a:srgbClr val="003366"/>
              </a:solidFill>
              <a:latin typeface="Arial" pitchFamily="34" charset="0"/>
              <a:cs typeface="Arial" pitchFamily="34" charset="0"/>
            </a:endParaRPr>
          </a:p>
          <a:p>
            <a:pPr marL="485775" indent="-342900" defTabSz="1016000">
              <a:buFont typeface="Wingdings" pitchFamily="2" charset="2"/>
              <a:buChar char="Ø"/>
              <a:defRPr/>
            </a:pPr>
            <a:r>
              <a:rPr lang="en-GB" sz="2000" dirty="0">
                <a:solidFill>
                  <a:srgbClr val="003366"/>
                </a:solidFill>
                <a:latin typeface="Arial" pitchFamily="34" charset="0"/>
              </a:rPr>
              <a:t> A second </a:t>
            </a:r>
            <a:r>
              <a:rPr lang="en-GB" sz="2000" dirty="0" smtClean="0">
                <a:solidFill>
                  <a:srgbClr val="003366"/>
                </a:solidFill>
                <a:latin typeface="Arial" pitchFamily="34" charset="0"/>
              </a:rPr>
              <a:t>model based on wave functions fitting  </a:t>
            </a:r>
            <a:r>
              <a:rPr lang="en-GB" sz="2000" dirty="0">
                <a:solidFill>
                  <a:srgbClr val="003366"/>
                </a:solidFill>
                <a:latin typeface="Arial" pitchFamily="34" charset="0"/>
              </a:rPr>
              <a:t>to include </a:t>
            </a:r>
            <a:r>
              <a:rPr lang="en-GB" sz="2000" b="1" dirty="0">
                <a:solidFill>
                  <a:srgbClr val="003366"/>
                </a:solidFill>
                <a:latin typeface="Arial" pitchFamily="34" charset="0"/>
              </a:rPr>
              <a:t>Compton and magnetic Compton scattering data </a:t>
            </a:r>
            <a:r>
              <a:rPr lang="en-GB" sz="2000" dirty="0">
                <a:solidFill>
                  <a:srgbClr val="003366"/>
                </a:solidFill>
                <a:latin typeface="Arial" pitchFamily="34" charset="0"/>
              </a:rPr>
              <a:t>by refining the off-diagonal part of 1e-RDM</a:t>
            </a:r>
            <a:r>
              <a:rPr lang="en-GB" sz="2000" b="1" dirty="0">
                <a:solidFill>
                  <a:srgbClr val="003366"/>
                </a:solidFill>
                <a:latin typeface="Arial" pitchFamily="34" charset="0"/>
              </a:rPr>
              <a:t> </a:t>
            </a:r>
            <a:r>
              <a:rPr lang="en-GB" sz="2000" dirty="0">
                <a:solidFill>
                  <a:srgbClr val="003366"/>
                </a:solidFill>
                <a:latin typeface="Arial" pitchFamily="34" charset="0"/>
              </a:rPr>
              <a:t>is under development. </a:t>
            </a:r>
            <a:endParaRPr lang="fr-FR" sz="2000" dirty="0">
              <a:solidFill>
                <a:srgbClr val="FF0000"/>
              </a:solidFill>
            </a:endParaRPr>
          </a:p>
          <a:p>
            <a:pPr marL="142875" defTabSz="1016000">
              <a:defRPr/>
            </a:pPr>
            <a:endParaRPr lang="fr-FR" sz="2000" dirty="0"/>
          </a:p>
        </p:txBody>
      </p:sp>
      <p:sp>
        <p:nvSpPr>
          <p:cNvPr id="47109" name="Text Box 4"/>
          <p:cNvSpPr txBox="1">
            <a:spLocks noChangeArrowheads="1"/>
          </p:cNvSpPr>
          <p:nvPr/>
        </p:nvSpPr>
        <p:spPr bwMode="auto">
          <a:xfrm>
            <a:off x="468313" y="5661248"/>
            <a:ext cx="48013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marL="285750" indent="-285750" eaLnBrk="1" hangingPunct="1">
              <a:buFont typeface="Arial" pitchFamily="34" charset="0"/>
              <a:buChar char="•"/>
            </a:pPr>
            <a:r>
              <a:rPr lang="en-US" sz="1800" dirty="0" smtClean="0">
                <a:solidFill>
                  <a:srgbClr val="003366"/>
                </a:solidFill>
                <a:cs typeface="Times New Roman" pitchFamily="18" charset="0"/>
              </a:rPr>
              <a:t>Deutsch </a:t>
            </a:r>
            <a:r>
              <a:rPr lang="en-US" sz="1800" i="1" dirty="0">
                <a:solidFill>
                  <a:srgbClr val="003366"/>
                </a:solidFill>
                <a:cs typeface="Times New Roman" pitchFamily="18" charset="0"/>
              </a:rPr>
              <a:t>et al. </a:t>
            </a:r>
            <a:r>
              <a:rPr lang="en-US" sz="1800" dirty="0" err="1">
                <a:solidFill>
                  <a:srgbClr val="003366"/>
                </a:solidFill>
                <a:cs typeface="Times New Roman" pitchFamily="18" charset="0"/>
              </a:rPr>
              <a:t>Acta</a:t>
            </a:r>
            <a:r>
              <a:rPr lang="en-US" sz="1800" dirty="0">
                <a:solidFill>
                  <a:srgbClr val="003366"/>
                </a:solidFill>
                <a:cs typeface="Times New Roman" pitchFamily="18" charset="0"/>
              </a:rPr>
              <a:t> </a:t>
            </a:r>
            <a:r>
              <a:rPr lang="en-US" sz="1800" dirty="0" err="1">
                <a:solidFill>
                  <a:srgbClr val="003366"/>
                </a:solidFill>
                <a:cs typeface="Times New Roman" pitchFamily="18" charset="0"/>
              </a:rPr>
              <a:t>Cryst</a:t>
            </a:r>
            <a:r>
              <a:rPr lang="en-US" sz="1800" dirty="0">
                <a:solidFill>
                  <a:srgbClr val="003366"/>
                </a:solidFill>
                <a:cs typeface="Times New Roman" pitchFamily="18" charset="0"/>
              </a:rPr>
              <a:t>, A68 (2012) </a:t>
            </a:r>
            <a:r>
              <a:rPr lang="fr-FR" sz="1800" dirty="0" smtClean="0">
                <a:solidFill>
                  <a:srgbClr val="003366"/>
                </a:solidFill>
                <a:cs typeface="Times New Roman" pitchFamily="18" charset="0"/>
              </a:rPr>
              <a:t>675-686</a:t>
            </a:r>
          </a:p>
          <a:p>
            <a:pPr marL="285750" indent="-285750" eaLnBrk="1" hangingPunct="1">
              <a:buFont typeface="Arial" pitchFamily="34" charset="0"/>
              <a:buChar char="•"/>
            </a:pPr>
            <a:r>
              <a:rPr lang="fr-FR" sz="1800" dirty="0" smtClean="0">
                <a:solidFill>
                  <a:srgbClr val="003366"/>
                </a:solidFill>
                <a:cs typeface="Times New Roman" pitchFamily="18" charset="0"/>
              </a:rPr>
              <a:t>Deutsch et al  </a:t>
            </a:r>
            <a:r>
              <a:rPr lang="fr-FR" sz="1800" dirty="0" err="1" smtClean="0">
                <a:solidFill>
                  <a:srgbClr val="003366"/>
                </a:solidFill>
                <a:cs typeface="Times New Roman" pitchFamily="18" charset="0"/>
              </a:rPr>
              <a:t>IUCrJ</a:t>
            </a:r>
            <a:r>
              <a:rPr lang="fr-FR" sz="1800" dirty="0" smtClean="0">
                <a:solidFill>
                  <a:srgbClr val="003366"/>
                </a:solidFill>
                <a:cs typeface="Times New Roman" pitchFamily="18" charset="0"/>
              </a:rPr>
              <a:t> </a:t>
            </a:r>
            <a:r>
              <a:rPr lang="fr-FR" sz="1800" dirty="0" err="1" smtClean="0">
                <a:solidFill>
                  <a:srgbClr val="003366"/>
                </a:solidFill>
                <a:cs typeface="Times New Roman" pitchFamily="18" charset="0"/>
              </a:rPr>
              <a:t>may</a:t>
            </a:r>
            <a:r>
              <a:rPr lang="fr-FR" sz="1800" dirty="0" smtClean="0">
                <a:solidFill>
                  <a:srgbClr val="003366"/>
                </a:solidFill>
                <a:cs typeface="Times New Roman" pitchFamily="18" charset="0"/>
              </a:rPr>
              <a:t> 2014</a:t>
            </a:r>
            <a:endParaRPr lang="en-US" sz="1800" dirty="0">
              <a:solidFill>
                <a:srgbClr val="003366"/>
              </a:solidFill>
              <a:cs typeface="Times New Roman" pitchFamily="18" charset="0"/>
            </a:endParaRPr>
          </a:p>
        </p:txBody>
      </p:sp>
    </p:spTree>
    <p:custDataLst>
      <p:tags r:id="rId1"/>
    </p:custDataLst>
    <p:extLst>
      <p:ext uri="{BB962C8B-B14F-4D97-AF65-F5344CB8AC3E}">
        <p14:creationId xmlns:p14="http://schemas.microsoft.com/office/powerpoint/2010/main" val="288272300"/>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p:cNvPicPr>
            <a:picLocks noChangeAspect="1" noChangeArrowheads="1"/>
          </p:cNvPicPr>
          <p:nvPr/>
        </p:nvPicPr>
        <p:blipFill>
          <a:blip r:embed="rId2" cstate="print">
            <a:lum bright="-40000" contrast="4000"/>
            <a:extLst>
              <a:ext uri="{28A0092B-C50C-407E-A947-70E740481C1C}">
                <a14:useLocalDpi xmlns:a14="http://schemas.microsoft.com/office/drawing/2010/main" val="0"/>
              </a:ext>
            </a:extLst>
          </a:blip>
          <a:srcRect b="24828"/>
          <a:stretch>
            <a:fillRect/>
          </a:stretch>
        </p:blipFill>
        <p:spPr bwMode="auto">
          <a:xfrm>
            <a:off x="-12700" y="-17463"/>
            <a:ext cx="91567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ZoneTexte 1"/>
          <p:cNvSpPr txBox="1">
            <a:spLocks noChangeArrowheads="1"/>
          </p:cNvSpPr>
          <p:nvPr/>
        </p:nvSpPr>
        <p:spPr bwMode="auto">
          <a:xfrm>
            <a:off x="1613694" y="1268760"/>
            <a:ext cx="590391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en-US" sz="6600" dirty="0">
                <a:solidFill>
                  <a:schemeClr val="bg1"/>
                </a:solidFill>
                <a:latin typeface="Arial" pitchFamily="34" charset="0"/>
                <a:cs typeface="Arial" pitchFamily="34" charset="0"/>
              </a:rPr>
              <a:t>Thank you for your </a:t>
            </a:r>
            <a:r>
              <a:rPr lang="en-US" sz="6600" dirty="0" smtClean="0">
                <a:solidFill>
                  <a:schemeClr val="bg1"/>
                </a:solidFill>
                <a:latin typeface="Arial" pitchFamily="34" charset="0"/>
                <a:cs typeface="Arial" pitchFamily="34" charset="0"/>
              </a:rPr>
              <a:t>attention</a:t>
            </a:r>
          </a:p>
          <a:p>
            <a:pPr algn="ctr" eaLnBrk="1" hangingPunct="1"/>
            <a:r>
              <a:rPr lang="en-US" sz="6600" dirty="0" smtClean="0">
                <a:solidFill>
                  <a:schemeClr val="bg1"/>
                </a:solidFill>
                <a:latin typeface="Arial" pitchFamily="34" charset="0"/>
                <a:cs typeface="Arial" pitchFamily="34" charset="0"/>
              </a:rPr>
              <a:t>Any questions??? </a:t>
            </a:r>
            <a:endParaRPr lang="en-US" sz="66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08077843"/>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8C8E39-7D84-4779-A758-EFB064CCF703}" type="slidenum">
              <a:rPr lang="fr-FR" smtClean="0"/>
              <a:pPr/>
              <a:t>55</a:t>
            </a:fld>
            <a:endParaRPr lang="fr-FR"/>
          </a:p>
        </p:txBody>
      </p:sp>
      <p:sp>
        <p:nvSpPr>
          <p:cNvPr id="10" name="ZoneTexte 9"/>
          <p:cNvSpPr txBox="1"/>
          <p:nvPr/>
        </p:nvSpPr>
        <p:spPr>
          <a:xfrm>
            <a:off x="122297" y="96887"/>
            <a:ext cx="8834629" cy="400110"/>
          </a:xfrm>
          <a:prstGeom prst="rect">
            <a:avLst/>
          </a:prstGeom>
          <a:solidFill>
            <a:srgbClr val="FFFF00"/>
          </a:solidFill>
        </p:spPr>
        <p:txBody>
          <a:bodyPr wrap="square" rtlCol="0">
            <a:spAutoFit/>
          </a:bodyPr>
          <a:lstStyle/>
          <a:p>
            <a:pPr marL="342900" indent="-342900" algn="ctr"/>
            <a:r>
              <a:rPr lang="fr-FR" sz="2000" b="1" dirty="0">
                <a:latin typeface="Times New Roman" pitchFamily="18" charset="0"/>
                <a:cs typeface="Times New Roman" pitchFamily="18" charset="0"/>
              </a:rPr>
              <a:t>S</a:t>
            </a:r>
            <a:r>
              <a:rPr lang="fr-FR" sz="2000" b="1" dirty="0" smtClean="0">
                <a:latin typeface="Times New Roman" pitchFamily="18" charset="0"/>
                <a:cs typeface="Times New Roman" pitchFamily="18" charset="0"/>
              </a:rPr>
              <a:t>pin interactions: (a) Intramolecular and (b) </a:t>
            </a:r>
            <a:r>
              <a:rPr lang="fr-FR" sz="2000" b="1" dirty="0" err="1" smtClean="0">
                <a:latin typeface="Times New Roman" pitchFamily="18" charset="0"/>
                <a:cs typeface="Times New Roman" pitchFamily="18" charset="0"/>
              </a:rPr>
              <a:t>intermolecular</a:t>
            </a:r>
            <a:r>
              <a:rPr lang="fr-FR" sz="2000" b="1" dirty="0" smtClean="0">
                <a:latin typeface="Times New Roman" pitchFamily="18" charset="0"/>
                <a:cs typeface="Times New Roman" pitchFamily="18" charset="0"/>
              </a:rPr>
              <a:t> spin interactions</a:t>
            </a:r>
            <a:r>
              <a:rPr lang="fr-FR" sz="1600" b="1" dirty="0" smtClean="0">
                <a:latin typeface="Times New Roman" pitchFamily="18" charset="0"/>
                <a:cs typeface="Times New Roman" pitchFamily="18" charset="0"/>
              </a:rPr>
              <a:t>. </a:t>
            </a:r>
          </a:p>
        </p:txBody>
      </p:sp>
      <p:pic>
        <p:nvPicPr>
          <p:cNvPr id="10243" name="Picture 3"/>
          <p:cNvPicPr>
            <a:picLocks noChangeAspect="1" noChangeArrowheads="1"/>
          </p:cNvPicPr>
          <p:nvPr/>
        </p:nvPicPr>
        <p:blipFill>
          <a:blip r:embed="rId2"/>
          <a:srcRect/>
          <a:stretch>
            <a:fillRect/>
          </a:stretch>
        </p:blipFill>
        <p:spPr bwMode="auto">
          <a:xfrm>
            <a:off x="762871" y="1810079"/>
            <a:ext cx="3333750" cy="2686050"/>
          </a:xfrm>
          <a:prstGeom prst="rect">
            <a:avLst/>
          </a:prstGeom>
          <a:noFill/>
          <a:ln w="9525">
            <a:noFill/>
            <a:miter lim="800000"/>
            <a:headEnd/>
            <a:tailEnd/>
          </a:ln>
          <a:effectLst/>
        </p:spPr>
      </p:pic>
      <p:pic>
        <p:nvPicPr>
          <p:cNvPr id="13" name="Image 12"/>
          <p:cNvPicPr/>
          <p:nvPr/>
        </p:nvPicPr>
        <p:blipFill>
          <a:blip r:embed="rId3"/>
          <a:srcRect/>
          <a:stretch>
            <a:fillRect/>
          </a:stretch>
        </p:blipFill>
        <p:spPr bwMode="auto">
          <a:xfrm>
            <a:off x="4906051" y="2168801"/>
            <a:ext cx="3820058" cy="2038095"/>
          </a:xfrm>
          <a:prstGeom prst="rect">
            <a:avLst/>
          </a:prstGeom>
          <a:noFill/>
          <a:ln w="9525">
            <a:noFill/>
            <a:miter lim="800000"/>
            <a:headEnd/>
            <a:tailEnd/>
          </a:ln>
        </p:spPr>
      </p:pic>
      <p:sp>
        <p:nvSpPr>
          <p:cNvPr id="3" name="Rectangle 2"/>
          <p:cNvSpPr/>
          <p:nvPr/>
        </p:nvSpPr>
        <p:spPr>
          <a:xfrm>
            <a:off x="3004577" y="5157192"/>
            <a:ext cx="3070071" cy="369332"/>
          </a:xfrm>
          <a:prstGeom prst="rect">
            <a:avLst/>
          </a:prstGeom>
        </p:spPr>
        <p:txBody>
          <a:bodyPr wrap="none">
            <a:spAutoFit/>
          </a:bodyPr>
          <a:lstStyle/>
          <a:p>
            <a:r>
              <a:rPr lang="fr-FR" b="1" dirty="0">
                <a:latin typeface="Times New Roman" pitchFamily="18" charset="0"/>
                <a:cs typeface="Times New Roman" pitchFamily="18" charset="0"/>
              </a:rPr>
              <a:t>Contours at </a:t>
            </a:r>
            <a:r>
              <a:rPr lang="en-US" b="1" dirty="0">
                <a:latin typeface="Times New Roman" pitchFamily="18" charset="0"/>
                <a:cs typeface="Times New Roman" pitchFamily="18" charset="0"/>
              </a:rPr>
              <a:t>0.01*2^n </a:t>
            </a:r>
            <a:r>
              <a:rPr lang="en-US" b="1" i="1" dirty="0">
                <a:latin typeface="Times New Roman" pitchFamily="18" charset="0"/>
                <a:cs typeface="Times New Roman" pitchFamily="18" charset="0"/>
              </a:rPr>
              <a:t>µ</a:t>
            </a:r>
            <a:r>
              <a:rPr lang="en-US" b="1" i="1" baseline="-25000" dirty="0">
                <a:latin typeface="Times New Roman" pitchFamily="18" charset="0"/>
                <a:cs typeface="Times New Roman" pitchFamily="18" charset="0"/>
              </a:rPr>
              <a:t>B</a:t>
            </a:r>
            <a:r>
              <a:rPr lang="fr-FR" b="1" i="1" dirty="0">
                <a:latin typeface="Times New Roman" pitchFamily="18" charset="0"/>
                <a:cs typeface="Times New Roman" pitchFamily="18" charset="0"/>
              </a:rPr>
              <a:t> .</a:t>
            </a:r>
            <a:r>
              <a:rPr lang="en-US" b="1" dirty="0">
                <a:latin typeface="Times New Roman" pitchFamily="18" charset="0"/>
                <a:cs typeface="Times New Roman" pitchFamily="18" charset="0"/>
              </a:rPr>
              <a:t>Å</a:t>
            </a:r>
            <a:r>
              <a:rPr lang="en-US" b="1" baseline="30000" dirty="0">
                <a:latin typeface="Times New Roman" pitchFamily="18" charset="0"/>
                <a:cs typeface="Times New Roman" pitchFamily="18" charset="0"/>
              </a:rPr>
              <a:t>-3</a:t>
            </a:r>
            <a:r>
              <a:rPr lang="fr-FR" dirty="0"/>
              <a:t> </a:t>
            </a:r>
            <a:endParaRPr lang="en-US" dirty="0"/>
          </a:p>
        </p:txBody>
      </p:sp>
    </p:spTree>
    <p:extLst>
      <p:ext uri="{BB962C8B-B14F-4D97-AF65-F5344CB8AC3E}">
        <p14:creationId xmlns:p14="http://schemas.microsoft.com/office/powerpoint/2010/main" val="11705078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3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60" t="15972" r="23332" b="40408"/>
          <a:stretch/>
        </p:blipFill>
        <p:spPr bwMode="auto">
          <a:xfrm rot="60000">
            <a:off x="545110" y="981262"/>
            <a:ext cx="8341813" cy="329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755576" y="4581128"/>
            <a:ext cx="3776578" cy="1569660"/>
          </a:xfrm>
          <a:prstGeom prst="rect">
            <a:avLst/>
          </a:prstGeom>
          <a:noFill/>
        </p:spPr>
        <p:txBody>
          <a:bodyPr wrap="square" rtlCol="0">
            <a:spAutoFit/>
          </a:bodyPr>
          <a:lstStyle/>
          <a:p>
            <a:r>
              <a:rPr lang="en-GB" sz="2400" b="1" dirty="0" smtClean="0">
                <a:solidFill>
                  <a:schemeClr val="tx2"/>
                </a:solidFill>
                <a:latin typeface="Vijaya" pitchFamily="34" charset="0"/>
                <a:cs typeface="Vijaya" pitchFamily="34" charset="0"/>
              </a:rPr>
              <a:t>Same crystal, same temperature </a:t>
            </a:r>
          </a:p>
          <a:p>
            <a:r>
              <a:rPr lang="en-GB" sz="2400" b="1" dirty="0" smtClean="0">
                <a:solidFill>
                  <a:schemeClr val="tx2"/>
                </a:solidFill>
                <a:latin typeface="Vijaya" pitchFamily="34" charset="0"/>
                <a:cs typeface="Vijaya" pitchFamily="34" charset="0"/>
                <a:sym typeface="Symbol"/>
              </a:rPr>
              <a:t> Identical thermal parameters,</a:t>
            </a:r>
          </a:p>
          <a:p>
            <a:pPr marL="342900" indent="-342900">
              <a:buFont typeface="Symbol" pitchFamily="18" charset="2"/>
              <a:buChar char="Þ"/>
            </a:pPr>
            <a:r>
              <a:rPr lang="en-GB" sz="2400" b="1" dirty="0">
                <a:solidFill>
                  <a:schemeClr val="tx2"/>
                </a:solidFill>
                <a:latin typeface="Vijaya" pitchFamily="34" charset="0"/>
                <a:cs typeface="Vijaya" pitchFamily="34" charset="0"/>
                <a:sym typeface="Symbol"/>
              </a:rPr>
              <a:t>D</a:t>
            </a:r>
            <a:r>
              <a:rPr lang="en-GB" sz="2400" b="1" dirty="0" smtClean="0">
                <a:solidFill>
                  <a:schemeClr val="tx2"/>
                </a:solidFill>
                <a:latin typeface="Vijaya" pitchFamily="34" charset="0"/>
                <a:cs typeface="Vijaya" pitchFamily="34" charset="0"/>
                <a:sym typeface="Symbol"/>
              </a:rPr>
              <a:t>ifferent structural parameters</a:t>
            </a:r>
          </a:p>
          <a:p>
            <a:pPr marL="342900" indent="-342900">
              <a:buFont typeface="Symbol" pitchFamily="18" charset="2"/>
              <a:buChar char="Þ"/>
            </a:pPr>
            <a:r>
              <a:rPr lang="en-GB" sz="2400" b="1" dirty="0" smtClean="0">
                <a:solidFill>
                  <a:schemeClr val="tx2"/>
                </a:solidFill>
                <a:latin typeface="Vijaya" pitchFamily="34" charset="0"/>
                <a:cs typeface="Vijaya" pitchFamily="34" charset="0"/>
                <a:sym typeface="Symbol"/>
              </a:rPr>
              <a:t>Same weights</a:t>
            </a:r>
            <a:endParaRPr lang="en-GB" sz="2400" b="1" dirty="0">
              <a:solidFill>
                <a:schemeClr val="tx2"/>
              </a:solidFill>
              <a:latin typeface="Vijaya" pitchFamily="34" charset="0"/>
              <a:cs typeface="Vijaya" pitchFamily="34" charset="0"/>
            </a:endParaRPr>
          </a:p>
        </p:txBody>
      </p:sp>
      <p:pic>
        <p:nvPicPr>
          <p:cNvPr id="5" name="Picture 5"/>
          <p:cNvPicPr>
            <a:picLocks noChangeAspect="1" noChangeArrowheads="1"/>
          </p:cNvPicPr>
          <p:nvPr/>
        </p:nvPicPr>
        <p:blipFill>
          <a:blip r:embed="rId4" cstate="print"/>
          <a:srcRect/>
          <a:stretch>
            <a:fillRect/>
          </a:stretch>
        </p:blipFill>
        <p:spPr bwMode="auto">
          <a:xfrm>
            <a:off x="4716016" y="4149080"/>
            <a:ext cx="4185748" cy="2344810"/>
          </a:xfrm>
          <a:prstGeom prst="rect">
            <a:avLst/>
          </a:prstGeom>
          <a:noFill/>
          <a:ln w="9525">
            <a:noFill/>
            <a:miter lim="800000"/>
            <a:headEnd/>
            <a:tailEnd/>
          </a:ln>
        </p:spPr>
      </p:pic>
      <p:sp>
        <p:nvSpPr>
          <p:cNvPr id="7" name="Rectangle 5"/>
          <p:cNvSpPr>
            <a:spLocks noChangeArrowheads="1"/>
          </p:cNvSpPr>
          <p:nvPr/>
        </p:nvSpPr>
        <p:spPr bwMode="auto">
          <a:xfrm>
            <a:off x="611188" y="1889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003366"/>
                </a:solidFill>
                <a:latin typeface="Arial" pitchFamily="34" charset="0"/>
                <a:cs typeface="Arial" pitchFamily="34" charset="0"/>
              </a:rPr>
              <a:t>Joint </a:t>
            </a:r>
            <a:r>
              <a:rPr lang="en-US" dirty="0" smtClean="0">
                <a:solidFill>
                  <a:srgbClr val="003366"/>
                </a:solidFill>
                <a:latin typeface="Arial" pitchFamily="34" charset="0"/>
                <a:cs typeface="Arial" pitchFamily="34" charset="0"/>
              </a:rPr>
              <a:t>refinements ? </a:t>
            </a:r>
            <a:r>
              <a:rPr lang="en-US" dirty="0">
                <a:solidFill>
                  <a:srgbClr val="003366"/>
                </a:solidFill>
                <a:latin typeface="Arial" pitchFamily="34" charset="0"/>
                <a:cs typeface="Arial" pitchFamily="34" charset="0"/>
              </a:rPr>
              <a:t>A long story !</a:t>
            </a:r>
          </a:p>
        </p:txBody>
      </p:sp>
      <p:sp>
        <p:nvSpPr>
          <p:cNvPr id="8" name="Espace réservé du numéro de diapositive 1"/>
          <p:cNvSpPr>
            <a:spLocks noGrp="1"/>
          </p:cNvSpPr>
          <p:nvPr>
            <p:ph type="sldNum" sz="quarter" idx="4294967295"/>
          </p:nvPr>
        </p:nvSpPr>
        <p:spPr>
          <a:xfrm>
            <a:off x="7010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DCA105B7-D0F6-4BAC-8ECB-4EC89F5001BE}" type="slidenum">
              <a:rPr lang="fr-FR" sz="1200" smtClean="0"/>
              <a:pPr algn="r"/>
              <a:t>56</a:t>
            </a:fld>
            <a:endParaRPr lang="fr-FR" sz="1200" smtClean="0"/>
          </a:p>
        </p:txBody>
      </p:sp>
      <p:sp>
        <p:nvSpPr>
          <p:cNvPr id="3" name="Rectangle 2"/>
          <p:cNvSpPr/>
          <p:nvPr/>
        </p:nvSpPr>
        <p:spPr>
          <a:xfrm>
            <a:off x="1259632" y="3861048"/>
            <a:ext cx="5904656" cy="144016"/>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008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46" t="9051" r="28903" b="67992"/>
          <a:stretch/>
        </p:blipFill>
        <p:spPr bwMode="auto">
          <a:xfrm rot="60000">
            <a:off x="604738" y="1126348"/>
            <a:ext cx="8458105" cy="256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899592" y="3822139"/>
            <a:ext cx="4464497" cy="830997"/>
          </a:xfrm>
          <a:prstGeom prst="rect">
            <a:avLst/>
          </a:prstGeom>
          <a:noFill/>
        </p:spPr>
        <p:txBody>
          <a:bodyPr wrap="square" rtlCol="0">
            <a:spAutoFit/>
          </a:bodyPr>
          <a:lstStyle/>
          <a:p>
            <a:r>
              <a:rPr lang="en-GB" sz="2400" b="1" dirty="0">
                <a:solidFill>
                  <a:schemeClr val="tx2"/>
                </a:solidFill>
                <a:latin typeface="Vijaya" pitchFamily="34" charset="0"/>
                <a:cs typeface="Vijaya" pitchFamily="34" charset="0"/>
                <a:sym typeface="Symbol"/>
              </a:rPr>
              <a:t> </a:t>
            </a:r>
            <a:r>
              <a:rPr lang="en-GB" sz="2400" b="1" dirty="0" smtClean="0">
                <a:solidFill>
                  <a:schemeClr val="tx2"/>
                </a:solidFill>
                <a:latin typeface="Vijaya" pitchFamily="34" charset="0"/>
                <a:cs typeface="Vijaya" pitchFamily="34" charset="0"/>
              </a:rPr>
              <a:t>Temperature scale factor (linear)</a:t>
            </a:r>
            <a:endParaRPr lang="en-GB" sz="2400" b="1" dirty="0" smtClean="0">
              <a:solidFill>
                <a:schemeClr val="tx2"/>
              </a:solidFill>
              <a:latin typeface="Vijaya" pitchFamily="34" charset="0"/>
              <a:cs typeface="Vijaya" pitchFamily="34" charset="0"/>
              <a:sym typeface="Symbol"/>
            </a:endParaRPr>
          </a:p>
          <a:p>
            <a:r>
              <a:rPr lang="en-GB" sz="2400" b="1" dirty="0" smtClean="0">
                <a:solidFill>
                  <a:schemeClr val="tx2"/>
                </a:solidFill>
                <a:latin typeface="Vijaya" pitchFamily="34" charset="0"/>
                <a:cs typeface="Vijaya" pitchFamily="34" charset="0"/>
                <a:sym typeface="Symbol"/>
              </a:rPr>
              <a:t> </a:t>
            </a:r>
            <a:r>
              <a:rPr lang="en-GB" sz="2400" b="1" dirty="0" smtClean="0">
                <a:solidFill>
                  <a:schemeClr val="tx2"/>
                </a:solidFill>
                <a:latin typeface="Vijaya" pitchFamily="34" charset="0"/>
                <a:cs typeface="Vijaya" pitchFamily="34" charset="0"/>
              </a:rPr>
              <a:t>Relatives weight : 2117 (X)/ 3164 (N)</a:t>
            </a:r>
            <a:endParaRPr lang="en-GB" sz="2400" b="1" dirty="0">
              <a:solidFill>
                <a:schemeClr val="tx2"/>
              </a:solidFill>
              <a:latin typeface="Vijaya" pitchFamily="34" charset="0"/>
              <a:cs typeface="Vijaya" pitchFamily="34" charset="0"/>
            </a:endParaRPr>
          </a:p>
        </p:txBody>
      </p:sp>
      <p:pic>
        <p:nvPicPr>
          <p:cNvPr id="4495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2712" y="5672963"/>
            <a:ext cx="7043890" cy="78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5652120" y="4843452"/>
            <a:ext cx="2925613" cy="830997"/>
          </a:xfrm>
          <a:prstGeom prst="rect">
            <a:avLst/>
          </a:prstGeom>
          <a:noFill/>
        </p:spPr>
        <p:txBody>
          <a:bodyPr wrap="square" rtlCol="0">
            <a:spAutoFit/>
          </a:bodyPr>
          <a:lstStyle/>
          <a:p>
            <a:r>
              <a:rPr lang="en-GB" sz="2400" b="1" i="1" dirty="0" smtClean="0">
                <a:solidFill>
                  <a:schemeClr val="tx2"/>
                </a:solidFill>
                <a:latin typeface="Vijaya" pitchFamily="34" charset="0"/>
                <a:cs typeface="Vijaya" pitchFamily="34" charset="0"/>
                <a:sym typeface="Symbol"/>
              </a:rPr>
              <a:t> </a:t>
            </a:r>
            <a:r>
              <a:rPr lang="en-GB" sz="2400" b="1" dirty="0" smtClean="0">
                <a:solidFill>
                  <a:schemeClr val="tx2"/>
                </a:solidFill>
                <a:latin typeface="Vijaya" pitchFamily="34" charset="0"/>
                <a:cs typeface="Vijaya" pitchFamily="34" charset="0"/>
                <a:sym typeface="Symbol"/>
              </a:rPr>
              <a:t>: Fractional dependence</a:t>
            </a:r>
          </a:p>
          <a:p>
            <a:r>
              <a:rPr lang="en-GB" sz="2400" b="1" dirty="0" smtClean="0">
                <a:solidFill>
                  <a:schemeClr val="tx2"/>
                </a:solidFill>
                <a:latin typeface="Vijaya" pitchFamily="34" charset="0"/>
                <a:cs typeface="Vijaya" pitchFamily="34" charset="0"/>
              </a:rPr>
              <a:t>f, b: Scattering factors</a:t>
            </a:r>
            <a:endParaRPr lang="en-GB" sz="2400" b="1" dirty="0">
              <a:solidFill>
                <a:schemeClr val="tx2"/>
              </a:solidFill>
              <a:latin typeface="Vijaya" pitchFamily="34" charset="0"/>
              <a:cs typeface="Vijaya" pitchFamily="34" charset="0"/>
            </a:endParaRPr>
          </a:p>
        </p:txBody>
      </p:sp>
      <p:sp>
        <p:nvSpPr>
          <p:cNvPr id="9" name="Rectangle 5"/>
          <p:cNvSpPr>
            <a:spLocks noChangeArrowheads="1"/>
          </p:cNvSpPr>
          <p:nvPr/>
        </p:nvSpPr>
        <p:spPr bwMode="auto">
          <a:xfrm>
            <a:off x="611188" y="1889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003366"/>
                </a:solidFill>
                <a:latin typeface="Arial" pitchFamily="34" charset="0"/>
                <a:cs typeface="Arial" pitchFamily="34" charset="0"/>
              </a:rPr>
              <a:t>Joint </a:t>
            </a:r>
            <a:r>
              <a:rPr lang="en-US" dirty="0" smtClean="0">
                <a:solidFill>
                  <a:srgbClr val="003366"/>
                </a:solidFill>
                <a:latin typeface="Arial" pitchFamily="34" charset="0"/>
                <a:cs typeface="Arial" pitchFamily="34" charset="0"/>
              </a:rPr>
              <a:t>refinements ? </a:t>
            </a:r>
            <a:r>
              <a:rPr lang="en-US" dirty="0">
                <a:solidFill>
                  <a:srgbClr val="003366"/>
                </a:solidFill>
                <a:latin typeface="Arial" pitchFamily="34" charset="0"/>
                <a:cs typeface="Arial" pitchFamily="34" charset="0"/>
              </a:rPr>
              <a:t>A long story !</a:t>
            </a:r>
          </a:p>
        </p:txBody>
      </p:sp>
      <p:sp>
        <p:nvSpPr>
          <p:cNvPr id="10" name="Espace réservé du numéro de diapositive 1"/>
          <p:cNvSpPr>
            <a:spLocks noGrp="1"/>
          </p:cNvSpPr>
          <p:nvPr>
            <p:ph type="sldNum" sz="quarter" idx="4294967295"/>
          </p:nvPr>
        </p:nvSpPr>
        <p:spPr>
          <a:xfrm>
            <a:off x="7010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DCA105B7-D0F6-4BAC-8ECB-4EC89F5001BE}" type="slidenum">
              <a:rPr lang="fr-FR" sz="1200" smtClean="0"/>
              <a:pPr algn="r"/>
              <a:t>57</a:t>
            </a:fld>
            <a:endParaRPr lang="fr-FR" sz="1200" smtClean="0"/>
          </a:p>
        </p:txBody>
      </p:sp>
    </p:spTree>
    <p:extLst>
      <p:ext uri="{BB962C8B-B14F-4D97-AF65-F5344CB8AC3E}">
        <p14:creationId xmlns:p14="http://schemas.microsoft.com/office/powerpoint/2010/main" val="94196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p:cNvGraphicFramePr>
            <a:graphicFrameLocks noGrp="1"/>
          </p:cNvGraphicFramePr>
          <p:nvPr>
            <p:extLst>
              <p:ext uri="{D42A27DB-BD31-4B8C-83A1-F6EECF244321}">
                <p14:modId xmlns:p14="http://schemas.microsoft.com/office/powerpoint/2010/main" val="1884706909"/>
              </p:ext>
            </p:extLst>
          </p:nvPr>
        </p:nvGraphicFramePr>
        <p:xfrm>
          <a:off x="179512" y="796113"/>
          <a:ext cx="4786346" cy="6063996"/>
        </p:xfrm>
        <a:graphic>
          <a:graphicData uri="http://schemas.openxmlformats.org/drawingml/2006/table">
            <a:tbl>
              <a:tblPr/>
              <a:tblGrid>
                <a:gridCol w="876628"/>
                <a:gridCol w="1101616"/>
                <a:gridCol w="1404051"/>
                <a:gridCol w="1404051"/>
              </a:tblGrid>
              <a:tr h="42232">
                <a:tc>
                  <a:txBody>
                    <a:bodyPr/>
                    <a:lstStyle/>
                    <a:p>
                      <a:pPr algn="ctr">
                        <a:lnSpc>
                          <a:spcPct val="115000"/>
                        </a:lnSpc>
                        <a:spcAft>
                          <a:spcPts val="0"/>
                        </a:spcAft>
                      </a:pPr>
                      <a:r>
                        <a:rPr lang="en-GB" sz="1600" b="1" dirty="0" smtClean="0">
                          <a:latin typeface="Calibri"/>
                          <a:ea typeface="Calibri"/>
                          <a:cs typeface="Times New Roman"/>
                        </a:rPr>
                        <a:t>atom</a:t>
                      </a:r>
                      <a:endParaRPr lang="fr-FR"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b="0" i="1" dirty="0" err="1" smtClean="0">
                          <a:latin typeface="Times New Roman" pitchFamily="18" charset="0"/>
                          <a:ea typeface="Calibri"/>
                          <a:cs typeface="Times New Roman" pitchFamily="18" charset="0"/>
                        </a:rPr>
                        <a:t>Pv</a:t>
                      </a:r>
                      <a:r>
                        <a:rPr lang="en-GB" sz="1600" b="0" i="1" dirty="0" smtClean="0">
                          <a:latin typeface="Times New Roman" pitchFamily="18" charset="0"/>
                          <a:ea typeface="Calibri"/>
                          <a:cs typeface="Times New Roman" pitchFamily="18" charset="0"/>
                        </a:rPr>
                        <a:t>↑ - </a:t>
                      </a:r>
                      <a:r>
                        <a:rPr lang="en-GB" sz="1600" b="0" i="1" dirty="0" err="1" smtClean="0">
                          <a:latin typeface="Times New Roman" pitchFamily="18" charset="0"/>
                          <a:ea typeface="Calibri"/>
                          <a:cs typeface="Times New Roman" pitchFamily="18" charset="0"/>
                        </a:rPr>
                        <a:t>Pv</a:t>
                      </a:r>
                      <a:r>
                        <a:rPr lang="en-GB" sz="1600" b="0" i="1" dirty="0" smtClean="0">
                          <a:latin typeface="Times New Roman" pitchFamily="18" charset="0"/>
                          <a:ea typeface="Calibri"/>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dirty="0" smtClean="0">
                          <a:latin typeface="Calibri"/>
                          <a:ea typeface="Calibri"/>
                          <a:cs typeface="Times New Roman"/>
                        </a:rPr>
                        <a:t>SPIN FROM DFT</a:t>
                      </a:r>
                      <a:r>
                        <a:rPr lang="fr-FR" sz="1400" b="1" baseline="0" dirty="0" smtClean="0">
                          <a:latin typeface="Calibri"/>
                          <a:ea typeface="Calibri"/>
                          <a:cs typeface="Times New Roman"/>
                        </a:rPr>
                        <a:t> (Y. Pontillon et al. (1999))</a:t>
                      </a:r>
                      <a:endParaRPr lang="fr-FR" sz="1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b="1" dirty="0" smtClean="0">
                          <a:latin typeface="Calibri"/>
                          <a:ea typeface="Calibri"/>
                          <a:cs typeface="Times New Roman"/>
                        </a:rPr>
                        <a:t>atom</a:t>
                      </a:r>
                      <a:endParaRPr lang="fr-FR"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S</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-0.004</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a:latin typeface="Times New Roman"/>
                          <a:ea typeface="Calibri"/>
                          <a:cs typeface="Times New Roman"/>
                        </a:rPr>
                        <a:t>S</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O1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0.22(1)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0.304</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O2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O2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0.27(1)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0.308</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O1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N1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0.30(1)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0.221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N2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N2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0.31(1)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0.225</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N1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C1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-0.13(2)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-0.063</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a:latin typeface="Times New Roman"/>
                          <a:ea typeface="Calibri"/>
                          <a:cs typeface="Times New Roman"/>
                        </a:rPr>
                        <a:t>C1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C2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0.03(2)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0.005</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a:latin typeface="Times New Roman"/>
                          <a:ea typeface="Calibri"/>
                          <a:cs typeface="Times New Roman"/>
                        </a:rPr>
                        <a:t>C2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smtClean="0">
                          <a:latin typeface="Times New Roman"/>
                          <a:ea typeface="Calibri"/>
                          <a:cs typeface="Times New Roman"/>
                        </a:rPr>
                        <a:t>C3</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-0.01(2)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-0.010</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C7</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smtClean="0">
                          <a:latin typeface="Times New Roman"/>
                          <a:ea typeface="Calibri"/>
                          <a:cs typeface="Times New Roman"/>
                        </a:rPr>
                        <a:t>C4</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0.05(2)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C6</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a:latin typeface="Times New Roman"/>
                          <a:ea typeface="Calibri"/>
                          <a:cs typeface="Times New Roman"/>
                        </a:rPr>
                        <a:t>C5</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-0.03(2)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-0.007</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a:latin typeface="Times New Roman"/>
                          <a:ea typeface="Calibri"/>
                          <a:cs typeface="Times New Roman"/>
                        </a:rPr>
                        <a:t>C5</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C6</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0.02(2)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0.002</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C4</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C7</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-0.03(3)</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-0.008</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C3</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en-GB" sz="1600" i="1" dirty="0" smtClean="0">
                          <a:latin typeface="Times New Roman"/>
                          <a:ea typeface="Calibri"/>
                          <a:cs typeface="Times New Roman"/>
                        </a:rPr>
                        <a:t>C8 </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-0.006</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C9</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C9</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-0.005</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C8</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C10</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0.017</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C10</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734">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Tableau 2"/>
          <p:cNvGraphicFramePr>
            <a:graphicFrameLocks noGrp="1"/>
          </p:cNvGraphicFramePr>
          <p:nvPr>
            <p:extLst>
              <p:ext uri="{D42A27DB-BD31-4B8C-83A1-F6EECF244321}">
                <p14:modId xmlns:p14="http://schemas.microsoft.com/office/powerpoint/2010/main" val="452710932"/>
              </p:ext>
            </p:extLst>
          </p:nvPr>
        </p:nvGraphicFramePr>
        <p:xfrm>
          <a:off x="5076056" y="1124744"/>
          <a:ext cx="3857651" cy="2979420"/>
        </p:xfrm>
        <a:graphic>
          <a:graphicData uri="http://schemas.openxmlformats.org/drawingml/2006/table">
            <a:tbl>
              <a:tblPr/>
              <a:tblGrid>
                <a:gridCol w="1357321"/>
                <a:gridCol w="1079090"/>
                <a:gridCol w="1421240"/>
              </a:tblGrid>
              <a:tr h="928694">
                <a:tc>
                  <a:txBody>
                    <a:bodyPr/>
                    <a:lstStyle/>
                    <a:p>
                      <a:pPr algn="ctr">
                        <a:lnSpc>
                          <a:spcPct val="115000"/>
                        </a:lnSpc>
                        <a:spcAft>
                          <a:spcPts val="0"/>
                        </a:spcAft>
                      </a:pPr>
                      <a:r>
                        <a:rPr lang="en-GB" sz="1600" b="1" dirty="0" smtClean="0">
                          <a:latin typeface="Calibri"/>
                          <a:ea typeface="Calibri"/>
                          <a:cs typeface="Times New Roman"/>
                        </a:rPr>
                        <a:t>atom</a:t>
                      </a:r>
                      <a:endParaRPr lang="fr-FR"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600" b="0" i="1" dirty="0" err="1" smtClean="0">
                          <a:latin typeface="Times New Roman" pitchFamily="18" charset="0"/>
                          <a:ea typeface="Calibri"/>
                          <a:cs typeface="Times New Roman" pitchFamily="18" charset="0"/>
                        </a:rPr>
                        <a:t>Pv</a:t>
                      </a:r>
                      <a:r>
                        <a:rPr lang="en-GB" sz="1600" b="0" i="1" dirty="0" smtClean="0">
                          <a:latin typeface="Times New Roman" pitchFamily="18" charset="0"/>
                          <a:ea typeface="Calibri"/>
                          <a:cs typeface="Times New Roman" pitchFamily="18" charset="0"/>
                        </a:rPr>
                        <a:t>↑ - </a:t>
                      </a:r>
                      <a:r>
                        <a:rPr lang="en-GB" sz="1600" b="0" i="1" dirty="0" err="1" smtClean="0">
                          <a:latin typeface="Times New Roman" pitchFamily="18" charset="0"/>
                          <a:ea typeface="Calibri"/>
                          <a:cs typeface="Times New Roman" pitchFamily="18" charset="0"/>
                        </a:rPr>
                        <a:t>Pv</a:t>
                      </a:r>
                      <a:r>
                        <a:rPr lang="en-GB" sz="1600" b="0" i="1" dirty="0" smtClean="0">
                          <a:latin typeface="Times New Roman" pitchFamily="18" charset="0"/>
                          <a:ea typeface="Calibri"/>
                          <a:cs typeface="Times New Roman" pitchFamily="18" charset="0"/>
                        </a:rPr>
                        <a:t>↓</a:t>
                      </a:r>
                      <a:r>
                        <a:rPr lang="en-GB" sz="1600" b="1" dirty="0" smtClean="0">
                          <a:latin typeface="Calibri"/>
                          <a:ea typeface="Calibri"/>
                          <a:cs typeface="Times New Roman"/>
                        </a:rPr>
                        <a:t> </a:t>
                      </a:r>
                      <a:endParaRPr lang="fr-FR"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400" b="1" dirty="0" smtClean="0">
                          <a:latin typeface="+mn-lt"/>
                          <a:ea typeface="Calibri"/>
                          <a:cs typeface="Times New Roman"/>
                        </a:rPr>
                        <a:t>SPIN FROM DFT</a:t>
                      </a:r>
                      <a:r>
                        <a:rPr lang="fr-FR" sz="1400" b="1" baseline="0" dirty="0" smtClean="0">
                          <a:latin typeface="+mn-lt"/>
                          <a:ea typeface="Calibri"/>
                          <a:cs typeface="Times New Roman"/>
                        </a:rPr>
                        <a:t> (Y. Pontillon et al. (1999))</a:t>
                      </a:r>
                      <a:endParaRPr lang="fr-FR" sz="1400" b="1" dirty="0" smtClean="0">
                        <a:latin typeface="+mn-lt"/>
                        <a:ea typeface="Calibri"/>
                        <a:cs typeface="Times New Roman"/>
                      </a:endParaRPr>
                    </a:p>
                    <a:p>
                      <a:pPr algn="ctr">
                        <a:lnSpc>
                          <a:spcPct val="115000"/>
                        </a:lnSpc>
                        <a:spcAft>
                          <a:spcPts val="0"/>
                        </a:spcAft>
                      </a:pPr>
                      <a:endParaRPr lang="fr-FR"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769">
                <a:tc>
                  <a:txBody>
                    <a:bodyPr/>
                    <a:lstStyle/>
                    <a:p>
                      <a:pPr algn="ctr">
                        <a:lnSpc>
                          <a:spcPct val="115000"/>
                        </a:lnSpc>
                        <a:spcAft>
                          <a:spcPts val="0"/>
                        </a:spcAft>
                      </a:pPr>
                      <a:r>
                        <a:rPr lang="en-GB" sz="1600" i="1" dirty="0">
                          <a:latin typeface="Times New Roman"/>
                          <a:ea typeface="Calibri"/>
                          <a:cs typeface="Times New Roman"/>
                        </a:rPr>
                        <a:t>H </a:t>
                      </a:r>
                      <a:r>
                        <a:rPr lang="en-GB" sz="1600" i="1" dirty="0" smtClean="0">
                          <a:latin typeface="Times New Roman"/>
                          <a:ea typeface="Calibri"/>
                          <a:cs typeface="Times New Roman"/>
                        </a:rPr>
                        <a:t>31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0.02(1)</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464">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H41,</a:t>
                      </a:r>
                      <a:r>
                        <a:rPr lang="fr-FR" sz="1600" i="1" baseline="0" dirty="0" smtClean="0">
                          <a:latin typeface="Times New Roman" pitchFamily="18" charset="0"/>
                          <a:ea typeface="Calibri"/>
                          <a:cs typeface="Times New Roman" pitchFamily="18" charset="0"/>
                        </a:rPr>
                        <a:t> H61, H71</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312">
                <a:tc>
                  <a:txBody>
                    <a:bodyPr/>
                    <a:lstStyle/>
                    <a:p>
                      <a:pPr algn="ctr">
                        <a:lnSpc>
                          <a:spcPct val="115000"/>
                        </a:lnSpc>
                        <a:spcAft>
                          <a:spcPts val="0"/>
                        </a:spcAft>
                      </a:pPr>
                      <a:r>
                        <a:rPr lang="en-GB" sz="1600" i="1" dirty="0">
                          <a:latin typeface="Times New Roman"/>
                          <a:ea typeface="Calibri"/>
                          <a:cs typeface="Times New Roman"/>
                        </a:rPr>
                        <a:t>H </a:t>
                      </a:r>
                      <a:r>
                        <a:rPr lang="en-GB" sz="1600" i="1" dirty="0" smtClean="0">
                          <a:latin typeface="Times New Roman"/>
                          <a:ea typeface="Calibri"/>
                          <a:cs typeface="Times New Roman"/>
                        </a:rPr>
                        <a:t>of</a:t>
                      </a:r>
                      <a:r>
                        <a:rPr lang="en-GB" sz="1600" i="1" baseline="0" dirty="0" smtClean="0">
                          <a:latin typeface="Times New Roman"/>
                          <a:ea typeface="Calibri"/>
                          <a:cs typeface="Times New Roman"/>
                        </a:rPr>
                        <a:t> C10, C11, C12, C13</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600" i="1" dirty="0" smtClean="0">
                          <a:latin typeface="Times New Roman"/>
                          <a:ea typeface="Calibri"/>
                          <a:cs typeface="Times New Roman"/>
                        </a:rPr>
                        <a:t>/</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967">
                <a:tc>
                  <a:txBody>
                    <a:bodyPr/>
                    <a:lstStyle/>
                    <a:p>
                      <a:pPr algn="ctr">
                        <a:lnSpc>
                          <a:spcPct val="115000"/>
                        </a:lnSpc>
                        <a:spcAft>
                          <a:spcPts val="0"/>
                        </a:spcAft>
                      </a:pPr>
                      <a:r>
                        <a:rPr lang="en-GB" sz="1600" i="1" dirty="0">
                          <a:latin typeface="Times New Roman"/>
                          <a:ea typeface="Calibri"/>
                          <a:cs typeface="Times New Roman"/>
                        </a:rPr>
                        <a:t>H </a:t>
                      </a:r>
                      <a:r>
                        <a:rPr lang="en-GB" sz="1600" i="1" dirty="0" smtClean="0">
                          <a:latin typeface="Times New Roman"/>
                          <a:ea typeface="Calibri"/>
                          <a:cs typeface="Times New Roman"/>
                        </a:rPr>
                        <a:t>141,</a:t>
                      </a:r>
                      <a:r>
                        <a:rPr lang="en-GB" sz="1600" i="1" baseline="0" dirty="0" smtClean="0">
                          <a:latin typeface="Times New Roman"/>
                          <a:ea typeface="Calibri"/>
                          <a:cs typeface="Times New Roman"/>
                        </a:rPr>
                        <a:t> H142</a:t>
                      </a:r>
                      <a:endParaRPr lang="fr-FR"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Calibri"/>
                          <a:ea typeface="Calibri"/>
                          <a:cs typeface="Times New Roman"/>
                        </a:rPr>
                        <a:t>/</a:t>
                      </a:r>
                      <a:endParaRPr lang="fr-FR" sz="1600" i="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769">
                <a:tc>
                  <a:txBody>
                    <a:bodyPr/>
                    <a:lstStyle/>
                    <a:p>
                      <a:pPr algn="ctr">
                        <a:lnSpc>
                          <a:spcPct val="115000"/>
                        </a:lnSpc>
                        <a:spcAft>
                          <a:spcPts val="0"/>
                        </a:spcAft>
                      </a:pPr>
                      <a:r>
                        <a:rPr lang="fr-FR" sz="1600" i="1" dirty="0" smtClean="0">
                          <a:latin typeface="Times New Roman" pitchFamily="18" charset="0"/>
                          <a:ea typeface="Calibri"/>
                          <a:cs typeface="Times New Roman" pitchFamily="18" charset="0"/>
                        </a:rPr>
                        <a:t>H143</a:t>
                      </a:r>
                      <a:endParaRPr lang="fr-FR" sz="1600" i="1"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600" i="1" dirty="0" smtClean="0">
                          <a:latin typeface="Times New Roman"/>
                          <a:ea typeface="Calibri"/>
                          <a:cs typeface="Times New Roman"/>
                        </a:rPr>
                        <a:t>-0.02(1)</a:t>
                      </a:r>
                      <a:endParaRPr lang="fr-FR" sz="1600" dirty="0" smtClean="0">
                        <a:latin typeface="+mn-lt"/>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600" i="1" dirty="0" smtClean="0">
                          <a:latin typeface="Times New Roman" pitchFamily="18" charset="0"/>
                          <a:ea typeface="Calibri"/>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ZoneTexte 3"/>
          <p:cNvSpPr txBox="1"/>
          <p:nvPr/>
        </p:nvSpPr>
        <p:spPr>
          <a:xfrm>
            <a:off x="467544" y="29829"/>
            <a:ext cx="8316416" cy="646331"/>
          </a:xfrm>
          <a:prstGeom prst="rect">
            <a:avLst/>
          </a:prstGeom>
          <a:solidFill>
            <a:srgbClr val="FFFF00"/>
          </a:solidFill>
        </p:spPr>
        <p:txBody>
          <a:bodyPr wrap="square" rtlCol="0">
            <a:spAutoFit/>
          </a:bodyPr>
          <a:lstStyle/>
          <a:p>
            <a:pPr algn="ctr"/>
            <a:r>
              <a:rPr lang="fr-FR" b="1" dirty="0" err="1" smtClean="0">
                <a:latin typeface="Times New Roman" pitchFamily="18" charset="0"/>
                <a:cs typeface="Times New Roman" pitchFamily="18" charset="0"/>
              </a:rPr>
              <a:t>Comparison</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between</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experimental</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results</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from</a:t>
            </a:r>
            <a:r>
              <a:rPr lang="fr-FR" b="1" dirty="0" smtClean="0">
                <a:latin typeface="Times New Roman" pitchFamily="18" charset="0"/>
                <a:cs typeface="Times New Roman" pitchFamily="18" charset="0"/>
              </a:rPr>
              <a:t> joint </a:t>
            </a:r>
            <a:r>
              <a:rPr lang="fr-FR" b="1" dirty="0" err="1" smtClean="0">
                <a:latin typeface="Times New Roman" pitchFamily="18" charset="0"/>
                <a:cs typeface="Times New Roman" pitchFamily="18" charset="0"/>
              </a:rPr>
              <a:t>refinement</a:t>
            </a:r>
            <a:r>
              <a:rPr lang="fr-FR" b="1" dirty="0" smtClean="0">
                <a:latin typeface="Times New Roman" pitchFamily="18" charset="0"/>
                <a:cs typeface="Times New Roman" pitchFamily="18" charset="0"/>
              </a:rPr>
              <a:t> and DFT </a:t>
            </a:r>
            <a:r>
              <a:rPr lang="fr-FR" b="1" dirty="0" err="1" smtClean="0">
                <a:latin typeface="Times New Roman" pitchFamily="18" charset="0"/>
                <a:cs typeface="Times New Roman" pitchFamily="18" charset="0"/>
              </a:rPr>
              <a:t>calculations</a:t>
            </a:r>
            <a:r>
              <a:rPr lang="fr-FR" b="1" dirty="0" smtClean="0">
                <a:latin typeface="Times New Roman" pitchFamily="18" charset="0"/>
                <a:cs typeface="Times New Roman" pitchFamily="18" charset="0"/>
              </a:rPr>
              <a:t>  ( </a:t>
            </a:r>
            <a:r>
              <a:rPr lang="fr-FR" b="1" dirty="0" err="1" smtClean="0">
                <a:latin typeface="Times New Roman" pitchFamily="18" charset="0"/>
                <a:cs typeface="Times New Roman" pitchFamily="18" charset="0"/>
              </a:rPr>
              <a:t>Pontillon</a:t>
            </a:r>
            <a:r>
              <a:rPr lang="fr-FR" b="1" dirty="0" smtClean="0">
                <a:latin typeface="Times New Roman" pitchFamily="18" charset="0"/>
                <a:cs typeface="Times New Roman" pitchFamily="18" charset="0"/>
              </a:rPr>
              <a:t> 1999). </a:t>
            </a:r>
            <a:endParaRPr lang="fr-FR" b="1" dirty="0">
              <a:latin typeface="Times New Roman" pitchFamily="18" charset="0"/>
              <a:cs typeface="Times New Roman" pitchFamily="18" charset="0"/>
            </a:endParaRPr>
          </a:p>
        </p:txBody>
      </p:sp>
      <p:sp>
        <p:nvSpPr>
          <p:cNvPr id="2" name="ZoneTexte 1"/>
          <p:cNvSpPr txBox="1"/>
          <p:nvPr/>
        </p:nvSpPr>
        <p:spPr>
          <a:xfrm>
            <a:off x="5015852" y="4965267"/>
            <a:ext cx="4149854" cy="1200329"/>
          </a:xfrm>
          <a:prstGeom prst="rect">
            <a:avLst/>
          </a:prstGeom>
          <a:noFill/>
        </p:spPr>
        <p:txBody>
          <a:bodyPr wrap="none" rtlCol="0">
            <a:spAutoFit/>
          </a:bodyPr>
          <a:lstStyle/>
          <a:p>
            <a:r>
              <a:rPr lang="fr-FR" dirty="0" err="1" smtClean="0"/>
              <a:t>Discrepancy</a:t>
            </a:r>
            <a:r>
              <a:rPr lang="fr-FR" dirty="0" smtClean="0"/>
              <a:t> </a:t>
            </a:r>
            <a:r>
              <a:rPr lang="fr-FR" dirty="0" err="1" smtClean="0"/>
              <a:t>between</a:t>
            </a:r>
            <a:r>
              <a:rPr lang="fr-FR" dirty="0" smtClean="0"/>
              <a:t> </a:t>
            </a:r>
            <a:r>
              <a:rPr lang="fr-FR" dirty="0" err="1" smtClean="0"/>
              <a:t>experiment</a:t>
            </a:r>
            <a:r>
              <a:rPr lang="fr-FR" dirty="0" smtClean="0"/>
              <a:t> and DFT</a:t>
            </a:r>
          </a:p>
          <a:p>
            <a:r>
              <a:rPr lang="fr-FR" dirty="0" smtClean="0"/>
              <a:t>On the 2 NO groups </a:t>
            </a:r>
          </a:p>
          <a:p>
            <a:r>
              <a:rPr lang="fr-FR" dirty="0" err="1" smtClean="0"/>
              <a:t>Very</a:t>
            </a:r>
            <a:r>
              <a:rPr lang="fr-FR" dirty="0" smtClean="0"/>
              <a:t> few </a:t>
            </a:r>
            <a:r>
              <a:rPr lang="fr-FR" dirty="0" err="1" smtClean="0"/>
              <a:t>experimental</a:t>
            </a:r>
            <a:r>
              <a:rPr lang="fr-FR" dirty="0" smtClean="0"/>
              <a:t>  spin </a:t>
            </a:r>
            <a:r>
              <a:rPr lang="fr-FR" dirty="0" err="1" smtClean="0"/>
              <a:t>density</a:t>
            </a:r>
            <a:r>
              <a:rPr lang="fr-FR" dirty="0" smtClean="0"/>
              <a:t> on</a:t>
            </a:r>
          </a:p>
          <a:p>
            <a:r>
              <a:rPr lang="fr-FR" dirty="0"/>
              <a:t> </a:t>
            </a:r>
            <a:r>
              <a:rPr lang="fr-FR" dirty="0" smtClean="0"/>
              <a:t>  H31 and H 143 </a:t>
            </a:r>
            <a:endParaRPr lang="en-US" dirty="0"/>
          </a:p>
        </p:txBody>
      </p:sp>
    </p:spTree>
    <p:extLst>
      <p:ext uri="{BB962C8B-B14F-4D97-AF65-F5344CB8AC3E}">
        <p14:creationId xmlns:p14="http://schemas.microsoft.com/office/powerpoint/2010/main" val="28667883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E03C4613-EDE9-48CD-B351-DAF025F2175D}" type="slidenum">
              <a:rPr lang="fr-FR" sz="1200"/>
              <a:pPr algn="r"/>
              <a:t>59</a:t>
            </a:fld>
            <a:endParaRPr lang="fr-FR" sz="1200"/>
          </a:p>
        </p:txBody>
      </p:sp>
      <p:sp>
        <p:nvSpPr>
          <p:cNvPr id="49156" name="Rectangle 2"/>
          <p:cNvSpPr>
            <a:spLocks noChangeArrowheads="1"/>
          </p:cNvSpPr>
          <p:nvPr/>
        </p:nvSpPr>
        <p:spPr bwMode="auto">
          <a:xfrm>
            <a:off x="611188" y="18891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solidFill>
                  <a:srgbClr val="003366"/>
                </a:solidFill>
                <a:latin typeface="Arial" pitchFamily="34" charset="0"/>
              </a:rPr>
              <a:t>Acknowledgements</a:t>
            </a:r>
          </a:p>
        </p:txBody>
      </p:sp>
      <p:sp>
        <p:nvSpPr>
          <p:cNvPr id="49157" name="Text Box 9"/>
          <p:cNvSpPr txBox="1">
            <a:spLocks noChangeArrowheads="1"/>
          </p:cNvSpPr>
          <p:nvPr/>
        </p:nvSpPr>
        <p:spPr bwMode="auto">
          <a:xfrm>
            <a:off x="900113" y="2205038"/>
            <a:ext cx="1008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eaLnBrk="1" hangingPunct="1">
              <a:spcBef>
                <a:spcPct val="50000"/>
              </a:spcBef>
            </a:pPr>
            <a:endParaRPr lang="fr-FR"/>
          </a:p>
        </p:txBody>
      </p:sp>
      <p:sp>
        <p:nvSpPr>
          <p:cNvPr id="18" name="ZoneTexte 3"/>
          <p:cNvSpPr txBox="1">
            <a:spLocks noChangeArrowheads="1"/>
          </p:cNvSpPr>
          <p:nvPr/>
        </p:nvSpPr>
        <p:spPr bwMode="auto">
          <a:xfrm>
            <a:off x="3424255" y="960519"/>
            <a:ext cx="2967059"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3366"/>
                </a:solidFill>
                <a:latin typeface="Arial" pitchFamily="34" charset="0"/>
              </a:defRPr>
            </a:lvl1pPr>
            <a:lvl2pPr marL="742950" indent="-285750" eaLnBrk="0" hangingPunct="0">
              <a:defRPr sz="2400">
                <a:solidFill>
                  <a:srgbClr val="003366"/>
                </a:solidFill>
                <a:latin typeface="Arial" pitchFamily="34" charset="0"/>
              </a:defRPr>
            </a:lvl2pPr>
            <a:lvl3pPr marL="1143000" indent="-228600" eaLnBrk="0" hangingPunct="0">
              <a:defRPr sz="2400">
                <a:solidFill>
                  <a:srgbClr val="003366"/>
                </a:solidFill>
                <a:latin typeface="Arial" pitchFamily="34" charset="0"/>
              </a:defRPr>
            </a:lvl3pPr>
            <a:lvl4pPr marL="1600200" indent="-228600" eaLnBrk="0" hangingPunct="0">
              <a:defRPr sz="2400">
                <a:solidFill>
                  <a:srgbClr val="003366"/>
                </a:solidFill>
                <a:latin typeface="Arial" pitchFamily="34" charset="0"/>
              </a:defRPr>
            </a:lvl4pPr>
            <a:lvl5pPr marL="2057400" indent="-228600" eaLnBrk="0" hangingPunct="0">
              <a:defRPr sz="2400">
                <a:solidFill>
                  <a:srgbClr val="003366"/>
                </a:solidFill>
                <a:latin typeface="Arial" pitchFamily="34" charset="0"/>
              </a:defRPr>
            </a:lvl5pPr>
            <a:lvl6pPr marL="2514600" indent="-228600" eaLnBrk="0" fontAlgn="base" hangingPunct="0">
              <a:spcBef>
                <a:spcPct val="0"/>
              </a:spcBef>
              <a:spcAft>
                <a:spcPct val="0"/>
              </a:spcAft>
              <a:defRPr sz="2400">
                <a:solidFill>
                  <a:srgbClr val="003366"/>
                </a:solidFill>
                <a:latin typeface="Arial" pitchFamily="34" charset="0"/>
              </a:defRPr>
            </a:lvl6pPr>
            <a:lvl7pPr marL="2971800" indent="-228600" eaLnBrk="0" fontAlgn="base" hangingPunct="0">
              <a:spcBef>
                <a:spcPct val="0"/>
              </a:spcBef>
              <a:spcAft>
                <a:spcPct val="0"/>
              </a:spcAft>
              <a:defRPr sz="2400">
                <a:solidFill>
                  <a:srgbClr val="003366"/>
                </a:solidFill>
                <a:latin typeface="Arial" pitchFamily="34" charset="0"/>
              </a:defRPr>
            </a:lvl7pPr>
            <a:lvl8pPr marL="3429000" indent="-228600" eaLnBrk="0" fontAlgn="base" hangingPunct="0">
              <a:spcBef>
                <a:spcPct val="0"/>
              </a:spcBef>
              <a:spcAft>
                <a:spcPct val="0"/>
              </a:spcAft>
              <a:defRPr sz="2400">
                <a:solidFill>
                  <a:srgbClr val="003366"/>
                </a:solidFill>
                <a:latin typeface="Arial" pitchFamily="34" charset="0"/>
              </a:defRPr>
            </a:lvl8pPr>
            <a:lvl9pPr marL="3886200" indent="-228600" eaLnBrk="0" fontAlgn="base" hangingPunct="0">
              <a:spcBef>
                <a:spcPct val="0"/>
              </a:spcBef>
              <a:spcAft>
                <a:spcPct val="0"/>
              </a:spcAft>
              <a:defRPr sz="2400">
                <a:solidFill>
                  <a:srgbClr val="003366"/>
                </a:solidFill>
                <a:latin typeface="Arial" pitchFamily="34" charset="0"/>
              </a:defRPr>
            </a:lvl9pPr>
          </a:lstStyle>
          <a:p>
            <a:pPr algn="ctr" eaLnBrk="1" hangingPunct="1">
              <a:spcBef>
                <a:spcPts val="600"/>
              </a:spcBef>
            </a:pPr>
            <a:r>
              <a:rPr lang="fr-FR" sz="2200" dirty="0" smtClean="0">
                <a:cs typeface="Arial" pitchFamily="34" charset="0"/>
              </a:rPr>
              <a:t>Mohamed </a:t>
            </a:r>
            <a:r>
              <a:rPr lang="fr-FR" sz="2200" dirty="0">
                <a:cs typeface="Arial" pitchFamily="34" charset="0"/>
              </a:rPr>
              <a:t>Souhassou </a:t>
            </a:r>
          </a:p>
          <a:p>
            <a:pPr algn="ctr" eaLnBrk="1" hangingPunct="1">
              <a:spcBef>
                <a:spcPts val="600"/>
              </a:spcBef>
            </a:pPr>
            <a:r>
              <a:rPr lang="fr-FR" sz="2200" dirty="0">
                <a:cs typeface="Arial" pitchFamily="34" charset="0"/>
              </a:rPr>
              <a:t>Nicolas Claiser</a:t>
            </a:r>
          </a:p>
          <a:p>
            <a:pPr algn="ctr" eaLnBrk="1" hangingPunct="1">
              <a:spcBef>
                <a:spcPts val="600"/>
              </a:spcBef>
            </a:pPr>
            <a:endParaRPr lang="fr-FR" sz="2200" dirty="0">
              <a:cs typeface="Arial" pitchFamily="34" charset="0"/>
            </a:endParaRPr>
          </a:p>
          <a:p>
            <a:pPr algn="ctr" eaLnBrk="1" hangingPunct="1">
              <a:spcBef>
                <a:spcPts val="600"/>
              </a:spcBef>
            </a:pPr>
            <a:r>
              <a:rPr lang="fr-FR" sz="2200" dirty="0" smtClean="0">
                <a:cs typeface="Arial" pitchFamily="34" charset="0"/>
              </a:rPr>
              <a:t>Claude Lecomte</a:t>
            </a:r>
          </a:p>
          <a:p>
            <a:pPr algn="ctr" eaLnBrk="1" hangingPunct="1">
              <a:spcBef>
                <a:spcPts val="600"/>
              </a:spcBef>
            </a:pPr>
            <a:r>
              <a:rPr lang="fr-FR" sz="2200" dirty="0" smtClean="0">
                <a:cs typeface="Arial" pitchFamily="34" charset="0"/>
              </a:rPr>
              <a:t>Jean-Michel </a:t>
            </a:r>
            <a:r>
              <a:rPr lang="fr-FR" sz="2200" dirty="0">
                <a:cs typeface="Arial" pitchFamily="34" charset="0"/>
              </a:rPr>
              <a:t>Gillet</a:t>
            </a:r>
          </a:p>
          <a:p>
            <a:pPr algn="ctr" eaLnBrk="1" hangingPunct="1">
              <a:spcBef>
                <a:spcPts val="600"/>
              </a:spcBef>
            </a:pPr>
            <a:r>
              <a:rPr lang="fr-FR" sz="2200" dirty="0">
                <a:cs typeface="Arial" pitchFamily="34" charset="0"/>
              </a:rPr>
              <a:t>Béatrice </a:t>
            </a:r>
            <a:r>
              <a:rPr lang="fr-FR" sz="2200" dirty="0" err="1">
                <a:cs typeface="Arial" pitchFamily="34" charset="0"/>
              </a:rPr>
              <a:t>Gillon</a:t>
            </a:r>
            <a:endParaRPr lang="fr-FR" sz="2200" dirty="0">
              <a:cs typeface="Arial" pitchFamily="34" charset="0"/>
            </a:endParaRPr>
          </a:p>
          <a:p>
            <a:pPr algn="ctr" eaLnBrk="1" hangingPunct="1">
              <a:spcBef>
                <a:spcPts val="600"/>
              </a:spcBef>
            </a:pPr>
            <a:r>
              <a:rPr lang="fr-FR" sz="2200" dirty="0">
                <a:cs typeface="Arial" pitchFamily="34" charset="0"/>
              </a:rPr>
              <a:t>Sébastien Pillet</a:t>
            </a:r>
          </a:p>
          <a:p>
            <a:pPr algn="ctr" eaLnBrk="1" hangingPunct="1">
              <a:spcBef>
                <a:spcPts val="600"/>
              </a:spcBef>
            </a:pPr>
            <a:r>
              <a:rPr lang="fr-FR" sz="2200" dirty="0">
                <a:cs typeface="Arial" pitchFamily="34" charset="0"/>
              </a:rPr>
              <a:t>Dominique </a:t>
            </a:r>
            <a:r>
              <a:rPr lang="fr-FR" sz="2200" dirty="0" err="1">
                <a:cs typeface="Arial" pitchFamily="34" charset="0"/>
              </a:rPr>
              <a:t>Luneau</a:t>
            </a:r>
            <a:endParaRPr lang="fr-FR" sz="2200" dirty="0">
              <a:cs typeface="Arial" pitchFamily="34" charset="0"/>
            </a:endParaRPr>
          </a:p>
          <a:p>
            <a:pPr algn="ctr" eaLnBrk="1" hangingPunct="1">
              <a:spcBef>
                <a:spcPts val="600"/>
              </a:spcBef>
            </a:pPr>
            <a:r>
              <a:rPr lang="fr-FR" sz="2200" dirty="0">
                <a:cs typeface="Arial" pitchFamily="34" charset="0"/>
              </a:rPr>
              <a:t>Pierre Becker </a:t>
            </a:r>
          </a:p>
        </p:txBody>
      </p:sp>
      <p:pic>
        <p:nvPicPr>
          <p:cNvPr id="19"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301" y="5136292"/>
            <a:ext cx="1935332" cy="145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239" t="6023" r="7034" b="35566"/>
          <a:stretch/>
        </p:blipFill>
        <p:spPr bwMode="auto">
          <a:xfrm>
            <a:off x="5148064" y="4655496"/>
            <a:ext cx="1743968" cy="210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45" descr="jpg_LUNEAU_Dominiq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5675" y="4696951"/>
            <a:ext cx="1406505" cy="210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9" descr="Mohamed Souhassou"/>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187" t="14426" r="31094"/>
          <a:stretch/>
        </p:blipFill>
        <p:spPr bwMode="auto">
          <a:xfrm>
            <a:off x="7025609" y="1092813"/>
            <a:ext cx="1415635" cy="160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1" descr="ANd9GcTXTglWA-fVqCai4W-YFqShrDs08SHKTlw-V-GPzQFQR9VE20yS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0400" y="2734251"/>
            <a:ext cx="1446052" cy="193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l="22156" b="28732"/>
          <a:stretch>
            <a:fillRect/>
          </a:stretch>
        </p:blipFill>
        <p:spPr bwMode="auto">
          <a:xfrm>
            <a:off x="1067012" y="978282"/>
            <a:ext cx="1632779" cy="199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Image 6"/>
          <p:cNvPicPr>
            <a:picLocks noChangeAspect="1"/>
          </p:cNvPicPr>
          <p:nvPr/>
        </p:nvPicPr>
        <p:blipFill rotWithShape="1">
          <a:blip r:embed="rId9" cstate="print">
            <a:extLst>
              <a:ext uri="{28A0092B-C50C-407E-A947-70E740481C1C}">
                <a14:useLocalDpi xmlns:a14="http://schemas.microsoft.com/office/drawing/2010/main" val="0"/>
              </a:ext>
            </a:extLst>
          </a:blip>
          <a:srcRect l="10777" t="10382" r="61381" b="42097"/>
          <a:stretch/>
        </p:blipFill>
        <p:spPr>
          <a:xfrm>
            <a:off x="7010401" y="4811636"/>
            <a:ext cx="1555351" cy="1990996"/>
          </a:xfrm>
          <a:prstGeom prst="rect">
            <a:avLst/>
          </a:prstGeom>
        </p:spPr>
      </p:pic>
    </p:spTree>
    <p:extLst>
      <p:ext uri="{BB962C8B-B14F-4D97-AF65-F5344CB8AC3E}">
        <p14:creationId xmlns:p14="http://schemas.microsoft.com/office/powerpoint/2010/main" val="61763628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6204"/>
            <a:ext cx="8229600" cy="1143000"/>
          </a:xfrm>
          <a:solidFill>
            <a:srgbClr val="FFFF00"/>
          </a:solidFill>
        </p:spPr>
        <p:txBody>
          <a:bodyPr/>
          <a:lstStyle/>
          <a:p>
            <a:r>
              <a:rPr lang="fr-FR" b="1" dirty="0" smtClean="0"/>
              <a:t>Neutron  </a:t>
            </a:r>
            <a:r>
              <a:rPr lang="fr-FR" b="1" dirty="0" err="1" smtClean="0"/>
              <a:t>Properties</a:t>
            </a:r>
            <a:r>
              <a:rPr lang="fr-FR" b="1" dirty="0" smtClean="0"/>
              <a:t> </a:t>
            </a:r>
            <a:endParaRPr lang="en-US" b="1" dirty="0"/>
          </a:p>
        </p:txBody>
      </p:sp>
      <p:sp>
        <p:nvSpPr>
          <p:cNvPr id="3" name="Espace réservé du contenu 2"/>
          <p:cNvSpPr>
            <a:spLocks noGrp="1"/>
          </p:cNvSpPr>
          <p:nvPr>
            <p:ph idx="1"/>
          </p:nvPr>
        </p:nvSpPr>
        <p:spPr>
          <a:xfrm>
            <a:off x="395536" y="1196752"/>
            <a:ext cx="8229600" cy="4525963"/>
          </a:xfrm>
        </p:spPr>
        <p:txBody>
          <a:bodyPr>
            <a:noAutofit/>
          </a:bodyPr>
          <a:lstStyle/>
          <a:p>
            <a:endParaRPr lang="en-US" sz="2000" b="1" dirty="0"/>
          </a:p>
          <a:p>
            <a:pPr algn="ctr"/>
            <a:r>
              <a:rPr lang="en-US" sz="2400" b="1" i="1" dirty="0"/>
              <a:t>Mass </a:t>
            </a:r>
            <a:r>
              <a:rPr lang="en-US" sz="2400" b="1" i="1" dirty="0" smtClean="0"/>
              <a:t> </a:t>
            </a:r>
            <a:r>
              <a:rPr lang="en-US" sz="2400" b="1" i="1" dirty="0"/>
              <a:t>=1.675 .10</a:t>
            </a:r>
            <a:r>
              <a:rPr lang="en-US" sz="2400" b="1" i="1" baseline="30000" dirty="0"/>
              <a:t>-27</a:t>
            </a:r>
            <a:r>
              <a:rPr lang="en-US" sz="2400" b="1" i="1" dirty="0"/>
              <a:t>kg </a:t>
            </a:r>
            <a:r>
              <a:rPr lang="en-US" sz="2400" b="1" i="1" dirty="0" smtClean="0"/>
              <a:t>     Life </a:t>
            </a:r>
            <a:r>
              <a:rPr lang="en-US" sz="2400" b="1" i="1" dirty="0"/>
              <a:t>time = </a:t>
            </a:r>
            <a:r>
              <a:rPr lang="en-US" sz="2400" b="1" i="1" dirty="0" smtClean="0"/>
              <a:t>887s            Charge </a:t>
            </a:r>
            <a:r>
              <a:rPr lang="en-US" sz="2400" b="1" i="1" dirty="0"/>
              <a:t>0 </a:t>
            </a:r>
            <a:endParaRPr lang="en-US" sz="2400" b="1" i="1" dirty="0" smtClean="0"/>
          </a:p>
          <a:p>
            <a:pPr algn="ctr"/>
            <a:r>
              <a:rPr lang="en-US" sz="2400" b="1" i="1" dirty="0" smtClean="0"/>
              <a:t> </a:t>
            </a:r>
            <a:r>
              <a:rPr lang="en-US" sz="2400" b="1" i="1" dirty="0"/>
              <a:t>Magnetic moment =- 1.913 </a:t>
            </a:r>
            <a:r>
              <a:rPr lang="en-US" sz="2400" b="1" i="1" dirty="0" err="1" smtClean="0"/>
              <a:t>μn</a:t>
            </a:r>
            <a:r>
              <a:rPr lang="en-US" sz="2400" b="1" i="1" dirty="0"/>
              <a:t> </a:t>
            </a:r>
            <a:r>
              <a:rPr lang="en-US" sz="2400" b="1" i="1" dirty="0" smtClean="0"/>
              <a:t>     Spin </a:t>
            </a:r>
            <a:r>
              <a:rPr lang="en-US" sz="2400" b="1" i="1" dirty="0"/>
              <a:t>= ½</a:t>
            </a:r>
          </a:p>
          <a:p>
            <a:pPr algn="ctr"/>
            <a:r>
              <a:rPr lang="en-US" sz="2400" b="1" i="1" dirty="0"/>
              <a:t>H</a:t>
            </a:r>
            <a:r>
              <a:rPr lang="en-US" sz="2400" b="1" i="1" dirty="0" smtClean="0"/>
              <a:t>ighly </a:t>
            </a:r>
            <a:r>
              <a:rPr lang="en-US" sz="2400" b="1" i="1" dirty="0"/>
              <a:t>penetrating and </a:t>
            </a:r>
            <a:r>
              <a:rPr lang="en-US" sz="2400" b="1" i="1" dirty="0" smtClean="0"/>
              <a:t>non  destructive</a:t>
            </a:r>
            <a:endParaRPr lang="en-US" sz="2400" b="1" i="1" dirty="0"/>
          </a:p>
          <a:p>
            <a:pPr algn="ctr"/>
            <a:r>
              <a:rPr lang="en-US" sz="2400" b="1" i="1" dirty="0"/>
              <a:t>Sensitive to magnetic structure and </a:t>
            </a:r>
            <a:r>
              <a:rPr lang="en-US" sz="2400" b="1" i="1" dirty="0" smtClean="0"/>
              <a:t>magnetic  fluctuations</a:t>
            </a:r>
            <a:endParaRPr lang="en-US" sz="2400" b="1" i="1" dirty="0"/>
          </a:p>
          <a:p>
            <a:pPr algn="ctr"/>
            <a:r>
              <a:rPr lang="en-US" sz="2400" b="1" i="1" dirty="0" smtClean="0"/>
              <a:t>It </a:t>
            </a:r>
            <a:r>
              <a:rPr lang="en-US" sz="2400" b="1" i="1" dirty="0"/>
              <a:t>has particle and wave </a:t>
            </a:r>
            <a:r>
              <a:rPr lang="en-US" sz="2400" b="1" i="1" dirty="0" smtClean="0"/>
              <a:t>properties</a:t>
            </a:r>
            <a:endParaRPr lang="en-US" sz="2400" b="1" i="1" dirty="0"/>
          </a:p>
        </p:txBody>
      </p:sp>
      <p:sp>
        <p:nvSpPr>
          <p:cNvPr id="4" name="ZoneTexte 3"/>
          <p:cNvSpPr txBox="1"/>
          <p:nvPr/>
        </p:nvSpPr>
        <p:spPr>
          <a:xfrm>
            <a:off x="251520" y="3933056"/>
            <a:ext cx="8496944" cy="2308324"/>
          </a:xfrm>
          <a:prstGeom prst="rect">
            <a:avLst/>
          </a:prstGeom>
          <a:noFill/>
        </p:spPr>
        <p:txBody>
          <a:bodyPr wrap="square" rtlCol="0">
            <a:spAutoFit/>
          </a:bodyPr>
          <a:lstStyle/>
          <a:p>
            <a:pPr algn="ctr"/>
            <a:r>
              <a:rPr lang="el-GR" sz="2000" b="1" i="1" dirty="0" smtClean="0"/>
              <a:t>λ</a:t>
            </a:r>
            <a:r>
              <a:rPr lang="el-GR" sz="2000" b="1" i="1" dirty="0"/>
              <a:t>= 9.04 </a:t>
            </a:r>
            <a:r>
              <a:rPr lang="el-GR" sz="2000" dirty="0" smtClean="0"/>
              <a:t>√</a:t>
            </a:r>
            <a:r>
              <a:rPr lang="fr-FR" sz="2000" b="1" dirty="0" smtClean="0"/>
              <a:t> E</a:t>
            </a:r>
            <a:r>
              <a:rPr lang="en-US" sz="2000" b="1" dirty="0"/>
              <a:t> </a:t>
            </a:r>
            <a:r>
              <a:rPr lang="en-US" sz="2000" b="1" dirty="0" smtClean="0"/>
              <a:t>  </a:t>
            </a:r>
          </a:p>
          <a:p>
            <a:pPr algn="ctr"/>
            <a:r>
              <a:rPr lang="en-US" sz="2000" b="1" dirty="0" smtClean="0"/>
              <a:t>                        Energy </a:t>
            </a:r>
            <a:r>
              <a:rPr lang="en-US" sz="2000" b="1" dirty="0"/>
              <a:t>( </a:t>
            </a:r>
            <a:r>
              <a:rPr lang="en-US" sz="2000" b="1" dirty="0" err="1"/>
              <a:t>meV</a:t>
            </a:r>
            <a:r>
              <a:rPr lang="en-US" sz="2000" b="1" dirty="0"/>
              <a:t>) </a:t>
            </a:r>
            <a:r>
              <a:rPr lang="en-US" sz="2000" b="1" dirty="0" smtClean="0"/>
              <a:t>        Temp </a:t>
            </a:r>
            <a:r>
              <a:rPr lang="en-US" sz="2000" b="1" dirty="0"/>
              <a:t>(K</a:t>
            </a:r>
            <a:r>
              <a:rPr lang="en-US" sz="2000" b="1" dirty="0" smtClean="0"/>
              <a:t>)    </a:t>
            </a:r>
            <a:r>
              <a:rPr lang="en-US" sz="2000" b="1" dirty="0"/>
              <a:t>Lambda (</a:t>
            </a:r>
            <a:r>
              <a:rPr lang="en-US" sz="2000" b="1" dirty="0" smtClean="0"/>
              <a:t>Ǻ</a:t>
            </a:r>
          </a:p>
          <a:p>
            <a:pPr algn="ctr"/>
            <a:r>
              <a:rPr lang="en-US" sz="2000" b="1" i="1" dirty="0" smtClean="0"/>
              <a:t>Cold               </a:t>
            </a:r>
            <a:r>
              <a:rPr lang="en-US" sz="2000" b="1" i="1" dirty="0"/>
              <a:t>0.1 – </a:t>
            </a:r>
            <a:r>
              <a:rPr lang="en-US" sz="2000" b="1" i="1" dirty="0" smtClean="0"/>
              <a:t>10               1 </a:t>
            </a:r>
            <a:r>
              <a:rPr lang="en-US" sz="2000" b="1" i="1" dirty="0"/>
              <a:t>– </a:t>
            </a:r>
            <a:r>
              <a:rPr lang="en-US" sz="2000" b="1" i="1" dirty="0" smtClean="0"/>
              <a:t>120              30 –4 </a:t>
            </a:r>
          </a:p>
          <a:p>
            <a:r>
              <a:rPr lang="en-US" sz="2000" b="1" i="1" dirty="0">
                <a:solidFill>
                  <a:srgbClr val="FF0000"/>
                </a:solidFill>
              </a:rPr>
              <a:t> </a:t>
            </a:r>
            <a:r>
              <a:rPr lang="en-US" sz="2000" b="1" i="1" dirty="0" smtClean="0">
                <a:solidFill>
                  <a:srgbClr val="FF0000"/>
                </a:solidFill>
              </a:rPr>
              <a:t>                    </a:t>
            </a:r>
            <a:r>
              <a:rPr lang="en-US" sz="2400" b="1" i="1" dirty="0" smtClean="0">
                <a:solidFill>
                  <a:srgbClr val="FF0000"/>
                </a:solidFill>
              </a:rPr>
              <a:t>Thermal         10 </a:t>
            </a:r>
            <a:r>
              <a:rPr lang="en-US" sz="2400" b="1" i="1" dirty="0">
                <a:solidFill>
                  <a:srgbClr val="FF0000"/>
                </a:solidFill>
              </a:rPr>
              <a:t>– 100 </a:t>
            </a:r>
            <a:r>
              <a:rPr lang="en-US" sz="2400" b="1" i="1" dirty="0" smtClean="0">
                <a:solidFill>
                  <a:srgbClr val="FF0000"/>
                </a:solidFill>
              </a:rPr>
              <a:t>        120 </a:t>
            </a:r>
            <a:r>
              <a:rPr lang="en-US" sz="2400" b="1" i="1" dirty="0">
                <a:solidFill>
                  <a:srgbClr val="FF0000"/>
                </a:solidFill>
              </a:rPr>
              <a:t>-1000 </a:t>
            </a:r>
            <a:r>
              <a:rPr lang="en-US" sz="2400" b="1" i="1" dirty="0" smtClean="0">
                <a:solidFill>
                  <a:srgbClr val="FF0000"/>
                </a:solidFill>
              </a:rPr>
              <a:t>        4 – 1</a:t>
            </a:r>
            <a:endParaRPr lang="en-US" sz="2400" b="1" i="1" dirty="0">
              <a:solidFill>
                <a:srgbClr val="FF0000"/>
              </a:solidFill>
            </a:endParaRPr>
          </a:p>
          <a:p>
            <a:r>
              <a:rPr lang="en-US" sz="2000" b="1" i="1" dirty="0" smtClean="0"/>
              <a:t>                                 Hot                 100- </a:t>
            </a:r>
            <a:r>
              <a:rPr lang="en-US" sz="2000" b="1" i="1" dirty="0"/>
              <a:t>500 </a:t>
            </a:r>
            <a:r>
              <a:rPr lang="en-US" sz="2000" b="1" i="1" dirty="0" smtClean="0"/>
              <a:t>      1000- 6000         1 </a:t>
            </a:r>
            <a:r>
              <a:rPr lang="en-US" sz="2000" b="1" i="1" dirty="0"/>
              <a:t>– 0.04</a:t>
            </a:r>
          </a:p>
          <a:p>
            <a:pPr algn="ctr"/>
            <a:r>
              <a:rPr lang="en-US" sz="2000" b="1" i="1" dirty="0" err="1"/>
              <a:t>Boltzman</a:t>
            </a:r>
            <a:r>
              <a:rPr lang="en-US" sz="2000" b="1" i="1" dirty="0"/>
              <a:t> distribution of energies</a:t>
            </a:r>
          </a:p>
          <a:p>
            <a:pPr algn="ctr"/>
            <a:r>
              <a:rPr lang="en-US" sz="2000" b="1" i="1" dirty="0"/>
              <a:t>E </a:t>
            </a:r>
            <a:r>
              <a:rPr lang="en-US" sz="2000" b="1" dirty="0"/>
              <a:t>= </a:t>
            </a:r>
            <a:r>
              <a:rPr lang="en-US" sz="2000" b="1" i="1" dirty="0"/>
              <a:t>mv</a:t>
            </a:r>
            <a:r>
              <a:rPr lang="en-US" sz="2000" b="1" baseline="30000" dirty="0"/>
              <a:t>2</a:t>
            </a:r>
            <a:r>
              <a:rPr lang="en-US" sz="2000" b="1" dirty="0"/>
              <a:t> / 2 = </a:t>
            </a:r>
            <a:r>
              <a:rPr lang="en-US" sz="2000" b="1" i="1" dirty="0" err="1" smtClean="0"/>
              <a:t>k</a:t>
            </a:r>
            <a:r>
              <a:rPr lang="en-US" sz="2000" b="1" baseline="-25000" dirty="0" err="1" smtClean="0"/>
              <a:t>B</a:t>
            </a:r>
            <a:r>
              <a:rPr lang="en-US" sz="2000" b="1" i="1" dirty="0" err="1" smtClean="0"/>
              <a:t>T</a:t>
            </a:r>
            <a:r>
              <a:rPr lang="en-US" sz="2000" b="1" i="1" dirty="0" smtClean="0"/>
              <a:t> much less than </a:t>
            </a:r>
            <a:r>
              <a:rPr lang="en-US" sz="2000" b="1" i="1" dirty="0" err="1" smtClean="0"/>
              <a:t>Xrays</a:t>
            </a:r>
            <a:r>
              <a:rPr lang="en-US" sz="2000" b="1" i="1" dirty="0" smtClean="0"/>
              <a:t> ( h</a:t>
            </a:r>
            <a:r>
              <a:rPr lang="el-GR" sz="2000" b="1" i="1" dirty="0" smtClean="0"/>
              <a:t>ν</a:t>
            </a:r>
            <a:r>
              <a:rPr lang="en-US" sz="2000" b="1" i="1" dirty="0" smtClean="0"/>
              <a:t>)</a:t>
            </a:r>
            <a:endParaRPr lang="en-US" sz="2000" b="1" i="1" dirty="0"/>
          </a:p>
        </p:txBody>
      </p:sp>
    </p:spTree>
    <p:extLst>
      <p:ext uri="{BB962C8B-B14F-4D97-AF65-F5344CB8AC3E}">
        <p14:creationId xmlns:p14="http://schemas.microsoft.com/office/powerpoint/2010/main" val="28919888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2"/>
          <p:cNvSpPr txBox="1">
            <a:spLocks noChangeArrowheads="1"/>
          </p:cNvSpPr>
          <p:nvPr/>
        </p:nvSpPr>
        <p:spPr bwMode="auto">
          <a:xfrm>
            <a:off x="120650" y="620713"/>
            <a:ext cx="9023350" cy="1685925"/>
          </a:xfrm>
          <a:prstGeom prst="rect">
            <a:avLst/>
          </a:prstGeom>
          <a:solidFill>
            <a:srgbClr val="99CCFF"/>
          </a:solidFill>
          <a:ln w="38100" algn="ctr">
            <a:noFill/>
            <a:miter lim="800000"/>
            <a:headEnd/>
            <a:tailEnd/>
          </a:ln>
        </p:spPr>
        <p:txBody>
          <a:bodyPr/>
          <a:lstStyle/>
          <a:p>
            <a:r>
              <a:rPr lang="en-US" sz="2400" b="1">
                <a:solidFill>
                  <a:srgbClr val="FF3300"/>
                </a:solidFill>
              </a:rPr>
              <a:t>X-ray Diffraction</a:t>
            </a:r>
          </a:p>
        </p:txBody>
      </p:sp>
      <p:graphicFrame>
        <p:nvGraphicFramePr>
          <p:cNvPr id="5122" name="Object 3"/>
          <p:cNvGraphicFramePr>
            <a:graphicFrameLocks noGrp="1" noChangeAspect="1"/>
          </p:cNvGraphicFramePr>
          <p:nvPr>
            <p:ph sz="quarter" idx="1"/>
          </p:nvPr>
        </p:nvGraphicFramePr>
        <p:xfrm>
          <a:off x="755650" y="1052513"/>
          <a:ext cx="3146425" cy="1219200"/>
        </p:xfrm>
        <a:graphic>
          <a:graphicData uri="http://schemas.openxmlformats.org/presentationml/2006/ole">
            <mc:AlternateContent xmlns:mc="http://schemas.openxmlformats.org/markup-compatibility/2006">
              <mc:Choice xmlns:v="urn:schemas-microsoft-com:vml" Requires="v">
                <p:oleObj spid="_x0000_s10398" name="Équation" r:id="rId4" imgW="1803240" imgH="698400" progId="Equation.3">
                  <p:embed/>
                </p:oleObj>
              </mc:Choice>
              <mc:Fallback>
                <p:oleObj name="Équation" r:id="rId4" imgW="1803240" imgH="69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052513"/>
                        <a:ext cx="31464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4"/>
          <p:cNvGraphicFramePr>
            <a:graphicFrameLocks noGrp="1" noChangeAspect="1"/>
          </p:cNvGraphicFramePr>
          <p:nvPr>
            <p:ph sz="quarter" idx="2"/>
          </p:nvPr>
        </p:nvGraphicFramePr>
        <p:xfrm>
          <a:off x="657225" y="2946400"/>
          <a:ext cx="2720975" cy="577850"/>
        </p:xfrm>
        <a:graphic>
          <a:graphicData uri="http://schemas.openxmlformats.org/presentationml/2006/ole">
            <mc:AlternateContent xmlns:mc="http://schemas.openxmlformats.org/markup-compatibility/2006">
              <mc:Choice xmlns:v="urn:schemas-microsoft-com:vml" Requires="v">
                <p:oleObj spid="_x0000_s10399" name="Equation" r:id="rId6" imgW="1180800" imgH="241200" progId="Equation.3">
                  <p:embed/>
                </p:oleObj>
              </mc:Choice>
              <mc:Fallback>
                <p:oleObj name="Equation" r:id="rId6" imgW="118080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5" y="2946400"/>
                        <a:ext cx="2720975"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Rectangle 6"/>
          <p:cNvSpPr>
            <a:spLocks noChangeArrowheads="1"/>
          </p:cNvSpPr>
          <p:nvPr/>
        </p:nvSpPr>
        <p:spPr bwMode="auto">
          <a:xfrm>
            <a:off x="0" y="2276475"/>
            <a:ext cx="9009063" cy="1765300"/>
          </a:xfrm>
          <a:prstGeom prst="rect">
            <a:avLst/>
          </a:prstGeom>
          <a:solidFill>
            <a:srgbClr val="99FF99"/>
          </a:solidFill>
          <a:ln w="9525">
            <a:noFill/>
            <a:miter lim="800000"/>
            <a:headEnd/>
            <a:tailEnd/>
          </a:ln>
        </p:spPr>
        <p:txBody>
          <a:bodyPr/>
          <a:lstStyle/>
          <a:p>
            <a:r>
              <a:rPr lang="en-US" sz="2400" b="1">
                <a:solidFill>
                  <a:srgbClr val="FF3300"/>
                </a:solidFill>
                <a:latin typeface="OpenSymbol" pitchFamily="2" charset="0"/>
                <a:ea typeface="OpenSymbol" pitchFamily="2" charset="0"/>
                <a:cs typeface="OpenSymbol" pitchFamily="2" charset="0"/>
              </a:rPr>
              <a:t>Polarized Neutrons Diffraction</a:t>
            </a:r>
          </a:p>
        </p:txBody>
      </p:sp>
      <p:pic>
        <p:nvPicPr>
          <p:cNvPr id="5128" name="Picture 7" descr="Figure3"/>
          <p:cNvPicPr>
            <a:picLocks noChangeAspect="1" noChangeArrowheads="1"/>
          </p:cNvPicPr>
          <p:nvPr/>
        </p:nvPicPr>
        <p:blipFill>
          <a:blip r:embed="rId8" cstate="print"/>
          <a:srcRect t="33076" b="33847"/>
          <a:stretch>
            <a:fillRect/>
          </a:stretch>
        </p:blipFill>
        <p:spPr bwMode="auto">
          <a:xfrm>
            <a:off x="5580063" y="692150"/>
            <a:ext cx="3281362" cy="1649413"/>
          </a:xfrm>
          <a:prstGeom prst="rect">
            <a:avLst/>
          </a:prstGeom>
          <a:noFill/>
          <a:ln w="9525">
            <a:noFill/>
            <a:miter lim="800000"/>
            <a:headEnd/>
            <a:tailEnd/>
          </a:ln>
        </p:spPr>
      </p:pic>
      <p:grpSp>
        <p:nvGrpSpPr>
          <p:cNvPr id="2" name="Group 9"/>
          <p:cNvGrpSpPr>
            <a:grpSpLocks noChangeAspect="1"/>
          </p:cNvGrpSpPr>
          <p:nvPr/>
        </p:nvGrpSpPr>
        <p:grpSpPr bwMode="auto">
          <a:xfrm>
            <a:off x="7235825" y="2349500"/>
            <a:ext cx="1908175" cy="1335088"/>
            <a:chOff x="0" y="672"/>
            <a:chExt cx="3072" cy="2064"/>
          </a:xfrm>
        </p:grpSpPr>
        <p:sp>
          <p:nvSpPr>
            <p:cNvPr id="5135" name="Rectangle 10"/>
            <p:cNvSpPr>
              <a:spLocks noChangeAspect="1" noChangeArrowheads="1"/>
            </p:cNvSpPr>
            <p:nvPr/>
          </p:nvSpPr>
          <p:spPr bwMode="auto">
            <a:xfrm>
              <a:off x="0" y="672"/>
              <a:ext cx="3072" cy="2064"/>
            </a:xfrm>
            <a:prstGeom prst="rect">
              <a:avLst/>
            </a:prstGeom>
            <a:solidFill>
              <a:schemeClr val="bg1"/>
            </a:solidFill>
            <a:ln w="12700">
              <a:solidFill>
                <a:schemeClr val="tx1"/>
              </a:solidFill>
              <a:miter lim="800000"/>
              <a:headEnd/>
              <a:tailEnd/>
            </a:ln>
          </p:spPr>
          <p:txBody>
            <a:bodyPr wrap="none" anchor="ctr"/>
            <a:lstStyle/>
            <a:p>
              <a:endParaRPr lang="fr-FR"/>
            </a:p>
          </p:txBody>
        </p:sp>
        <p:grpSp>
          <p:nvGrpSpPr>
            <p:cNvPr id="3" name="Group 11"/>
            <p:cNvGrpSpPr>
              <a:grpSpLocks noChangeAspect="1"/>
            </p:cNvGrpSpPr>
            <p:nvPr/>
          </p:nvGrpSpPr>
          <p:grpSpPr bwMode="auto">
            <a:xfrm>
              <a:off x="0" y="691"/>
              <a:ext cx="3062" cy="2045"/>
              <a:chOff x="3060" y="886"/>
              <a:chExt cx="2494" cy="1666"/>
            </a:xfrm>
          </p:grpSpPr>
          <p:pic>
            <p:nvPicPr>
              <p:cNvPr id="5137" name="Picture 12"/>
              <p:cNvPicPr>
                <a:picLocks noChangeAspect="1" noChangeArrowheads="1"/>
              </p:cNvPicPr>
              <p:nvPr/>
            </p:nvPicPr>
            <p:blipFill>
              <a:blip r:embed="rId9" cstate="print"/>
              <a:srcRect l="12761" t="18013" r="7109" b="23094"/>
              <a:stretch>
                <a:fillRect/>
              </a:stretch>
            </p:blipFill>
            <p:spPr bwMode="auto">
              <a:xfrm>
                <a:off x="3181" y="1182"/>
                <a:ext cx="2131" cy="1237"/>
              </a:xfrm>
              <a:prstGeom prst="rect">
                <a:avLst/>
              </a:prstGeom>
              <a:noFill/>
              <a:ln w="9525">
                <a:noFill/>
                <a:miter lim="800000"/>
                <a:headEnd/>
                <a:tailEnd/>
              </a:ln>
            </p:spPr>
          </p:pic>
          <p:pic>
            <p:nvPicPr>
              <p:cNvPr id="5138" name="Picture 13" descr="essai5"/>
              <p:cNvPicPr>
                <a:picLocks noChangeAspect="1" noChangeArrowheads="1"/>
              </p:cNvPicPr>
              <p:nvPr/>
            </p:nvPicPr>
            <p:blipFill>
              <a:blip r:embed="rId10" cstate="print"/>
              <a:srcRect l="8540" t="8414" r="3534" b="17894"/>
              <a:stretch>
                <a:fillRect/>
              </a:stretch>
            </p:blipFill>
            <p:spPr bwMode="auto">
              <a:xfrm>
                <a:off x="3060" y="886"/>
                <a:ext cx="2494" cy="1666"/>
              </a:xfrm>
              <a:prstGeom prst="rect">
                <a:avLst/>
              </a:prstGeom>
              <a:noFill/>
              <a:ln w="9525">
                <a:noFill/>
                <a:miter lim="800000"/>
                <a:headEnd/>
                <a:tailEnd/>
              </a:ln>
            </p:spPr>
          </p:pic>
        </p:grpSp>
      </p:grpSp>
      <p:graphicFrame>
        <p:nvGraphicFramePr>
          <p:cNvPr id="5124" name="Object 18"/>
          <p:cNvGraphicFramePr>
            <a:graphicFrameLocks noChangeAspect="1"/>
          </p:cNvGraphicFramePr>
          <p:nvPr/>
        </p:nvGraphicFramePr>
        <p:xfrm>
          <a:off x="0" y="3141663"/>
          <a:ext cx="6943725" cy="957262"/>
        </p:xfrm>
        <a:graphic>
          <a:graphicData uri="http://schemas.openxmlformats.org/presentationml/2006/ole">
            <mc:AlternateContent xmlns:mc="http://schemas.openxmlformats.org/markup-compatibility/2006">
              <mc:Choice xmlns:v="urn:schemas-microsoft-com:vml" Requires="v">
                <p:oleObj spid="_x0000_s10400" name="Équation" r:id="rId11" imgW="3644640" imgH="507960" progId="Equation.3">
                  <p:embed/>
                </p:oleObj>
              </mc:Choice>
              <mc:Fallback>
                <p:oleObj name="Équation" r:id="rId11" imgW="3644640" imgH="507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141663"/>
                        <a:ext cx="6943725"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0" name="Text Box 20"/>
          <p:cNvSpPr txBox="1">
            <a:spLocks noChangeArrowheads="1"/>
          </p:cNvSpPr>
          <p:nvPr/>
        </p:nvSpPr>
        <p:spPr bwMode="auto">
          <a:xfrm>
            <a:off x="107504" y="0"/>
            <a:ext cx="9144000" cy="369332"/>
          </a:xfrm>
          <a:prstGeom prst="rect">
            <a:avLst/>
          </a:prstGeom>
          <a:solidFill>
            <a:srgbClr val="3052E4"/>
          </a:solidFill>
          <a:ln w="9525">
            <a:noFill/>
            <a:miter lim="800000"/>
            <a:headEnd/>
            <a:tailEnd/>
          </a:ln>
        </p:spPr>
        <p:txBody>
          <a:bodyPr>
            <a:spAutoFit/>
          </a:bodyPr>
          <a:lstStyle/>
          <a:p>
            <a:pPr algn="ctr" eaLnBrk="0" hangingPunct="0"/>
            <a:r>
              <a:rPr lang="en-US" b="1" dirty="0">
                <a:solidFill>
                  <a:srgbClr val="FFFF00"/>
                </a:solidFill>
              </a:rPr>
              <a:t>  </a:t>
            </a:r>
            <a:r>
              <a:rPr lang="en-US" b="1" dirty="0" smtClean="0">
                <a:solidFill>
                  <a:srgbClr val="FFFF00"/>
                </a:solidFill>
              </a:rPr>
              <a:t>  </a:t>
            </a:r>
            <a:r>
              <a:rPr lang="en-US" b="1" dirty="0">
                <a:solidFill>
                  <a:srgbClr val="FFFF00"/>
                </a:solidFill>
              </a:rPr>
              <a:t>Charge and spin densities : Combining </a:t>
            </a:r>
            <a:r>
              <a:rPr lang="en-US" b="1" dirty="0" err="1">
                <a:solidFill>
                  <a:srgbClr val="FFFF00"/>
                </a:solidFill>
              </a:rPr>
              <a:t>Xray</a:t>
            </a:r>
            <a:r>
              <a:rPr lang="en-US" b="1" dirty="0">
                <a:solidFill>
                  <a:srgbClr val="FFFF00"/>
                </a:solidFill>
              </a:rPr>
              <a:t> and neutrons  </a:t>
            </a:r>
          </a:p>
        </p:txBody>
      </p:sp>
      <p:graphicFrame>
        <p:nvGraphicFramePr>
          <p:cNvPr id="5125" name="Object 21"/>
          <p:cNvGraphicFramePr>
            <a:graphicFrameLocks noChangeAspect="1"/>
          </p:cNvGraphicFramePr>
          <p:nvPr/>
        </p:nvGraphicFramePr>
        <p:xfrm>
          <a:off x="3132138" y="2708275"/>
          <a:ext cx="1803400" cy="388938"/>
        </p:xfrm>
        <a:graphic>
          <a:graphicData uri="http://schemas.openxmlformats.org/presentationml/2006/ole">
            <mc:AlternateContent xmlns:mc="http://schemas.openxmlformats.org/markup-compatibility/2006">
              <mc:Choice xmlns:v="urn:schemas-microsoft-com:vml" Requires="v">
                <p:oleObj spid="_x0000_s10401" name="Équation" r:id="rId13" imgW="1117440" imgH="241200" progId="Equation.3">
                  <p:embed/>
                </p:oleObj>
              </mc:Choice>
              <mc:Fallback>
                <p:oleObj name="Équation" r:id="rId13" imgW="111744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2708275"/>
                        <a:ext cx="1803400"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ZoneTexte 20"/>
          <p:cNvSpPr txBox="1">
            <a:spLocks noChangeArrowheads="1"/>
          </p:cNvSpPr>
          <p:nvPr/>
        </p:nvSpPr>
        <p:spPr bwMode="auto">
          <a:xfrm>
            <a:off x="0" y="4724400"/>
            <a:ext cx="8893175" cy="1570038"/>
          </a:xfrm>
          <a:prstGeom prst="rect">
            <a:avLst/>
          </a:prstGeom>
          <a:noFill/>
          <a:ln w="9525">
            <a:noFill/>
            <a:miter lim="800000"/>
            <a:headEnd/>
            <a:tailEnd/>
          </a:ln>
        </p:spPr>
        <p:txBody>
          <a:bodyPr>
            <a:spAutoFit/>
          </a:bodyPr>
          <a:lstStyle/>
          <a:p>
            <a:pPr algn="ctr"/>
            <a:r>
              <a:rPr lang="en-US" sz="3200" b="1" i="1">
                <a:solidFill>
                  <a:srgbClr val="FF0000"/>
                </a:solidFill>
              </a:rPr>
              <a:t>Using  X ray , neutron diffraction   to model electronic structure  and magnetic properties  of    crystals </a:t>
            </a:r>
          </a:p>
        </p:txBody>
      </p:sp>
      <p:sp>
        <p:nvSpPr>
          <p:cNvPr id="5132" name="ZoneTexte 21"/>
          <p:cNvSpPr txBox="1">
            <a:spLocks noChangeArrowheads="1"/>
          </p:cNvSpPr>
          <p:nvPr/>
        </p:nvSpPr>
        <p:spPr bwMode="auto">
          <a:xfrm>
            <a:off x="4500563" y="981075"/>
            <a:ext cx="1063625" cy="368300"/>
          </a:xfrm>
          <a:prstGeom prst="rect">
            <a:avLst/>
          </a:prstGeom>
          <a:noFill/>
          <a:ln w="9525">
            <a:noFill/>
            <a:miter lim="800000"/>
            <a:headEnd/>
            <a:tailEnd/>
          </a:ln>
        </p:spPr>
        <p:txBody>
          <a:bodyPr wrap="none">
            <a:spAutoFit/>
          </a:bodyPr>
          <a:lstStyle/>
          <a:p>
            <a:r>
              <a:rPr lang="en-US"/>
              <a:t>d orbitals</a:t>
            </a:r>
          </a:p>
        </p:txBody>
      </p:sp>
      <p:cxnSp>
        <p:nvCxnSpPr>
          <p:cNvPr id="24" name="Connecteur droit avec flèche 23"/>
          <p:cNvCxnSpPr/>
          <p:nvPr/>
        </p:nvCxnSpPr>
        <p:spPr>
          <a:xfrm>
            <a:off x="5580063" y="1196975"/>
            <a:ext cx="64770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34" name="ZoneTexte 24"/>
          <p:cNvSpPr txBox="1">
            <a:spLocks noChangeArrowheads="1"/>
          </p:cNvSpPr>
          <p:nvPr/>
        </p:nvSpPr>
        <p:spPr bwMode="auto">
          <a:xfrm>
            <a:off x="5148263" y="2636838"/>
            <a:ext cx="1374775" cy="369887"/>
          </a:xfrm>
          <a:prstGeom prst="rect">
            <a:avLst/>
          </a:prstGeom>
          <a:noFill/>
          <a:ln w="9525">
            <a:noFill/>
            <a:miter lim="800000"/>
            <a:headEnd/>
            <a:tailEnd/>
          </a:ln>
        </p:spPr>
        <p:txBody>
          <a:bodyPr wrap="none">
            <a:spAutoFit/>
          </a:bodyPr>
          <a:lstStyle/>
          <a:p>
            <a:r>
              <a:rPr lang="en-US"/>
              <a:t>Spin density </a:t>
            </a:r>
          </a:p>
        </p:txBody>
      </p:sp>
    </p:spTree>
    <p:extLst>
      <p:ext uri="{BB962C8B-B14F-4D97-AF65-F5344CB8AC3E}">
        <p14:creationId xmlns:p14="http://schemas.microsoft.com/office/powerpoint/2010/main" val="13937528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4288" y="4900613"/>
            <a:ext cx="64960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5" name="Text Box 3"/>
          <p:cNvSpPr txBox="1">
            <a:spLocks noChangeArrowheads="1"/>
          </p:cNvSpPr>
          <p:nvPr/>
        </p:nvSpPr>
        <p:spPr bwMode="auto">
          <a:xfrm>
            <a:off x="431540" y="1052736"/>
            <a:ext cx="8280920" cy="50940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square" lIns="77761" tIns="38880" rIns="77761" bIns="38880">
            <a:spAutoFit/>
          </a:bodyPr>
          <a:lstStyle>
            <a:lvl1pPr defTabSz="777875" eaLnBrk="0" hangingPunct="0">
              <a:defRPr sz="3200">
                <a:solidFill>
                  <a:schemeClr val="tx1"/>
                </a:solidFill>
                <a:latin typeface="Times New Roman" pitchFamily="18" charset="0"/>
              </a:defRPr>
            </a:lvl1pPr>
            <a:lvl2pPr marL="742950" indent="-285750" defTabSz="777875" eaLnBrk="0" hangingPunct="0">
              <a:defRPr sz="3200">
                <a:solidFill>
                  <a:schemeClr val="tx1"/>
                </a:solidFill>
                <a:latin typeface="Times New Roman" pitchFamily="18" charset="0"/>
              </a:defRPr>
            </a:lvl2pPr>
            <a:lvl3pPr marL="1143000" indent="-228600" defTabSz="777875" eaLnBrk="0" hangingPunct="0">
              <a:defRPr sz="3200">
                <a:solidFill>
                  <a:schemeClr val="tx1"/>
                </a:solidFill>
                <a:latin typeface="Times New Roman" pitchFamily="18" charset="0"/>
              </a:defRPr>
            </a:lvl3pPr>
            <a:lvl4pPr marL="1600200" indent="-228600" defTabSz="777875" eaLnBrk="0" hangingPunct="0">
              <a:defRPr sz="3200">
                <a:solidFill>
                  <a:schemeClr val="tx1"/>
                </a:solidFill>
                <a:latin typeface="Times New Roman" pitchFamily="18" charset="0"/>
              </a:defRPr>
            </a:lvl4pPr>
            <a:lvl5pPr marL="2057400" indent="-228600" defTabSz="777875" eaLnBrk="0" hangingPunct="0">
              <a:defRPr sz="3200">
                <a:solidFill>
                  <a:schemeClr val="tx1"/>
                </a:solidFill>
                <a:latin typeface="Times New Roman" pitchFamily="18" charset="0"/>
              </a:defRPr>
            </a:lvl5pPr>
            <a:lvl6pPr marL="2514600" indent="-228600" defTabSz="777875" eaLnBrk="0" fontAlgn="base" hangingPunct="0">
              <a:spcBef>
                <a:spcPct val="0"/>
              </a:spcBef>
              <a:spcAft>
                <a:spcPct val="0"/>
              </a:spcAft>
              <a:defRPr sz="3200">
                <a:solidFill>
                  <a:schemeClr val="tx1"/>
                </a:solidFill>
                <a:latin typeface="Times New Roman" pitchFamily="18" charset="0"/>
              </a:defRPr>
            </a:lvl6pPr>
            <a:lvl7pPr marL="2971800" indent="-228600" defTabSz="777875" eaLnBrk="0" fontAlgn="base" hangingPunct="0">
              <a:spcBef>
                <a:spcPct val="0"/>
              </a:spcBef>
              <a:spcAft>
                <a:spcPct val="0"/>
              </a:spcAft>
              <a:defRPr sz="3200">
                <a:solidFill>
                  <a:schemeClr val="tx1"/>
                </a:solidFill>
                <a:latin typeface="Times New Roman" pitchFamily="18" charset="0"/>
              </a:defRPr>
            </a:lvl7pPr>
            <a:lvl8pPr marL="3429000" indent="-228600" defTabSz="777875" eaLnBrk="0" fontAlgn="base" hangingPunct="0">
              <a:spcBef>
                <a:spcPct val="0"/>
              </a:spcBef>
              <a:spcAft>
                <a:spcPct val="0"/>
              </a:spcAft>
              <a:defRPr sz="3200">
                <a:solidFill>
                  <a:schemeClr val="tx1"/>
                </a:solidFill>
                <a:latin typeface="Times New Roman" pitchFamily="18" charset="0"/>
              </a:defRPr>
            </a:lvl8pPr>
            <a:lvl9pPr marL="3886200" indent="-228600" defTabSz="777875"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800" b="1" u="sng" dirty="0">
                <a:solidFill>
                  <a:srgbClr val="003366"/>
                </a:solidFill>
                <a:latin typeface="Arial" pitchFamily="34" charset="0"/>
              </a:rPr>
              <a:t>Diagonal </a:t>
            </a:r>
            <a:r>
              <a:rPr lang="fr-FR" sz="2800" u="sng" dirty="0">
                <a:solidFill>
                  <a:srgbClr val="003366"/>
                </a:solidFill>
                <a:latin typeface="Arial" pitchFamily="34" charset="0"/>
              </a:rPr>
              <a:t>part of </a:t>
            </a:r>
            <a:r>
              <a:rPr lang="fr-FR" sz="2800" u="sng" dirty="0" smtClean="0">
                <a:solidFill>
                  <a:srgbClr val="003366"/>
                </a:solidFill>
                <a:latin typeface="Arial" pitchFamily="34" charset="0"/>
              </a:rPr>
              <a:t>1e-Reduced </a:t>
            </a:r>
            <a:r>
              <a:rPr lang="fr-FR" sz="2800" u="sng" dirty="0" err="1" smtClean="0">
                <a:solidFill>
                  <a:srgbClr val="003366"/>
                </a:solidFill>
                <a:latin typeface="Arial" pitchFamily="34" charset="0"/>
              </a:rPr>
              <a:t>Density</a:t>
            </a:r>
            <a:r>
              <a:rPr lang="fr-FR" sz="2800" u="sng" dirty="0" smtClean="0">
                <a:solidFill>
                  <a:srgbClr val="003366"/>
                </a:solidFill>
                <a:latin typeface="Arial" pitchFamily="34" charset="0"/>
              </a:rPr>
              <a:t> Matrix</a:t>
            </a:r>
            <a:endParaRPr lang="fr-FR" sz="2800" u="sng" dirty="0">
              <a:solidFill>
                <a:srgbClr val="003366"/>
              </a:solidFill>
              <a:latin typeface="Arial" pitchFamily="34" charset="0"/>
            </a:endParaRPr>
          </a:p>
        </p:txBody>
      </p:sp>
      <p:sp>
        <p:nvSpPr>
          <p:cNvPr id="8196" name="Text Box 6"/>
          <p:cNvSpPr txBox="1">
            <a:spLocks noChangeArrowheads="1"/>
          </p:cNvSpPr>
          <p:nvPr/>
        </p:nvSpPr>
        <p:spPr bwMode="auto">
          <a:xfrm>
            <a:off x="0" y="2133600"/>
            <a:ext cx="23399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77761" tIns="38880" rIns="77761" bIns="38880">
            <a:spAutoFit/>
          </a:bodyPr>
          <a:lstStyle>
            <a:lvl1pPr defTabSz="777875" eaLnBrk="0" hangingPunct="0">
              <a:defRPr sz="3200">
                <a:solidFill>
                  <a:schemeClr val="tx1"/>
                </a:solidFill>
                <a:latin typeface="Times New Roman" pitchFamily="18" charset="0"/>
              </a:defRPr>
            </a:lvl1pPr>
            <a:lvl2pPr marL="742950" indent="-285750" defTabSz="777875" eaLnBrk="0" hangingPunct="0">
              <a:defRPr sz="3200">
                <a:solidFill>
                  <a:schemeClr val="tx1"/>
                </a:solidFill>
                <a:latin typeface="Times New Roman" pitchFamily="18" charset="0"/>
              </a:defRPr>
            </a:lvl2pPr>
            <a:lvl3pPr marL="1143000" indent="-228600" defTabSz="777875" eaLnBrk="0" hangingPunct="0">
              <a:defRPr sz="3200">
                <a:solidFill>
                  <a:schemeClr val="tx1"/>
                </a:solidFill>
                <a:latin typeface="Times New Roman" pitchFamily="18" charset="0"/>
              </a:defRPr>
            </a:lvl3pPr>
            <a:lvl4pPr marL="1600200" indent="-228600" defTabSz="777875" eaLnBrk="0" hangingPunct="0">
              <a:defRPr sz="3200">
                <a:solidFill>
                  <a:schemeClr val="tx1"/>
                </a:solidFill>
                <a:latin typeface="Times New Roman" pitchFamily="18" charset="0"/>
              </a:defRPr>
            </a:lvl4pPr>
            <a:lvl5pPr marL="2057400" indent="-228600" defTabSz="777875" eaLnBrk="0" hangingPunct="0">
              <a:defRPr sz="3200">
                <a:solidFill>
                  <a:schemeClr val="tx1"/>
                </a:solidFill>
                <a:latin typeface="Times New Roman" pitchFamily="18" charset="0"/>
              </a:defRPr>
            </a:lvl5pPr>
            <a:lvl6pPr marL="2514600" indent="-228600" defTabSz="777875" eaLnBrk="0" fontAlgn="base" hangingPunct="0">
              <a:spcBef>
                <a:spcPct val="0"/>
              </a:spcBef>
              <a:spcAft>
                <a:spcPct val="0"/>
              </a:spcAft>
              <a:defRPr sz="3200">
                <a:solidFill>
                  <a:schemeClr val="tx1"/>
                </a:solidFill>
                <a:latin typeface="Times New Roman" pitchFamily="18" charset="0"/>
              </a:defRPr>
            </a:lvl6pPr>
            <a:lvl7pPr marL="2971800" indent="-228600" defTabSz="777875" eaLnBrk="0" fontAlgn="base" hangingPunct="0">
              <a:spcBef>
                <a:spcPct val="0"/>
              </a:spcBef>
              <a:spcAft>
                <a:spcPct val="0"/>
              </a:spcAft>
              <a:defRPr sz="3200">
                <a:solidFill>
                  <a:schemeClr val="tx1"/>
                </a:solidFill>
                <a:latin typeface="Times New Roman" pitchFamily="18" charset="0"/>
              </a:defRPr>
            </a:lvl7pPr>
            <a:lvl8pPr marL="3429000" indent="-228600" defTabSz="777875" eaLnBrk="0" fontAlgn="base" hangingPunct="0">
              <a:spcBef>
                <a:spcPct val="0"/>
              </a:spcBef>
              <a:spcAft>
                <a:spcPct val="0"/>
              </a:spcAft>
              <a:defRPr sz="3200">
                <a:solidFill>
                  <a:schemeClr val="tx1"/>
                </a:solidFill>
                <a:latin typeface="Times New Roman" pitchFamily="18" charset="0"/>
              </a:defRPr>
            </a:lvl8pPr>
            <a:lvl9pPr marL="3886200" indent="-228600" defTabSz="777875"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000" u="sng">
                <a:solidFill>
                  <a:srgbClr val="003366"/>
                </a:solidFill>
                <a:latin typeface="Arial" pitchFamily="34" charset="0"/>
              </a:rPr>
              <a:t>Charge density</a:t>
            </a:r>
            <a:endParaRPr lang="fr-FR" sz="2000">
              <a:solidFill>
                <a:srgbClr val="003366"/>
              </a:solidFill>
              <a:latin typeface="Arial" pitchFamily="34" charset="0"/>
            </a:endParaRPr>
          </a:p>
        </p:txBody>
      </p:sp>
      <p:sp>
        <p:nvSpPr>
          <p:cNvPr id="8197" name="Text Box 8"/>
          <p:cNvSpPr txBox="1">
            <a:spLocks noChangeArrowheads="1"/>
          </p:cNvSpPr>
          <p:nvPr/>
        </p:nvSpPr>
        <p:spPr bwMode="auto">
          <a:xfrm>
            <a:off x="0" y="3222625"/>
            <a:ext cx="2143125" cy="385763"/>
          </a:xfrm>
          <a:prstGeom prst="rect">
            <a:avLst/>
          </a:prstGeom>
          <a:solidFill>
            <a:schemeClr val="bg1"/>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lIns="77761" tIns="38880" rIns="77761" bIns="38880">
            <a:spAutoFit/>
          </a:bodyPr>
          <a:lstStyle>
            <a:lvl1pPr defTabSz="777875" eaLnBrk="0" hangingPunct="0">
              <a:defRPr sz="3200">
                <a:solidFill>
                  <a:schemeClr val="tx1"/>
                </a:solidFill>
                <a:latin typeface="Times New Roman" pitchFamily="18" charset="0"/>
              </a:defRPr>
            </a:lvl1pPr>
            <a:lvl2pPr marL="742950" indent="-285750" defTabSz="777875" eaLnBrk="0" hangingPunct="0">
              <a:defRPr sz="3200">
                <a:solidFill>
                  <a:schemeClr val="tx1"/>
                </a:solidFill>
                <a:latin typeface="Times New Roman" pitchFamily="18" charset="0"/>
              </a:defRPr>
            </a:lvl2pPr>
            <a:lvl3pPr marL="1143000" indent="-228600" defTabSz="777875" eaLnBrk="0" hangingPunct="0">
              <a:defRPr sz="3200">
                <a:solidFill>
                  <a:schemeClr val="tx1"/>
                </a:solidFill>
                <a:latin typeface="Times New Roman" pitchFamily="18" charset="0"/>
              </a:defRPr>
            </a:lvl3pPr>
            <a:lvl4pPr marL="1600200" indent="-228600" defTabSz="777875" eaLnBrk="0" hangingPunct="0">
              <a:defRPr sz="3200">
                <a:solidFill>
                  <a:schemeClr val="tx1"/>
                </a:solidFill>
                <a:latin typeface="Times New Roman" pitchFamily="18" charset="0"/>
              </a:defRPr>
            </a:lvl4pPr>
            <a:lvl5pPr marL="2057400" indent="-228600" defTabSz="777875" eaLnBrk="0" hangingPunct="0">
              <a:defRPr sz="3200">
                <a:solidFill>
                  <a:schemeClr val="tx1"/>
                </a:solidFill>
                <a:latin typeface="Times New Roman" pitchFamily="18" charset="0"/>
              </a:defRPr>
            </a:lvl5pPr>
            <a:lvl6pPr marL="2514600" indent="-228600" defTabSz="777875" eaLnBrk="0" fontAlgn="base" hangingPunct="0">
              <a:spcBef>
                <a:spcPct val="0"/>
              </a:spcBef>
              <a:spcAft>
                <a:spcPct val="0"/>
              </a:spcAft>
              <a:defRPr sz="3200">
                <a:solidFill>
                  <a:schemeClr val="tx1"/>
                </a:solidFill>
                <a:latin typeface="Times New Roman" pitchFamily="18" charset="0"/>
              </a:defRPr>
            </a:lvl6pPr>
            <a:lvl7pPr marL="2971800" indent="-228600" defTabSz="777875" eaLnBrk="0" fontAlgn="base" hangingPunct="0">
              <a:spcBef>
                <a:spcPct val="0"/>
              </a:spcBef>
              <a:spcAft>
                <a:spcPct val="0"/>
              </a:spcAft>
              <a:defRPr sz="3200">
                <a:solidFill>
                  <a:schemeClr val="tx1"/>
                </a:solidFill>
                <a:latin typeface="Times New Roman" pitchFamily="18" charset="0"/>
              </a:defRPr>
            </a:lvl7pPr>
            <a:lvl8pPr marL="3429000" indent="-228600" defTabSz="777875" eaLnBrk="0" fontAlgn="base" hangingPunct="0">
              <a:spcBef>
                <a:spcPct val="0"/>
              </a:spcBef>
              <a:spcAft>
                <a:spcPct val="0"/>
              </a:spcAft>
              <a:defRPr sz="3200">
                <a:solidFill>
                  <a:schemeClr val="tx1"/>
                </a:solidFill>
                <a:latin typeface="Times New Roman" pitchFamily="18" charset="0"/>
              </a:defRPr>
            </a:lvl8pPr>
            <a:lvl9pPr marL="3886200" indent="-228600" defTabSz="777875"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000" u="sng">
                <a:solidFill>
                  <a:srgbClr val="003366"/>
                </a:solidFill>
                <a:latin typeface="Arial" pitchFamily="34" charset="0"/>
              </a:rPr>
              <a:t>Spin Density</a:t>
            </a:r>
          </a:p>
        </p:txBody>
      </p:sp>
      <p:sp>
        <p:nvSpPr>
          <p:cNvPr id="2" name="Rectangle 8"/>
          <p:cNvSpPr>
            <a:spLocks noChangeArrowheads="1"/>
          </p:cNvSpPr>
          <p:nvPr/>
        </p:nvSpPr>
        <p:spPr bwMode="auto">
          <a:xfrm>
            <a:off x="6372225" y="3035300"/>
            <a:ext cx="1412875" cy="701675"/>
          </a:xfrm>
          <a:prstGeom prst="rect">
            <a:avLst/>
          </a:prstGeom>
          <a:noFill/>
          <a:ln w="2540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3" name="Rectangle 8"/>
          <p:cNvSpPr>
            <a:spLocks noChangeArrowheads="1"/>
          </p:cNvSpPr>
          <p:nvPr/>
        </p:nvSpPr>
        <p:spPr bwMode="auto">
          <a:xfrm>
            <a:off x="6946900" y="1935163"/>
            <a:ext cx="1146175" cy="666750"/>
          </a:xfrm>
          <a:prstGeom prst="rect">
            <a:avLst/>
          </a:prstGeom>
          <a:noFill/>
          <a:ln w="2540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8200" name="Espace réservé du numéro de diapositive 1"/>
          <p:cNvSpPr txBox="1">
            <a:spLocks noGrp="1"/>
          </p:cNvSpPr>
          <p:nvPr/>
        </p:nvSpPr>
        <p:spPr bwMode="auto">
          <a:xfrm>
            <a:off x="70104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algn="r"/>
            <a:fld id="{CD0A5863-C7DC-4E2B-B7EC-446AD3F9E620}" type="slidenum">
              <a:rPr lang="en-GB" sz="1200">
                <a:latin typeface="Arial" pitchFamily="34" charset="0"/>
              </a:rPr>
              <a:pPr algn="r"/>
              <a:t>61</a:t>
            </a:fld>
            <a:endParaRPr lang="en-GB" sz="1200">
              <a:latin typeface="Arial" pitchFamily="34" charset="0"/>
            </a:endParaRPr>
          </a:p>
        </p:txBody>
      </p:sp>
      <p:sp>
        <p:nvSpPr>
          <p:cNvPr id="8201" name="Text Box 4"/>
          <p:cNvSpPr txBox="1">
            <a:spLocks noChangeArrowheads="1"/>
          </p:cNvSpPr>
          <p:nvPr/>
        </p:nvSpPr>
        <p:spPr bwMode="auto">
          <a:xfrm>
            <a:off x="-107950" y="5084763"/>
            <a:ext cx="25209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77761" tIns="38880" rIns="77761" bIns="38880">
            <a:spAutoFit/>
          </a:bodyPr>
          <a:lstStyle>
            <a:lvl1pPr defTabSz="777875" eaLnBrk="0" hangingPunct="0">
              <a:defRPr sz="3200">
                <a:solidFill>
                  <a:schemeClr val="tx1"/>
                </a:solidFill>
                <a:latin typeface="Times New Roman" pitchFamily="18" charset="0"/>
              </a:defRPr>
            </a:lvl1pPr>
            <a:lvl2pPr marL="742950" indent="-285750" defTabSz="777875" eaLnBrk="0" hangingPunct="0">
              <a:defRPr sz="3200">
                <a:solidFill>
                  <a:schemeClr val="tx1"/>
                </a:solidFill>
                <a:latin typeface="Times New Roman" pitchFamily="18" charset="0"/>
              </a:defRPr>
            </a:lvl2pPr>
            <a:lvl3pPr marL="1143000" indent="-228600" defTabSz="777875" eaLnBrk="0" hangingPunct="0">
              <a:defRPr sz="3200">
                <a:solidFill>
                  <a:schemeClr val="tx1"/>
                </a:solidFill>
                <a:latin typeface="Times New Roman" pitchFamily="18" charset="0"/>
              </a:defRPr>
            </a:lvl3pPr>
            <a:lvl4pPr marL="1600200" indent="-228600" defTabSz="777875" eaLnBrk="0" hangingPunct="0">
              <a:defRPr sz="3200">
                <a:solidFill>
                  <a:schemeClr val="tx1"/>
                </a:solidFill>
                <a:latin typeface="Times New Roman" pitchFamily="18" charset="0"/>
              </a:defRPr>
            </a:lvl4pPr>
            <a:lvl5pPr marL="2057400" indent="-228600" defTabSz="777875" eaLnBrk="0" hangingPunct="0">
              <a:defRPr sz="3200">
                <a:solidFill>
                  <a:schemeClr val="tx1"/>
                </a:solidFill>
                <a:latin typeface="Times New Roman" pitchFamily="18" charset="0"/>
              </a:defRPr>
            </a:lvl5pPr>
            <a:lvl6pPr marL="2514600" indent="-228600" defTabSz="777875" eaLnBrk="0" fontAlgn="base" hangingPunct="0">
              <a:spcBef>
                <a:spcPct val="0"/>
              </a:spcBef>
              <a:spcAft>
                <a:spcPct val="0"/>
              </a:spcAft>
              <a:defRPr sz="3200">
                <a:solidFill>
                  <a:schemeClr val="tx1"/>
                </a:solidFill>
                <a:latin typeface="Times New Roman" pitchFamily="18" charset="0"/>
              </a:defRPr>
            </a:lvl6pPr>
            <a:lvl7pPr marL="2971800" indent="-228600" defTabSz="777875" eaLnBrk="0" fontAlgn="base" hangingPunct="0">
              <a:spcBef>
                <a:spcPct val="0"/>
              </a:spcBef>
              <a:spcAft>
                <a:spcPct val="0"/>
              </a:spcAft>
              <a:defRPr sz="3200">
                <a:solidFill>
                  <a:schemeClr val="tx1"/>
                </a:solidFill>
                <a:latin typeface="Times New Roman" pitchFamily="18" charset="0"/>
              </a:defRPr>
            </a:lvl7pPr>
            <a:lvl8pPr marL="3429000" indent="-228600" defTabSz="777875" eaLnBrk="0" fontAlgn="base" hangingPunct="0">
              <a:spcBef>
                <a:spcPct val="0"/>
              </a:spcBef>
              <a:spcAft>
                <a:spcPct val="0"/>
              </a:spcAft>
              <a:defRPr sz="3200">
                <a:solidFill>
                  <a:schemeClr val="tx1"/>
                </a:solidFill>
                <a:latin typeface="Times New Roman" pitchFamily="18" charset="0"/>
              </a:defRPr>
            </a:lvl8pPr>
            <a:lvl9pPr marL="3886200" indent="-228600" defTabSz="777875"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000" u="sng">
                <a:solidFill>
                  <a:srgbClr val="003366"/>
                </a:solidFill>
                <a:latin typeface="Arial" pitchFamily="34" charset="0"/>
              </a:rPr>
              <a:t>Momentum density</a:t>
            </a:r>
          </a:p>
        </p:txBody>
      </p:sp>
      <p:sp>
        <p:nvSpPr>
          <p:cNvPr id="8202" name="Text Box 6"/>
          <p:cNvSpPr txBox="1">
            <a:spLocks noChangeArrowheads="1"/>
          </p:cNvSpPr>
          <p:nvPr/>
        </p:nvSpPr>
        <p:spPr bwMode="auto">
          <a:xfrm>
            <a:off x="1908175" y="4208463"/>
            <a:ext cx="5327650" cy="50958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77761" tIns="38880" rIns="77761" bIns="38880">
            <a:spAutoFit/>
          </a:bodyPr>
          <a:lstStyle>
            <a:lvl1pPr defTabSz="777875" eaLnBrk="0" hangingPunct="0">
              <a:defRPr sz="3200">
                <a:solidFill>
                  <a:schemeClr val="tx1"/>
                </a:solidFill>
                <a:latin typeface="Times New Roman" pitchFamily="18" charset="0"/>
              </a:defRPr>
            </a:lvl1pPr>
            <a:lvl2pPr marL="742950" indent="-285750" defTabSz="777875" eaLnBrk="0" hangingPunct="0">
              <a:defRPr sz="3200">
                <a:solidFill>
                  <a:schemeClr val="tx1"/>
                </a:solidFill>
                <a:latin typeface="Times New Roman" pitchFamily="18" charset="0"/>
              </a:defRPr>
            </a:lvl2pPr>
            <a:lvl3pPr marL="1143000" indent="-228600" defTabSz="777875" eaLnBrk="0" hangingPunct="0">
              <a:defRPr sz="3200">
                <a:solidFill>
                  <a:schemeClr val="tx1"/>
                </a:solidFill>
                <a:latin typeface="Times New Roman" pitchFamily="18" charset="0"/>
              </a:defRPr>
            </a:lvl3pPr>
            <a:lvl4pPr marL="1600200" indent="-228600" defTabSz="777875" eaLnBrk="0" hangingPunct="0">
              <a:defRPr sz="3200">
                <a:solidFill>
                  <a:schemeClr val="tx1"/>
                </a:solidFill>
                <a:latin typeface="Times New Roman" pitchFamily="18" charset="0"/>
              </a:defRPr>
            </a:lvl4pPr>
            <a:lvl5pPr marL="2057400" indent="-228600" defTabSz="777875" eaLnBrk="0" hangingPunct="0">
              <a:defRPr sz="3200">
                <a:solidFill>
                  <a:schemeClr val="tx1"/>
                </a:solidFill>
                <a:latin typeface="Times New Roman" pitchFamily="18" charset="0"/>
              </a:defRPr>
            </a:lvl5pPr>
            <a:lvl6pPr marL="2514600" indent="-228600" defTabSz="777875" eaLnBrk="0" fontAlgn="base" hangingPunct="0">
              <a:spcBef>
                <a:spcPct val="0"/>
              </a:spcBef>
              <a:spcAft>
                <a:spcPct val="0"/>
              </a:spcAft>
              <a:defRPr sz="3200">
                <a:solidFill>
                  <a:schemeClr val="tx1"/>
                </a:solidFill>
                <a:latin typeface="Times New Roman" pitchFamily="18" charset="0"/>
              </a:defRPr>
            </a:lvl6pPr>
            <a:lvl7pPr marL="2971800" indent="-228600" defTabSz="777875" eaLnBrk="0" fontAlgn="base" hangingPunct="0">
              <a:spcBef>
                <a:spcPct val="0"/>
              </a:spcBef>
              <a:spcAft>
                <a:spcPct val="0"/>
              </a:spcAft>
              <a:defRPr sz="3200">
                <a:solidFill>
                  <a:schemeClr val="tx1"/>
                </a:solidFill>
                <a:latin typeface="Times New Roman" pitchFamily="18" charset="0"/>
              </a:defRPr>
            </a:lvl7pPr>
            <a:lvl8pPr marL="3429000" indent="-228600" defTabSz="777875" eaLnBrk="0" fontAlgn="base" hangingPunct="0">
              <a:spcBef>
                <a:spcPct val="0"/>
              </a:spcBef>
              <a:spcAft>
                <a:spcPct val="0"/>
              </a:spcAft>
              <a:defRPr sz="3200">
                <a:solidFill>
                  <a:schemeClr val="tx1"/>
                </a:solidFill>
                <a:latin typeface="Times New Roman" pitchFamily="18" charset="0"/>
              </a:defRPr>
            </a:lvl8pPr>
            <a:lvl9pPr marL="3886200" indent="-228600" defTabSz="777875" eaLnBrk="0" fontAlgn="base" hangingPunct="0">
              <a:spcBef>
                <a:spcPct val="0"/>
              </a:spcBef>
              <a:spcAft>
                <a:spcPct val="0"/>
              </a:spcAft>
              <a:defRPr sz="3200">
                <a:solidFill>
                  <a:schemeClr val="tx1"/>
                </a:solidFill>
                <a:latin typeface="Times New Roman" pitchFamily="18" charset="0"/>
              </a:defRPr>
            </a:lvl9pPr>
          </a:lstStyle>
          <a:p>
            <a:pPr algn="ctr" eaLnBrk="1" hangingPunct="1"/>
            <a:r>
              <a:rPr lang="fr-FR" sz="2800" b="1" u="sng">
                <a:solidFill>
                  <a:srgbClr val="003366"/>
                </a:solidFill>
                <a:latin typeface="Arial" pitchFamily="34" charset="0"/>
              </a:rPr>
              <a:t>Off-diagonal </a:t>
            </a:r>
            <a:r>
              <a:rPr lang="fr-FR" sz="2800" u="sng">
                <a:solidFill>
                  <a:srgbClr val="003366"/>
                </a:solidFill>
                <a:latin typeface="Arial" pitchFamily="34" charset="0"/>
              </a:rPr>
              <a:t>part of 1e-RDM</a:t>
            </a:r>
          </a:p>
        </p:txBody>
      </p:sp>
      <p:sp>
        <p:nvSpPr>
          <p:cNvPr id="4" name="Rectangle 8"/>
          <p:cNvSpPr>
            <a:spLocks noChangeArrowheads="1"/>
          </p:cNvSpPr>
          <p:nvPr/>
        </p:nvSpPr>
        <p:spPr bwMode="auto">
          <a:xfrm>
            <a:off x="4716463" y="4959350"/>
            <a:ext cx="2592387" cy="701675"/>
          </a:xfrm>
          <a:prstGeom prst="rect">
            <a:avLst/>
          </a:prstGeom>
          <a:noFill/>
          <a:ln w="25400"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fr-FR" sz="1800">
              <a:latin typeface="Clarendon LT Std Light"/>
            </a:endParaRPr>
          </a:p>
        </p:txBody>
      </p:sp>
      <p:sp>
        <p:nvSpPr>
          <p:cNvPr id="8204" name="Line 31"/>
          <p:cNvSpPr>
            <a:spLocks noChangeShapeType="1"/>
          </p:cNvSpPr>
          <p:nvPr/>
        </p:nvSpPr>
        <p:spPr bwMode="auto">
          <a:xfrm>
            <a:off x="0" y="4149725"/>
            <a:ext cx="9144000"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spAutoFit/>
          </a:bodyPr>
          <a:lstStyle/>
          <a:p>
            <a:endParaRPr lang="fr-FR"/>
          </a:p>
        </p:txBody>
      </p:sp>
      <p:pic>
        <p:nvPicPr>
          <p:cNvPr id="8205"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4288" y="5686425"/>
            <a:ext cx="43926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06" name="Rectangle 5"/>
          <p:cNvSpPr>
            <a:spLocks noChangeArrowheads="1"/>
          </p:cNvSpPr>
          <p:nvPr/>
        </p:nvSpPr>
        <p:spPr bwMode="auto">
          <a:xfrm>
            <a:off x="0" y="188913"/>
            <a:ext cx="9144000" cy="523220"/>
          </a:xfrm>
          <a:prstGeom prst="rect">
            <a:avLst/>
          </a:prstGeom>
          <a:solidFill>
            <a:srgbClr val="00B0F0"/>
          </a:solidFill>
          <a:ln>
            <a:noFill/>
          </a:ln>
          <a:extLst/>
        </p:spPr>
        <p:txBody>
          <a:bodyPr wrap="square">
            <a:spAutoFit/>
          </a:bodyPr>
          <a:lstStyle/>
          <a:p>
            <a:r>
              <a:rPr lang="en-GB" sz="2800" dirty="0" smtClean="0">
                <a:solidFill>
                  <a:srgbClr val="FFFF00"/>
                </a:solidFill>
                <a:latin typeface="Arial" pitchFamily="34" charset="0"/>
                <a:cs typeface="Arial" pitchFamily="34" charset="0"/>
              </a:rPr>
              <a:t>How to get all ground state properties of a given material</a:t>
            </a:r>
            <a:endParaRPr lang="en-GB" sz="2800" dirty="0">
              <a:solidFill>
                <a:srgbClr val="FFFF00"/>
              </a:solidFill>
              <a:latin typeface="Arial" pitchFamily="34" charset="0"/>
              <a:cs typeface="Arial" pitchFamily="34" charset="0"/>
            </a:endParaRPr>
          </a:p>
        </p:txBody>
      </p:sp>
      <p:pic>
        <p:nvPicPr>
          <p:cNvPr id="8207"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7013" y="3076575"/>
            <a:ext cx="5334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81263" y="1943100"/>
            <a:ext cx="56197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104599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noChangeAspect="1"/>
          </p:cNvGrpSpPr>
          <p:nvPr/>
        </p:nvGrpSpPr>
        <p:grpSpPr bwMode="auto">
          <a:xfrm>
            <a:off x="2916238" y="762000"/>
            <a:ext cx="4684862" cy="2400300"/>
            <a:chOff x="912" y="336"/>
            <a:chExt cx="3282" cy="1680"/>
          </a:xfrm>
        </p:grpSpPr>
        <p:grpSp>
          <p:nvGrpSpPr>
            <p:cNvPr id="3087" name="Group 3"/>
            <p:cNvGrpSpPr>
              <a:grpSpLocks noChangeAspect="1"/>
            </p:cNvGrpSpPr>
            <p:nvPr/>
          </p:nvGrpSpPr>
          <p:grpSpPr bwMode="auto">
            <a:xfrm>
              <a:off x="912" y="336"/>
              <a:ext cx="3282" cy="1680"/>
              <a:chOff x="912" y="480"/>
              <a:chExt cx="3282" cy="1680"/>
            </a:xfrm>
          </p:grpSpPr>
          <p:sp>
            <p:nvSpPr>
              <p:cNvPr id="3091" name="Line 4"/>
              <p:cNvSpPr>
                <a:spLocks noChangeAspect="1" noChangeShapeType="1"/>
              </p:cNvSpPr>
              <p:nvPr/>
            </p:nvSpPr>
            <p:spPr bwMode="auto">
              <a:xfrm flipV="1">
                <a:off x="2064" y="720"/>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aphicFrame>
            <p:nvGraphicFramePr>
              <p:cNvPr id="3092" name="Object 5"/>
              <p:cNvGraphicFramePr>
                <a:graphicFrameLocks noChangeAspect="1"/>
              </p:cNvGraphicFramePr>
              <p:nvPr/>
            </p:nvGraphicFramePr>
            <p:xfrm>
              <a:off x="2064" y="480"/>
              <a:ext cx="156" cy="192"/>
            </p:xfrm>
            <a:graphic>
              <a:graphicData uri="http://schemas.openxmlformats.org/presentationml/2006/ole">
                <mc:AlternateContent xmlns:mc="http://schemas.openxmlformats.org/markup-compatibility/2006">
                  <mc:Choice xmlns:v="urn:schemas-microsoft-com:vml" Requires="v">
                    <p:oleObj spid="_x0000_s15635" name="Équation" r:id="rId3" imgW="164957" imgH="203024" progId="Equation.3">
                      <p:embed/>
                    </p:oleObj>
                  </mc:Choice>
                  <mc:Fallback>
                    <p:oleObj name="Équation" r:id="rId3" imgW="164957"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480"/>
                            <a:ext cx="15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3" name="Line 6"/>
              <p:cNvSpPr>
                <a:spLocks noChangeAspect="1" noChangeShapeType="1"/>
              </p:cNvSpPr>
              <p:nvPr/>
            </p:nvSpPr>
            <p:spPr bwMode="auto">
              <a:xfrm>
                <a:off x="1200" y="2160"/>
                <a:ext cx="17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4" name="Line 7"/>
              <p:cNvSpPr>
                <a:spLocks noChangeAspect="1" noChangeShapeType="1"/>
              </p:cNvSpPr>
              <p:nvPr/>
            </p:nvSpPr>
            <p:spPr bwMode="auto">
              <a:xfrm>
                <a:off x="1200" y="2016"/>
                <a:ext cx="17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5" name="Line 8"/>
              <p:cNvSpPr>
                <a:spLocks noChangeAspect="1" noChangeShapeType="1"/>
              </p:cNvSpPr>
              <p:nvPr/>
            </p:nvSpPr>
            <p:spPr bwMode="auto">
              <a:xfrm>
                <a:off x="1200" y="1872"/>
                <a:ext cx="17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6" name="Line 9"/>
              <p:cNvSpPr>
                <a:spLocks noChangeAspect="1" noChangeShapeType="1"/>
              </p:cNvSpPr>
              <p:nvPr/>
            </p:nvSpPr>
            <p:spPr bwMode="auto">
              <a:xfrm>
                <a:off x="1200" y="1728"/>
                <a:ext cx="17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7" name="Line 10"/>
              <p:cNvSpPr>
                <a:spLocks noChangeAspect="1" noChangeShapeType="1"/>
              </p:cNvSpPr>
              <p:nvPr/>
            </p:nvSpPr>
            <p:spPr bwMode="auto">
              <a:xfrm>
                <a:off x="1200" y="1584"/>
                <a:ext cx="17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8" name="Line 11"/>
              <p:cNvSpPr>
                <a:spLocks noChangeAspect="1" noChangeShapeType="1"/>
              </p:cNvSpPr>
              <p:nvPr/>
            </p:nvSpPr>
            <p:spPr bwMode="auto">
              <a:xfrm flipH="1" flipV="1">
                <a:off x="1296" y="1056"/>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9" name="Line 12"/>
              <p:cNvSpPr>
                <a:spLocks noChangeAspect="1" noChangeShapeType="1"/>
              </p:cNvSpPr>
              <p:nvPr/>
            </p:nvSpPr>
            <p:spPr bwMode="auto">
              <a:xfrm flipH="1" flipV="1">
                <a:off x="1296" y="1200"/>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0" name="Line 13"/>
              <p:cNvSpPr>
                <a:spLocks noChangeAspect="1" noChangeShapeType="1"/>
              </p:cNvSpPr>
              <p:nvPr/>
            </p:nvSpPr>
            <p:spPr bwMode="auto">
              <a:xfrm flipH="1" flipV="1">
                <a:off x="1296" y="1344"/>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1" name="Line 14"/>
              <p:cNvSpPr>
                <a:spLocks noChangeAspect="1" noChangeShapeType="1"/>
              </p:cNvSpPr>
              <p:nvPr/>
            </p:nvSpPr>
            <p:spPr bwMode="auto">
              <a:xfrm flipH="1" flipV="1">
                <a:off x="1296" y="1488"/>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2" name="Line 15"/>
              <p:cNvSpPr>
                <a:spLocks noChangeAspect="1" noChangeShapeType="1"/>
              </p:cNvSpPr>
              <p:nvPr/>
            </p:nvSpPr>
            <p:spPr bwMode="auto">
              <a:xfrm flipV="1">
                <a:off x="2064" y="1056"/>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3" name="Line 16"/>
              <p:cNvSpPr>
                <a:spLocks noChangeAspect="1" noChangeShapeType="1"/>
              </p:cNvSpPr>
              <p:nvPr/>
            </p:nvSpPr>
            <p:spPr bwMode="auto">
              <a:xfrm flipV="1">
                <a:off x="2064" y="1488"/>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4" name="Line 17"/>
              <p:cNvSpPr>
                <a:spLocks noChangeAspect="1" noChangeShapeType="1"/>
              </p:cNvSpPr>
              <p:nvPr/>
            </p:nvSpPr>
            <p:spPr bwMode="auto">
              <a:xfrm flipV="1">
                <a:off x="2064" y="1344"/>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5" name="Line 18"/>
              <p:cNvSpPr>
                <a:spLocks noChangeAspect="1" noChangeShapeType="1"/>
              </p:cNvSpPr>
              <p:nvPr/>
            </p:nvSpPr>
            <p:spPr bwMode="auto">
              <a:xfrm flipV="1">
                <a:off x="2064" y="1488"/>
                <a:ext cx="76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6" name="Line 19"/>
              <p:cNvSpPr>
                <a:spLocks noChangeAspect="1" noChangeShapeType="1"/>
              </p:cNvSpPr>
              <p:nvPr/>
            </p:nvSpPr>
            <p:spPr bwMode="auto">
              <a:xfrm rot="628454" flipH="1" flipV="1">
                <a:off x="1536" y="120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7" name="Line 20"/>
              <p:cNvSpPr>
                <a:spLocks noChangeAspect="1" noChangeShapeType="1"/>
              </p:cNvSpPr>
              <p:nvPr/>
            </p:nvSpPr>
            <p:spPr bwMode="auto">
              <a:xfrm rot="927673" flipH="1">
                <a:off x="1488" y="1295"/>
                <a:ext cx="9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08" name="Text Box 21"/>
              <p:cNvSpPr txBox="1">
                <a:spLocks noChangeAspect="1" noChangeArrowheads="1"/>
              </p:cNvSpPr>
              <p:nvPr/>
            </p:nvSpPr>
            <p:spPr bwMode="auto">
              <a:xfrm>
                <a:off x="912" y="844"/>
                <a:ext cx="46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1600">
                    <a:latin typeface="Times New Roman" pitchFamily="18" charset="0"/>
                  </a:rPr>
                  <a:t>X-ray</a:t>
                </a:r>
                <a:endParaRPr lang="fr-FR" altLang="fr-FR" sz="2400">
                  <a:latin typeface="Times New Roman" pitchFamily="18" charset="0"/>
                </a:endParaRPr>
              </a:p>
            </p:txBody>
          </p:sp>
          <p:sp>
            <p:nvSpPr>
              <p:cNvPr id="3109" name="Arc 22"/>
              <p:cNvSpPr>
                <a:spLocks noChangeAspect="1"/>
              </p:cNvSpPr>
              <p:nvPr/>
            </p:nvSpPr>
            <p:spPr bwMode="auto">
              <a:xfrm>
                <a:off x="2448" y="1392"/>
                <a:ext cx="96" cy="192"/>
              </a:xfrm>
              <a:custGeom>
                <a:avLst/>
                <a:gdLst>
                  <a:gd name="T0" fmla="*/ 0 w 21600"/>
                  <a:gd name="T1" fmla="*/ 0 h 21600"/>
                  <a:gd name="T2" fmla="*/ 96 w 21600"/>
                  <a:gd name="T3" fmla="*/ 192 h 21600"/>
                  <a:gd name="T4" fmla="*/ 0 w 21600"/>
                  <a:gd name="T5" fmla="*/ 19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10" name="Text Box 23"/>
              <p:cNvSpPr txBox="1">
                <a:spLocks noChangeAspect="1" noChangeArrowheads="1"/>
              </p:cNvSpPr>
              <p:nvPr/>
            </p:nvSpPr>
            <p:spPr bwMode="auto">
              <a:xfrm>
                <a:off x="2496" y="1296"/>
                <a:ext cx="197"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1600">
                    <a:latin typeface="Times New Roman" pitchFamily="18" charset="0"/>
                  </a:rPr>
                  <a:t>θ</a:t>
                </a:r>
                <a:endParaRPr lang="fr-FR" altLang="fr-FR" sz="2400">
                  <a:latin typeface="Times New Roman" pitchFamily="18" charset="0"/>
                </a:endParaRPr>
              </a:p>
            </p:txBody>
          </p:sp>
          <p:sp>
            <p:nvSpPr>
              <p:cNvPr id="3111" name="Line 24"/>
              <p:cNvSpPr>
                <a:spLocks noChangeAspect="1" noChangeShapeType="1"/>
              </p:cNvSpPr>
              <p:nvPr/>
            </p:nvSpPr>
            <p:spPr bwMode="auto">
              <a:xfrm flipV="1">
                <a:off x="2673" y="1200"/>
                <a:ext cx="159"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12" name="Text Box 25"/>
              <p:cNvSpPr txBox="1">
                <a:spLocks noChangeAspect="1" noChangeArrowheads="1"/>
              </p:cNvSpPr>
              <p:nvPr/>
            </p:nvSpPr>
            <p:spPr bwMode="auto">
              <a:xfrm>
                <a:off x="2871" y="843"/>
                <a:ext cx="1323"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1600" dirty="0" smtClean="0">
                    <a:latin typeface="Times New Roman" pitchFamily="18" charset="0"/>
                  </a:rPr>
                  <a:t>T as </a:t>
                </a:r>
                <a:r>
                  <a:rPr lang="fr-FR" altLang="fr-FR" sz="1600" dirty="0" err="1" smtClean="0">
                    <a:latin typeface="Times New Roman" pitchFamily="18" charset="0"/>
                  </a:rPr>
                  <a:t>low</a:t>
                </a:r>
                <a:r>
                  <a:rPr lang="fr-FR" altLang="fr-FR" sz="1600" dirty="0" smtClean="0">
                    <a:latin typeface="Times New Roman" pitchFamily="18" charset="0"/>
                  </a:rPr>
                  <a:t> as possible </a:t>
                </a:r>
                <a:endParaRPr lang="fr-FR" altLang="fr-FR" sz="2400" dirty="0">
                  <a:latin typeface="Times New Roman" pitchFamily="18" charset="0"/>
                </a:endParaRPr>
              </a:p>
            </p:txBody>
          </p:sp>
        </p:grpSp>
        <p:grpSp>
          <p:nvGrpSpPr>
            <p:cNvPr id="3088" name="Group 26"/>
            <p:cNvGrpSpPr>
              <a:grpSpLocks noChangeAspect="1"/>
            </p:cNvGrpSpPr>
            <p:nvPr/>
          </p:nvGrpSpPr>
          <p:grpSpPr bwMode="auto">
            <a:xfrm>
              <a:off x="2544" y="1053"/>
              <a:ext cx="96" cy="108"/>
              <a:chOff x="2544" y="1053"/>
              <a:chExt cx="96" cy="108"/>
            </a:xfrm>
          </p:grpSpPr>
          <p:sp>
            <p:nvSpPr>
              <p:cNvPr id="3089" name="Line 27"/>
              <p:cNvSpPr>
                <a:spLocks noChangeAspect="1" noChangeShapeType="1"/>
              </p:cNvSpPr>
              <p:nvPr/>
            </p:nvSpPr>
            <p:spPr bwMode="auto">
              <a:xfrm rot="1078886" flipH="1">
                <a:off x="2544" y="1056"/>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90" name="Line 28"/>
              <p:cNvSpPr>
                <a:spLocks noChangeAspect="1" noChangeShapeType="1"/>
              </p:cNvSpPr>
              <p:nvPr/>
            </p:nvSpPr>
            <p:spPr bwMode="auto">
              <a:xfrm rot="1561775" flipH="1">
                <a:off x="2635" y="1053"/>
                <a:ext cx="0"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sp>
        <p:nvSpPr>
          <p:cNvPr id="3075" name="Text Box 29"/>
          <p:cNvSpPr txBox="1">
            <a:spLocks noChangeArrowheads="1"/>
          </p:cNvSpPr>
          <p:nvPr/>
        </p:nvSpPr>
        <p:spPr bwMode="auto">
          <a:xfrm>
            <a:off x="755576" y="944284"/>
            <a:ext cx="27751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dirty="0" err="1" smtClean="0">
                <a:latin typeface="Times New Roman" pitchFamily="18" charset="0"/>
              </a:rPr>
              <a:t>Laboratory</a:t>
            </a:r>
            <a:r>
              <a:rPr lang="fr-FR" altLang="fr-FR" dirty="0" smtClean="0">
                <a:latin typeface="Times New Roman" pitchFamily="18" charset="0"/>
              </a:rPr>
              <a:t> or  </a:t>
            </a:r>
            <a:r>
              <a:rPr lang="fr-FR" altLang="fr-FR" dirty="0">
                <a:latin typeface="Times New Roman" pitchFamily="18" charset="0"/>
              </a:rPr>
              <a:t>Synchrotron </a:t>
            </a:r>
          </a:p>
        </p:txBody>
      </p:sp>
      <p:graphicFrame>
        <p:nvGraphicFramePr>
          <p:cNvPr id="3078" name="Object 32"/>
          <p:cNvGraphicFramePr>
            <a:graphicFrameLocks noChangeAspect="1"/>
          </p:cNvGraphicFramePr>
          <p:nvPr/>
        </p:nvGraphicFramePr>
        <p:xfrm>
          <a:off x="2593975" y="3870325"/>
          <a:ext cx="3905250" cy="519113"/>
        </p:xfrm>
        <a:graphic>
          <a:graphicData uri="http://schemas.openxmlformats.org/presentationml/2006/ole">
            <mc:AlternateContent xmlns:mc="http://schemas.openxmlformats.org/markup-compatibility/2006">
              <mc:Choice xmlns:v="urn:schemas-microsoft-com:vml" Requires="v">
                <p:oleObj spid="_x0000_s15636" name="Equation" r:id="rId5" imgW="2184400" imgH="292100" progId="Equation.3">
                  <p:embed/>
                </p:oleObj>
              </mc:Choice>
              <mc:Fallback>
                <p:oleObj name="Equation" r:id="rId5" imgW="21844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975" y="3870325"/>
                        <a:ext cx="39052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37"/>
          <p:cNvGraphicFramePr>
            <a:graphicFrameLocks noChangeAspect="1"/>
          </p:cNvGraphicFramePr>
          <p:nvPr/>
        </p:nvGraphicFramePr>
        <p:xfrm>
          <a:off x="2808288" y="4879975"/>
          <a:ext cx="3476625" cy="493713"/>
        </p:xfrm>
        <a:graphic>
          <a:graphicData uri="http://schemas.openxmlformats.org/presentationml/2006/ole">
            <mc:AlternateContent xmlns:mc="http://schemas.openxmlformats.org/markup-compatibility/2006">
              <mc:Choice xmlns:v="urn:schemas-microsoft-com:vml" Requires="v">
                <p:oleObj spid="_x0000_s15637" name="Equation" r:id="rId7" imgW="1866090" imgH="266584" progId="Equation.3">
                  <p:embed/>
                </p:oleObj>
              </mc:Choice>
              <mc:Fallback>
                <p:oleObj name="Equation" r:id="rId7" imgW="1866090"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8288" y="4879975"/>
                        <a:ext cx="347662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38"/>
          <p:cNvGraphicFramePr>
            <a:graphicFrameLocks noChangeAspect="1"/>
          </p:cNvGraphicFramePr>
          <p:nvPr/>
        </p:nvGraphicFramePr>
        <p:xfrm>
          <a:off x="2836863" y="5337175"/>
          <a:ext cx="3416300" cy="828675"/>
        </p:xfrm>
        <a:graphic>
          <a:graphicData uri="http://schemas.openxmlformats.org/presentationml/2006/ole">
            <mc:AlternateContent xmlns:mc="http://schemas.openxmlformats.org/markup-compatibility/2006">
              <mc:Choice xmlns:v="urn:schemas-microsoft-com:vml" Requires="v">
                <p:oleObj spid="_x0000_s15638" name="Équation" r:id="rId9" imgW="1828800" imgH="444500" progId="Equation.3">
                  <p:embed/>
                </p:oleObj>
              </mc:Choice>
              <mc:Fallback>
                <p:oleObj name="Équation" r:id="rId9" imgW="18288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6863" y="5337175"/>
                        <a:ext cx="34163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Text Box 39"/>
          <p:cNvSpPr txBox="1">
            <a:spLocks noChangeArrowheads="1"/>
          </p:cNvSpPr>
          <p:nvPr/>
        </p:nvSpPr>
        <p:spPr bwMode="auto">
          <a:xfrm>
            <a:off x="1605633" y="6092825"/>
            <a:ext cx="5480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sz="2400" b="0" dirty="0" smtClean="0">
                <a:latin typeface="Times New Roman" pitchFamily="18" charset="0"/>
              </a:rPr>
              <a:t> </a:t>
            </a:r>
            <a:r>
              <a:rPr lang="fr-FR" altLang="fr-FR" sz="2000" dirty="0">
                <a:latin typeface="Times New Roman" pitchFamily="18" charset="0"/>
              </a:rPr>
              <a:t>f</a:t>
            </a:r>
            <a:r>
              <a:rPr lang="fr-FR" altLang="fr-FR" sz="2000" b="0" dirty="0" smtClean="0">
                <a:latin typeface="Times New Roman" pitchFamily="18" charset="0"/>
              </a:rPr>
              <a:t> (</a:t>
            </a:r>
            <a:r>
              <a:rPr lang="fr-FR" altLang="fr-FR" sz="2000" dirty="0" smtClean="0">
                <a:latin typeface="Times New Roman" pitchFamily="18" charset="0"/>
              </a:rPr>
              <a:t>H</a:t>
            </a:r>
            <a:r>
              <a:rPr lang="fr-FR" altLang="fr-FR" sz="2000" b="0" dirty="0" smtClean="0">
                <a:latin typeface="Times New Roman" pitchFamily="18" charset="0"/>
              </a:rPr>
              <a:t>) </a:t>
            </a:r>
            <a:r>
              <a:rPr lang="fr-FR" altLang="fr-FR" sz="2000" dirty="0" err="1" smtClean="0">
                <a:latin typeface="Times New Roman" pitchFamily="18" charset="0"/>
              </a:rPr>
              <a:t>atomic</a:t>
            </a:r>
            <a:r>
              <a:rPr lang="fr-FR" altLang="fr-FR" sz="2000" dirty="0" smtClean="0">
                <a:latin typeface="Times New Roman" pitchFamily="18" charset="0"/>
              </a:rPr>
              <a:t> </a:t>
            </a:r>
            <a:r>
              <a:rPr lang="fr-FR" altLang="fr-FR" sz="2000" dirty="0" err="1" smtClean="0">
                <a:latin typeface="Times New Roman" pitchFamily="18" charset="0"/>
              </a:rPr>
              <a:t>scattering</a:t>
            </a:r>
            <a:r>
              <a:rPr lang="fr-FR" altLang="fr-FR" sz="2000" dirty="0" smtClean="0">
                <a:latin typeface="Times New Roman" pitchFamily="18" charset="0"/>
              </a:rPr>
              <a:t> factor </a:t>
            </a:r>
            <a:r>
              <a:rPr lang="fr-FR" altLang="fr-FR" sz="2000" b="0" dirty="0" smtClean="0">
                <a:latin typeface="Times New Roman" pitchFamily="18" charset="0"/>
              </a:rPr>
              <a:t> =</a:t>
            </a:r>
            <a:r>
              <a:rPr lang="fr-FR" altLang="fr-FR" sz="2000" dirty="0">
                <a:latin typeface="Times New Roman" pitchFamily="18" charset="0"/>
              </a:rPr>
              <a:t> </a:t>
            </a:r>
            <a:r>
              <a:rPr lang="fr-FR" altLang="fr-FR" sz="2000" dirty="0" smtClean="0">
                <a:latin typeface="Times New Roman" pitchFamily="18" charset="0"/>
              </a:rPr>
              <a:t>FT</a:t>
            </a:r>
            <a:endParaRPr lang="fr-FR" altLang="fr-FR" sz="2000" dirty="0">
              <a:latin typeface="Times New Roman" pitchFamily="18" charset="0"/>
            </a:endParaRPr>
          </a:p>
        </p:txBody>
      </p:sp>
      <p:sp>
        <p:nvSpPr>
          <p:cNvPr id="12328" name="Text Box 40"/>
          <p:cNvSpPr txBox="1">
            <a:spLocks noChangeArrowheads="1"/>
          </p:cNvSpPr>
          <p:nvPr/>
        </p:nvSpPr>
        <p:spPr bwMode="auto">
          <a:xfrm>
            <a:off x="31801" y="80864"/>
            <a:ext cx="9112199" cy="523220"/>
          </a:xfrm>
          <a:prstGeom prst="rect">
            <a:avLst/>
          </a:prstGeom>
          <a:solidFill>
            <a:schemeClr val="tx2">
              <a:lumMod val="40000"/>
              <a:lumOff val="60000"/>
            </a:schemeClr>
          </a:solidFill>
          <a:ln w="38100" cmpd="dbl">
            <a:solidFill>
              <a:schemeClr val="bg1"/>
            </a:solidFill>
            <a:miter lim="800000"/>
            <a:headEnd/>
            <a:tailEnd/>
          </a:ln>
          <a:effectLst/>
          <a:extLst/>
        </p:spPr>
        <p:txBody>
          <a:bodyPr wrap="square">
            <a:spAutoFit/>
          </a:bodyPr>
          <a:lstStyle/>
          <a:p>
            <a:pPr algn="ctr">
              <a:defRPr/>
            </a:pPr>
            <a:r>
              <a:rPr lang="fr-FR" altLang="fr-FR" sz="2800" dirty="0" smtClean="0">
                <a:solidFill>
                  <a:srgbClr val="FFFF00"/>
                </a:solidFill>
                <a:effectLst>
                  <a:outerShdw blurRad="38100" dist="38100" dir="2700000" algn="tl">
                    <a:srgbClr val="000000"/>
                  </a:outerShdw>
                </a:effectLst>
                <a:latin typeface="Times New Roman" pitchFamily="18" charset="0"/>
              </a:rPr>
              <a:t>   basic diffraction  </a:t>
            </a:r>
            <a:r>
              <a:rPr lang="fr-FR" altLang="fr-FR" sz="2800" dirty="0" err="1" smtClean="0">
                <a:solidFill>
                  <a:srgbClr val="FFFF00"/>
                </a:solidFill>
                <a:effectLst>
                  <a:outerShdw blurRad="38100" dist="38100" dir="2700000" algn="tl">
                    <a:srgbClr val="000000"/>
                  </a:outerShdw>
                </a:effectLst>
                <a:latin typeface="Times New Roman" pitchFamily="18" charset="0"/>
              </a:rPr>
              <a:t>equations</a:t>
            </a:r>
            <a:r>
              <a:rPr lang="fr-FR" altLang="fr-FR" sz="2800" dirty="0" smtClean="0">
                <a:solidFill>
                  <a:srgbClr val="FFFF00"/>
                </a:solidFill>
                <a:effectLst>
                  <a:outerShdw blurRad="38100" dist="38100" dir="2700000" algn="tl">
                    <a:srgbClr val="000000"/>
                  </a:outerShdw>
                </a:effectLst>
                <a:latin typeface="Times New Roman" pitchFamily="18" charset="0"/>
              </a:rPr>
              <a:t> </a:t>
            </a:r>
            <a:endParaRPr lang="fr-FR" altLang="fr-FR" sz="2800" b="1" dirty="0">
              <a:solidFill>
                <a:srgbClr val="FFFF00"/>
              </a:solidFill>
              <a:effectLst>
                <a:outerShdw blurRad="38100" dist="38100" dir="2700000" algn="tl">
                  <a:srgbClr val="000000"/>
                </a:outerShdw>
              </a:effectLst>
              <a:latin typeface="Times New Roman" pitchFamily="18" charset="0"/>
            </a:endParaRPr>
          </a:p>
        </p:txBody>
      </p:sp>
      <p:sp>
        <p:nvSpPr>
          <p:cNvPr id="4" name="ZoneTexte 3"/>
          <p:cNvSpPr txBox="1"/>
          <p:nvPr/>
        </p:nvSpPr>
        <p:spPr>
          <a:xfrm>
            <a:off x="211229" y="1953973"/>
            <a:ext cx="3116112" cy="1015663"/>
          </a:xfrm>
          <a:prstGeom prst="rect">
            <a:avLst/>
          </a:prstGeom>
          <a:noFill/>
        </p:spPr>
        <p:txBody>
          <a:bodyPr wrap="square" rtlCol="0">
            <a:spAutoFit/>
          </a:bodyPr>
          <a:lstStyle/>
          <a:p>
            <a:r>
              <a:rPr lang="fr-FR" sz="2000" dirty="0" smtClean="0">
                <a:solidFill>
                  <a:schemeClr val="tx1"/>
                </a:solidFill>
              </a:rPr>
              <a:t>2d sin (</a:t>
            </a:r>
            <a:r>
              <a:rPr lang="el-GR" sz="2000" dirty="0" smtClean="0">
                <a:solidFill>
                  <a:schemeClr val="tx1"/>
                </a:solidFill>
              </a:rPr>
              <a:t>θ</a:t>
            </a:r>
            <a:r>
              <a:rPr lang="fr-FR" sz="2000" dirty="0" smtClean="0">
                <a:solidFill>
                  <a:schemeClr val="tx1"/>
                </a:solidFill>
              </a:rPr>
              <a:t>) = </a:t>
            </a:r>
            <a:r>
              <a:rPr lang="el-GR" sz="2000" dirty="0" smtClean="0">
                <a:solidFill>
                  <a:schemeClr val="tx1"/>
                </a:solidFill>
              </a:rPr>
              <a:t>λ</a:t>
            </a:r>
            <a:endParaRPr lang="fr-FR" sz="2000" dirty="0" smtClean="0">
              <a:solidFill>
                <a:schemeClr val="tx1"/>
              </a:solidFill>
            </a:endParaRPr>
          </a:p>
          <a:p>
            <a:r>
              <a:rPr lang="fr-FR" sz="2000" dirty="0" smtClean="0">
                <a:solidFill>
                  <a:schemeClr val="tx1"/>
                </a:solidFill>
              </a:rPr>
              <a:t>     Bragg </a:t>
            </a:r>
            <a:r>
              <a:rPr lang="fr-FR" sz="2000" dirty="0" err="1" smtClean="0">
                <a:solidFill>
                  <a:schemeClr val="tx1"/>
                </a:solidFill>
              </a:rPr>
              <a:t>law</a:t>
            </a:r>
            <a:endParaRPr lang="fr-FR" sz="2000" dirty="0" smtClean="0">
              <a:solidFill>
                <a:schemeClr val="tx1"/>
              </a:solidFill>
            </a:endParaRPr>
          </a:p>
          <a:p>
            <a:r>
              <a:rPr lang="fr-FR" sz="2000" dirty="0">
                <a:solidFill>
                  <a:schemeClr val="tx1"/>
                </a:solidFill>
              </a:rPr>
              <a:t> </a:t>
            </a:r>
            <a:r>
              <a:rPr lang="fr-FR" sz="2000" dirty="0" smtClean="0">
                <a:solidFill>
                  <a:schemeClr val="tx1"/>
                </a:solidFill>
              </a:rPr>
              <a:t>              d = 1/|H|  </a:t>
            </a:r>
            <a:endParaRPr lang="fr-FR" sz="2000" dirty="0"/>
          </a:p>
        </p:txBody>
      </p:sp>
      <p:sp>
        <p:nvSpPr>
          <p:cNvPr id="2" name="ZoneTexte 1"/>
          <p:cNvSpPr txBox="1"/>
          <p:nvPr/>
        </p:nvSpPr>
        <p:spPr>
          <a:xfrm>
            <a:off x="6402941" y="2866912"/>
            <a:ext cx="2369046" cy="369332"/>
          </a:xfrm>
          <a:prstGeom prst="rect">
            <a:avLst/>
          </a:prstGeom>
          <a:noFill/>
        </p:spPr>
        <p:txBody>
          <a:bodyPr wrap="none" rtlCol="0">
            <a:spAutoFit/>
          </a:bodyPr>
          <a:lstStyle/>
          <a:p>
            <a:r>
              <a:rPr lang="fr-FR" dirty="0" smtClean="0">
                <a:solidFill>
                  <a:schemeClr val="tx1"/>
                </a:solidFill>
              </a:rPr>
              <a:t> </a:t>
            </a:r>
            <a:r>
              <a:rPr lang="fr-FR" dirty="0" err="1" smtClean="0">
                <a:solidFill>
                  <a:schemeClr val="tx1"/>
                </a:solidFill>
              </a:rPr>
              <a:t>Interference</a:t>
            </a:r>
            <a:r>
              <a:rPr lang="fr-FR" dirty="0" smtClean="0">
                <a:solidFill>
                  <a:schemeClr val="tx1"/>
                </a:solidFill>
              </a:rPr>
              <a:t>  Fonction </a:t>
            </a:r>
          </a:p>
        </p:txBody>
      </p:sp>
      <p:cxnSp>
        <p:nvCxnSpPr>
          <p:cNvPr id="5" name="Connecteur droit avec flèche 4"/>
          <p:cNvCxnSpPr/>
          <p:nvPr/>
        </p:nvCxnSpPr>
        <p:spPr>
          <a:xfrm flipH="1">
            <a:off x="7000648" y="3162300"/>
            <a:ext cx="379664" cy="196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7085683" y="3987171"/>
            <a:ext cx="1749710" cy="369332"/>
          </a:xfrm>
          <a:prstGeom prst="rect">
            <a:avLst/>
          </a:prstGeom>
          <a:noFill/>
        </p:spPr>
        <p:txBody>
          <a:bodyPr wrap="none" rtlCol="0">
            <a:spAutoFit/>
          </a:bodyPr>
          <a:lstStyle/>
          <a:p>
            <a:r>
              <a:rPr lang="fr-FR" dirty="0" smtClean="0">
                <a:solidFill>
                  <a:schemeClr val="tx1"/>
                </a:solidFill>
              </a:rPr>
              <a:t> structure factor </a:t>
            </a:r>
            <a:endParaRPr lang="fr-FR" dirty="0">
              <a:solidFill>
                <a:schemeClr val="tx1"/>
              </a:solidFill>
            </a:endParaRPr>
          </a:p>
        </p:txBody>
      </p:sp>
      <p:cxnSp>
        <p:nvCxnSpPr>
          <p:cNvPr id="8" name="Connecteur droit avec flèche 7"/>
          <p:cNvCxnSpPr/>
          <p:nvPr/>
        </p:nvCxnSpPr>
        <p:spPr>
          <a:xfrm flipH="1" flipV="1">
            <a:off x="8028384" y="3717032"/>
            <a:ext cx="216024" cy="270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8" name="Group 34"/>
          <p:cNvGrpSpPr>
            <a:grpSpLocks/>
          </p:cNvGrpSpPr>
          <p:nvPr/>
        </p:nvGrpSpPr>
        <p:grpSpPr bwMode="auto">
          <a:xfrm>
            <a:off x="3332163" y="4457700"/>
            <a:ext cx="2425700" cy="412750"/>
            <a:chOff x="1400" y="3155"/>
            <a:chExt cx="1528" cy="260"/>
          </a:xfrm>
        </p:grpSpPr>
        <p:graphicFrame>
          <p:nvGraphicFramePr>
            <p:cNvPr id="49" name="Object 35"/>
            <p:cNvGraphicFramePr>
              <a:graphicFrameLocks noChangeAspect="1"/>
            </p:cNvGraphicFramePr>
            <p:nvPr/>
          </p:nvGraphicFramePr>
          <p:xfrm>
            <a:off x="1400" y="3155"/>
            <a:ext cx="1528" cy="260"/>
          </p:xfrm>
          <a:graphic>
            <a:graphicData uri="http://schemas.openxmlformats.org/presentationml/2006/ole">
              <mc:AlternateContent xmlns:mc="http://schemas.openxmlformats.org/markup-compatibility/2006">
                <mc:Choice xmlns:v="urn:schemas-microsoft-com:vml" Requires="v">
                  <p:oleObj spid="_x0000_s15639" name="Equation" r:id="rId11" imgW="1333500" imgH="228600" progId="Equation.3">
                    <p:embed/>
                  </p:oleObj>
                </mc:Choice>
                <mc:Fallback>
                  <p:oleObj name="Equation" r:id="rId11" imgW="13335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0" y="3155"/>
                          <a:ext cx="1528"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Freeform 36"/>
            <p:cNvSpPr>
              <a:spLocks/>
            </p:cNvSpPr>
            <p:nvPr/>
          </p:nvSpPr>
          <p:spPr bwMode="auto">
            <a:xfrm>
              <a:off x="2816" y="3352"/>
              <a:ext cx="60" cy="24"/>
            </a:xfrm>
            <a:custGeom>
              <a:avLst/>
              <a:gdLst>
                <a:gd name="T0" fmla="*/ 0 w 60"/>
                <a:gd name="T1" fmla="*/ 24 h 24"/>
                <a:gd name="T2" fmla="*/ 20 w 60"/>
                <a:gd name="T3" fmla="*/ 0 h 24"/>
                <a:gd name="T4" fmla="*/ 36 w 60"/>
                <a:gd name="T5" fmla="*/ 24 h 24"/>
                <a:gd name="T6" fmla="*/ 60 w 60"/>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24">
                  <a:moveTo>
                    <a:pt x="0" y="24"/>
                  </a:moveTo>
                  <a:cubicBezTo>
                    <a:pt x="7" y="12"/>
                    <a:pt x="14" y="0"/>
                    <a:pt x="20" y="0"/>
                  </a:cubicBezTo>
                  <a:cubicBezTo>
                    <a:pt x="26" y="0"/>
                    <a:pt x="29" y="24"/>
                    <a:pt x="36" y="24"/>
                  </a:cubicBezTo>
                  <a:cubicBezTo>
                    <a:pt x="43" y="24"/>
                    <a:pt x="51" y="12"/>
                    <a:pt x="60" y="0"/>
                  </a:cubicBez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aphicFrame>
        <p:nvGraphicFramePr>
          <p:cNvPr id="52" name="Object 35"/>
          <p:cNvGraphicFramePr>
            <a:graphicFrameLocks noChangeAspect="1"/>
          </p:cNvGraphicFramePr>
          <p:nvPr>
            <p:extLst>
              <p:ext uri="{D42A27DB-BD31-4B8C-83A1-F6EECF244321}">
                <p14:modId xmlns:p14="http://schemas.microsoft.com/office/powerpoint/2010/main" val="4240244911"/>
              </p:ext>
            </p:extLst>
          </p:nvPr>
        </p:nvGraphicFramePr>
        <p:xfrm>
          <a:off x="5412299" y="6132670"/>
          <a:ext cx="780607" cy="412751"/>
        </p:xfrm>
        <a:graphic>
          <a:graphicData uri="http://schemas.openxmlformats.org/presentationml/2006/ole">
            <mc:AlternateContent xmlns:mc="http://schemas.openxmlformats.org/markup-compatibility/2006">
              <mc:Choice xmlns:v="urn:schemas-microsoft-com:vml" Requires="v">
                <p:oleObj spid="_x0000_s15640" name="Équation" r:id="rId13" imgW="457200" imgH="228600" progId="Equation.3">
                  <p:embed/>
                </p:oleObj>
              </mc:Choice>
              <mc:Fallback>
                <p:oleObj name="Équation" r:id="rId13" imgW="457200" imgH="228600" progId="Equation.3">
                  <p:embed/>
                  <p:pic>
                    <p:nvPicPr>
                      <p:cNvPr id="0" name=""/>
                      <p:cNvPicPr>
                        <a:picLocks noChangeAspect="1" noChangeArrowheads="1"/>
                      </p:cNvPicPr>
                      <p:nvPr/>
                    </p:nvPicPr>
                    <p:blipFill>
                      <a:blip r:embed="rId14"/>
                      <a:srcRect/>
                      <a:stretch>
                        <a:fillRect/>
                      </a:stretch>
                    </p:blipFill>
                    <p:spPr bwMode="auto">
                      <a:xfrm>
                        <a:off x="5412299" y="6132670"/>
                        <a:ext cx="780607" cy="412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Connecteur droit avec flèche 6"/>
          <p:cNvCxnSpPr/>
          <p:nvPr/>
        </p:nvCxnSpPr>
        <p:spPr>
          <a:xfrm flipV="1">
            <a:off x="3464375" y="2545080"/>
            <a:ext cx="0" cy="205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3464375" y="2545080"/>
            <a:ext cx="0" cy="205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 name="Objet 2"/>
          <p:cNvGraphicFramePr>
            <a:graphicFrameLocks noChangeAspect="1"/>
          </p:cNvGraphicFramePr>
          <p:nvPr>
            <p:extLst>
              <p:ext uri="{D42A27DB-BD31-4B8C-83A1-F6EECF244321}">
                <p14:modId xmlns:p14="http://schemas.microsoft.com/office/powerpoint/2010/main" val="1231478878"/>
              </p:ext>
            </p:extLst>
          </p:nvPr>
        </p:nvGraphicFramePr>
        <p:xfrm>
          <a:off x="5881688" y="3327400"/>
          <a:ext cx="2627312" cy="431800"/>
        </p:xfrm>
        <a:graphic>
          <a:graphicData uri="http://schemas.openxmlformats.org/presentationml/2006/ole">
            <mc:AlternateContent xmlns:mc="http://schemas.openxmlformats.org/markup-compatibility/2006">
              <mc:Choice xmlns:v="urn:schemas-microsoft-com:vml" Requires="v">
                <p:oleObj spid="_x0000_s15641" name="Équation" r:id="rId15" imgW="1460160" imgH="241200" progId="Equation.3">
                  <p:embed/>
                </p:oleObj>
              </mc:Choice>
              <mc:Fallback>
                <p:oleObj name="Équation" r:id="rId15" imgW="146016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81688" y="3327400"/>
                        <a:ext cx="2627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795668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 1"/>
          <p:cNvGraphicFramePr>
            <a:graphicFrameLocks noChangeAspect="1"/>
          </p:cNvGraphicFramePr>
          <p:nvPr>
            <p:extLst>
              <p:ext uri="{D42A27DB-BD31-4B8C-83A1-F6EECF244321}">
                <p14:modId xmlns:p14="http://schemas.microsoft.com/office/powerpoint/2010/main" val="604149940"/>
              </p:ext>
            </p:extLst>
          </p:nvPr>
        </p:nvGraphicFramePr>
        <p:xfrm>
          <a:off x="4283968" y="3212976"/>
          <a:ext cx="4654470" cy="2598043"/>
        </p:xfrm>
        <a:graphic>
          <a:graphicData uri="http://schemas.openxmlformats.org/presentationml/2006/ole">
            <mc:AlternateContent xmlns:mc="http://schemas.openxmlformats.org/markup-compatibility/2006">
              <mc:Choice xmlns:v="urn:schemas-microsoft-com:vml" Requires="v">
                <p:oleObj spid="_x0000_s16503" name="Feuille de calcul" r:id="rId3" imgW="10395000" imgH="5442120" progId="Excel.Sheet.8">
                  <p:embed/>
                </p:oleObj>
              </mc:Choice>
              <mc:Fallback>
                <p:oleObj name="Feuille de calcul" r:id="rId3" imgW="10395000" imgH="544212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212976"/>
                        <a:ext cx="4654470" cy="2598043"/>
                      </a:xfrm>
                      <a:prstGeom prst="rect">
                        <a:avLst/>
                      </a:prstGeom>
                      <a:noFill/>
                      <a:ln w="9525">
                        <a:solidFill>
                          <a:schemeClr val="tx1"/>
                        </a:solidFill>
                        <a:miter lim="800000"/>
                        <a:headEnd/>
                        <a:tailEnd/>
                      </a:ln>
                      <a:effectLst/>
                    </p:spPr>
                  </p:pic>
                </p:oleObj>
              </mc:Fallback>
            </mc:AlternateContent>
          </a:graphicData>
        </a:graphic>
      </p:graphicFrame>
      <p:sp>
        <p:nvSpPr>
          <p:cNvPr id="3" name="ZoneTexte 2"/>
          <p:cNvSpPr txBox="1"/>
          <p:nvPr/>
        </p:nvSpPr>
        <p:spPr>
          <a:xfrm>
            <a:off x="16437" y="0"/>
            <a:ext cx="9087213" cy="1015663"/>
          </a:xfrm>
          <a:prstGeom prst="rect">
            <a:avLst/>
          </a:prstGeom>
          <a:solidFill>
            <a:schemeClr val="tx2">
              <a:lumMod val="40000"/>
              <a:lumOff val="60000"/>
            </a:schemeClr>
          </a:solidFill>
        </p:spPr>
        <p:txBody>
          <a:bodyPr wrap="square" rtlCol="0">
            <a:spAutoFit/>
          </a:bodyPr>
          <a:lstStyle/>
          <a:p>
            <a:pPr algn="ctr"/>
            <a:r>
              <a:rPr lang="fr-FR" altLang="fr-FR" sz="2000" dirty="0" err="1" smtClean="0">
                <a:solidFill>
                  <a:srgbClr val="FFFF00"/>
                </a:solidFill>
                <a:effectLst>
                  <a:outerShdw blurRad="38100" dist="38100" dir="2700000" algn="tl">
                    <a:srgbClr val="000000"/>
                  </a:outerShdw>
                </a:effectLst>
                <a:latin typeface="Times New Roman" pitchFamily="18" charset="0"/>
              </a:rPr>
              <a:t>Scattering</a:t>
            </a:r>
            <a:r>
              <a:rPr lang="fr-FR" altLang="fr-FR" sz="2000" dirty="0" smtClean="0">
                <a:solidFill>
                  <a:srgbClr val="FFFF00"/>
                </a:solidFill>
                <a:effectLst>
                  <a:outerShdw blurRad="38100" dist="38100" dir="2700000" algn="tl">
                    <a:srgbClr val="000000"/>
                  </a:outerShdw>
                </a:effectLst>
                <a:latin typeface="Times New Roman" pitchFamily="18" charset="0"/>
              </a:rPr>
              <a:t> Factor :</a:t>
            </a:r>
          </a:p>
          <a:p>
            <a:pPr algn="ctr"/>
            <a:r>
              <a:rPr lang="fr-FR" altLang="fr-FR" sz="2000" dirty="0" smtClean="0">
                <a:solidFill>
                  <a:srgbClr val="FFFF00"/>
                </a:solidFill>
                <a:effectLst>
                  <a:outerShdw blurRad="38100" dist="38100" dir="2700000" algn="tl">
                    <a:srgbClr val="000000"/>
                  </a:outerShdw>
                </a:effectLst>
                <a:latin typeface="Times New Roman" pitchFamily="18" charset="0"/>
              </a:rPr>
              <a:t>  Fourier </a:t>
            </a:r>
            <a:r>
              <a:rPr lang="fr-FR" altLang="fr-FR" sz="2000" dirty="0" err="1" smtClean="0">
                <a:solidFill>
                  <a:srgbClr val="FFFF00"/>
                </a:solidFill>
                <a:effectLst>
                  <a:outerShdw blurRad="38100" dist="38100" dir="2700000" algn="tl">
                    <a:srgbClr val="000000"/>
                  </a:outerShdw>
                </a:effectLst>
                <a:latin typeface="Times New Roman" pitchFamily="18" charset="0"/>
              </a:rPr>
              <a:t>transform</a:t>
            </a:r>
            <a:r>
              <a:rPr lang="fr-FR" altLang="fr-FR" sz="2000" dirty="0" smtClean="0">
                <a:solidFill>
                  <a:srgbClr val="FFFF00"/>
                </a:solidFill>
                <a:effectLst>
                  <a:outerShdw blurRad="38100" dist="38100" dir="2700000" algn="tl">
                    <a:srgbClr val="000000"/>
                  </a:outerShdw>
                </a:effectLst>
                <a:latin typeface="Times New Roman" pitchFamily="18" charset="0"/>
              </a:rPr>
              <a:t> of the </a:t>
            </a:r>
            <a:r>
              <a:rPr lang="fr-FR" altLang="fr-FR" sz="2000" dirty="0" err="1" smtClean="0">
                <a:solidFill>
                  <a:srgbClr val="FFFF00"/>
                </a:solidFill>
                <a:effectLst>
                  <a:outerShdw blurRad="38100" dist="38100" dir="2700000" algn="tl">
                    <a:srgbClr val="000000"/>
                  </a:outerShdw>
                </a:effectLst>
                <a:latin typeface="Times New Roman" pitchFamily="18" charset="0"/>
              </a:rPr>
              <a:t>static</a:t>
            </a:r>
            <a:r>
              <a:rPr lang="fr-FR" altLang="fr-FR" sz="2000" dirty="0" smtClean="0">
                <a:solidFill>
                  <a:srgbClr val="FFFF00"/>
                </a:solidFill>
                <a:effectLst>
                  <a:outerShdw blurRad="38100" dist="38100" dir="2700000" algn="tl">
                    <a:srgbClr val="000000"/>
                  </a:outerShdw>
                </a:effectLst>
                <a:latin typeface="Times New Roman" pitchFamily="18" charset="0"/>
              </a:rPr>
              <a:t> </a:t>
            </a:r>
            <a:r>
              <a:rPr lang="fr-FR" altLang="fr-FR" sz="2000" dirty="0" err="1" smtClean="0">
                <a:solidFill>
                  <a:srgbClr val="FFFF00"/>
                </a:solidFill>
                <a:effectLst>
                  <a:outerShdw blurRad="38100" dist="38100" dir="2700000" algn="tl">
                    <a:srgbClr val="000000"/>
                  </a:outerShdw>
                </a:effectLst>
                <a:latin typeface="Times New Roman" pitchFamily="18" charset="0"/>
              </a:rPr>
              <a:t>electron</a:t>
            </a:r>
            <a:r>
              <a:rPr lang="fr-FR" altLang="fr-FR" sz="2000" dirty="0" smtClean="0">
                <a:solidFill>
                  <a:srgbClr val="FFFF00"/>
                </a:solidFill>
                <a:effectLst>
                  <a:outerShdw blurRad="38100" dist="38100" dir="2700000" algn="tl">
                    <a:srgbClr val="000000"/>
                  </a:outerShdw>
                </a:effectLst>
                <a:latin typeface="Times New Roman" pitchFamily="18" charset="0"/>
              </a:rPr>
              <a:t> </a:t>
            </a:r>
            <a:r>
              <a:rPr lang="fr-FR" altLang="fr-FR" sz="2000" dirty="0" err="1" smtClean="0">
                <a:solidFill>
                  <a:srgbClr val="FFFF00"/>
                </a:solidFill>
                <a:effectLst>
                  <a:outerShdw blurRad="38100" dist="38100" dir="2700000" algn="tl">
                    <a:srgbClr val="000000"/>
                  </a:outerShdw>
                </a:effectLst>
                <a:latin typeface="Times New Roman" pitchFamily="18" charset="0"/>
              </a:rPr>
              <a:t>density</a:t>
            </a:r>
            <a:endParaRPr lang="fr-FR" altLang="fr-FR" sz="2000" dirty="0" smtClean="0">
              <a:solidFill>
                <a:srgbClr val="FFFF00"/>
              </a:solidFill>
              <a:effectLst>
                <a:outerShdw blurRad="38100" dist="38100" dir="2700000" algn="tl">
                  <a:srgbClr val="000000"/>
                </a:outerShdw>
              </a:effectLst>
              <a:latin typeface="Times New Roman" pitchFamily="18" charset="0"/>
            </a:endParaRPr>
          </a:p>
          <a:p>
            <a:pPr algn="ctr"/>
            <a:endParaRPr lang="fr-FR" sz="2000" dirty="0"/>
          </a:p>
        </p:txBody>
      </p:sp>
      <p:graphicFrame>
        <p:nvGraphicFramePr>
          <p:cNvPr id="4" name="Objet 3"/>
          <p:cNvGraphicFramePr>
            <a:graphicFrameLocks noChangeAspect="1"/>
          </p:cNvGraphicFramePr>
          <p:nvPr>
            <p:extLst>
              <p:ext uri="{D42A27DB-BD31-4B8C-83A1-F6EECF244321}">
                <p14:modId xmlns:p14="http://schemas.microsoft.com/office/powerpoint/2010/main" val="3350835039"/>
              </p:ext>
            </p:extLst>
          </p:nvPr>
        </p:nvGraphicFramePr>
        <p:xfrm>
          <a:off x="179512" y="2564904"/>
          <a:ext cx="3876475" cy="2073705"/>
        </p:xfrm>
        <a:graphic>
          <a:graphicData uri="http://schemas.openxmlformats.org/presentationml/2006/ole">
            <mc:AlternateContent xmlns:mc="http://schemas.openxmlformats.org/markup-compatibility/2006">
              <mc:Choice xmlns:v="urn:schemas-microsoft-com:vml" Requires="v">
                <p:oleObj spid="_x0000_s16504" name="Feuille de calcul" r:id="rId5" imgW="8163000" imgH="4092120" progId="Excel.Sheet.8">
                  <p:embed/>
                </p:oleObj>
              </mc:Choice>
              <mc:Fallback>
                <p:oleObj name="Feuille de calcul" r:id="rId5" imgW="8163000" imgH="409212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2564904"/>
                        <a:ext cx="3876475" cy="2073705"/>
                      </a:xfrm>
                      <a:prstGeom prst="rect">
                        <a:avLst/>
                      </a:prstGeom>
                      <a:noFill/>
                      <a:ln w="9525">
                        <a:solidFill>
                          <a:schemeClr val="tx1"/>
                        </a:solidFill>
                        <a:miter lim="800000"/>
                        <a:headEnd/>
                        <a:tailEnd/>
                      </a:ln>
                      <a:effectLst/>
                    </p:spPr>
                  </p:pic>
                </p:oleObj>
              </mc:Fallback>
            </mc:AlternateContent>
          </a:graphicData>
        </a:graphic>
      </p:graphicFrame>
      <p:sp>
        <p:nvSpPr>
          <p:cNvPr id="5" name="ZoneTexte 4"/>
          <p:cNvSpPr txBox="1"/>
          <p:nvPr/>
        </p:nvSpPr>
        <p:spPr>
          <a:xfrm>
            <a:off x="1547664" y="6067340"/>
            <a:ext cx="4756687" cy="369332"/>
          </a:xfrm>
          <a:prstGeom prst="rect">
            <a:avLst/>
          </a:prstGeom>
          <a:noFill/>
        </p:spPr>
        <p:txBody>
          <a:bodyPr wrap="none" rtlCol="0">
            <a:spAutoFit/>
          </a:bodyPr>
          <a:lstStyle/>
          <a:p>
            <a:r>
              <a:rPr lang="fr-FR" dirty="0" smtClean="0">
                <a:solidFill>
                  <a:schemeClr val="tx1"/>
                </a:solidFill>
              </a:rPr>
              <a:t>    </a:t>
            </a:r>
            <a:r>
              <a:rPr lang="fr-FR" dirty="0" err="1" smtClean="0"/>
              <a:t>Scattering</a:t>
            </a:r>
            <a:r>
              <a:rPr lang="fr-FR" dirty="0" smtClean="0"/>
              <a:t>  </a:t>
            </a:r>
            <a:r>
              <a:rPr lang="fr-FR" dirty="0" err="1" smtClean="0">
                <a:solidFill>
                  <a:schemeClr val="tx1"/>
                </a:solidFill>
              </a:rPr>
              <a:t>Factors</a:t>
            </a:r>
            <a:r>
              <a:rPr lang="fr-FR" dirty="0" smtClean="0">
                <a:solidFill>
                  <a:schemeClr val="tx1"/>
                </a:solidFill>
              </a:rPr>
              <a:t> </a:t>
            </a:r>
            <a:r>
              <a:rPr lang="fr-FR" dirty="0" err="1" smtClean="0">
                <a:solidFill>
                  <a:schemeClr val="tx1"/>
                </a:solidFill>
              </a:rPr>
              <a:t>normalized</a:t>
            </a:r>
            <a:r>
              <a:rPr lang="fr-FR" dirty="0" smtClean="0">
                <a:solidFill>
                  <a:schemeClr val="tx1"/>
                </a:solidFill>
              </a:rPr>
              <a:t> to  one </a:t>
            </a:r>
            <a:r>
              <a:rPr lang="fr-FR" dirty="0" err="1" smtClean="0">
                <a:solidFill>
                  <a:schemeClr val="tx1"/>
                </a:solidFill>
              </a:rPr>
              <a:t>electron</a:t>
            </a:r>
            <a:endParaRPr lang="fr-FR" dirty="0">
              <a:solidFill>
                <a:schemeClr val="tx1"/>
              </a:solidFill>
            </a:endParaRPr>
          </a:p>
        </p:txBody>
      </p:sp>
      <p:graphicFrame>
        <p:nvGraphicFramePr>
          <p:cNvPr id="6" name="Objet 5"/>
          <p:cNvGraphicFramePr>
            <a:graphicFrameLocks noGrp="1" noChangeAspect="1"/>
          </p:cNvGraphicFramePr>
          <p:nvPr>
            <p:extLst>
              <p:ext uri="{D42A27DB-BD31-4B8C-83A1-F6EECF244321}">
                <p14:modId xmlns:p14="http://schemas.microsoft.com/office/powerpoint/2010/main" val="2541967022"/>
              </p:ext>
            </p:extLst>
          </p:nvPr>
        </p:nvGraphicFramePr>
        <p:xfrm>
          <a:off x="1787871" y="1484784"/>
          <a:ext cx="5544343" cy="1543580"/>
        </p:xfrm>
        <a:graphic>
          <a:graphicData uri="http://schemas.openxmlformats.org/presentationml/2006/ole">
            <mc:AlternateContent xmlns:mc="http://schemas.openxmlformats.org/markup-compatibility/2006">
              <mc:Choice xmlns:v="urn:schemas-microsoft-com:vml" Requires="v">
                <p:oleObj spid="_x0000_s16505" name="Equation" r:id="rId7" imgW="2006600" imgH="558800" progId="Equation.3">
                  <p:embed/>
                </p:oleObj>
              </mc:Choice>
              <mc:Fallback>
                <p:oleObj name="Equation" r:id="rId7" imgW="2006600" imgH="5588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7871" y="1484784"/>
                        <a:ext cx="5544343" cy="1543580"/>
                      </a:xfrm>
                      <a:prstGeom prst="rect">
                        <a:avLst/>
                      </a:prstGeom>
                      <a:noFill/>
                      <a:ln>
                        <a:noFill/>
                      </a:ln>
                      <a:effectLst/>
                    </p:spPr>
                  </p:pic>
                </p:oleObj>
              </mc:Fallback>
            </mc:AlternateContent>
          </a:graphicData>
        </a:graphic>
      </p:graphicFrame>
      <p:sp>
        <p:nvSpPr>
          <p:cNvPr id="7" name="ZoneTexte 6"/>
          <p:cNvSpPr txBox="1"/>
          <p:nvPr/>
        </p:nvSpPr>
        <p:spPr>
          <a:xfrm>
            <a:off x="1063574" y="5157191"/>
            <a:ext cx="1723742" cy="646331"/>
          </a:xfrm>
          <a:prstGeom prst="rect">
            <a:avLst/>
          </a:prstGeom>
          <a:noFill/>
        </p:spPr>
        <p:txBody>
          <a:bodyPr wrap="none" rtlCol="0">
            <a:spAutoFit/>
          </a:bodyPr>
          <a:lstStyle/>
          <a:p>
            <a:r>
              <a:rPr lang="fr-FR" dirty="0" smtClean="0">
                <a:solidFill>
                  <a:srgbClr val="FF0000"/>
                </a:solidFill>
              </a:rPr>
              <a:t> </a:t>
            </a:r>
            <a:r>
              <a:rPr lang="fr-FR" dirty="0" err="1" smtClean="0">
                <a:solidFill>
                  <a:srgbClr val="FF0000"/>
                </a:solidFill>
              </a:rPr>
              <a:t>Core</a:t>
            </a:r>
            <a:r>
              <a:rPr lang="fr-FR" dirty="0" smtClean="0">
                <a:solidFill>
                  <a:srgbClr val="FF0000"/>
                </a:solidFill>
              </a:rPr>
              <a:t> Electrons</a:t>
            </a:r>
          </a:p>
          <a:p>
            <a:r>
              <a:rPr lang="fr-FR" dirty="0">
                <a:solidFill>
                  <a:srgbClr val="FF0000"/>
                </a:solidFill>
              </a:rPr>
              <a:t> </a:t>
            </a:r>
            <a:r>
              <a:rPr lang="fr-FR" dirty="0" smtClean="0">
                <a:solidFill>
                  <a:srgbClr val="FF0000"/>
                </a:solidFill>
              </a:rPr>
              <a:t>High </a:t>
            </a:r>
            <a:r>
              <a:rPr lang="fr-FR" dirty="0" err="1" smtClean="0">
                <a:solidFill>
                  <a:srgbClr val="FF0000"/>
                </a:solidFill>
              </a:rPr>
              <a:t>resolution</a:t>
            </a:r>
            <a:r>
              <a:rPr lang="fr-FR" dirty="0" smtClean="0">
                <a:solidFill>
                  <a:srgbClr val="FF0000"/>
                </a:solidFill>
              </a:rPr>
              <a:t> </a:t>
            </a:r>
            <a:endParaRPr lang="fr-FR" dirty="0">
              <a:solidFill>
                <a:srgbClr val="FF0000"/>
              </a:solidFill>
            </a:endParaRPr>
          </a:p>
        </p:txBody>
      </p:sp>
      <p:sp>
        <p:nvSpPr>
          <p:cNvPr id="8" name="ZoneTexte 7"/>
          <p:cNvSpPr txBox="1"/>
          <p:nvPr/>
        </p:nvSpPr>
        <p:spPr>
          <a:xfrm>
            <a:off x="5580112" y="2430760"/>
            <a:ext cx="1838452" cy="646331"/>
          </a:xfrm>
          <a:prstGeom prst="rect">
            <a:avLst/>
          </a:prstGeom>
          <a:noFill/>
        </p:spPr>
        <p:txBody>
          <a:bodyPr wrap="none" rtlCol="0">
            <a:spAutoFit/>
          </a:bodyPr>
          <a:lstStyle/>
          <a:p>
            <a:r>
              <a:rPr lang="fr-FR" dirty="0" smtClean="0">
                <a:solidFill>
                  <a:srgbClr val="FF0000"/>
                </a:solidFill>
              </a:rPr>
              <a:t>Valence </a:t>
            </a:r>
            <a:r>
              <a:rPr lang="fr-FR" dirty="0" err="1" smtClean="0">
                <a:solidFill>
                  <a:srgbClr val="FF0000"/>
                </a:solidFill>
              </a:rPr>
              <a:t>electrons</a:t>
            </a:r>
            <a:endParaRPr lang="fr-FR" dirty="0" smtClean="0">
              <a:solidFill>
                <a:srgbClr val="FF0000"/>
              </a:solidFill>
            </a:endParaRPr>
          </a:p>
          <a:p>
            <a:r>
              <a:rPr lang="fr-FR" dirty="0" smtClean="0">
                <a:solidFill>
                  <a:srgbClr val="FF0000"/>
                </a:solidFill>
              </a:rPr>
              <a:t>  </a:t>
            </a:r>
            <a:r>
              <a:rPr lang="fr-FR" dirty="0" err="1" smtClean="0">
                <a:solidFill>
                  <a:srgbClr val="FF0000"/>
                </a:solidFill>
              </a:rPr>
              <a:t>low</a:t>
            </a:r>
            <a:r>
              <a:rPr lang="fr-FR" dirty="0" smtClean="0">
                <a:solidFill>
                  <a:srgbClr val="FF0000"/>
                </a:solidFill>
              </a:rPr>
              <a:t> </a:t>
            </a:r>
            <a:r>
              <a:rPr lang="fr-FR" dirty="0" err="1" smtClean="0">
                <a:solidFill>
                  <a:srgbClr val="FF0000"/>
                </a:solidFill>
              </a:rPr>
              <a:t>resolution</a:t>
            </a:r>
            <a:endParaRPr lang="fr-FR" dirty="0">
              <a:solidFill>
                <a:srgbClr val="FF0000"/>
              </a:solidFill>
            </a:endParaRPr>
          </a:p>
        </p:txBody>
      </p:sp>
    </p:spTree>
    <p:extLst>
      <p:ext uri="{BB962C8B-B14F-4D97-AF65-F5344CB8AC3E}">
        <p14:creationId xmlns:p14="http://schemas.microsoft.com/office/powerpoint/2010/main" val="24983599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0" y="0"/>
            <a:ext cx="9144000" cy="954107"/>
          </a:xfrm>
          <a:prstGeom prst="rect">
            <a:avLst/>
          </a:prstGeom>
          <a:solidFill>
            <a:schemeClr val="accent1"/>
          </a:solidFill>
          <a:ln w="38100" cmpd="dbl">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fr-FR" altLang="fr-FR" sz="2800" b="1" dirty="0" smtClean="0">
                <a:solidFill>
                  <a:srgbClr val="FFFF00"/>
                </a:solidFill>
                <a:effectLst>
                  <a:outerShdw blurRad="38100" dist="38100" dir="2700000" algn="tl">
                    <a:srgbClr val="FFFFFF"/>
                  </a:outerShdw>
                </a:effectLst>
                <a:latin typeface="Times New Roman" pitchFamily="18" charset="0"/>
              </a:rPr>
              <a:t>      Crystal structure </a:t>
            </a:r>
            <a:r>
              <a:rPr lang="fr-FR" altLang="fr-FR" sz="2800" b="1" dirty="0" err="1" smtClean="0">
                <a:solidFill>
                  <a:srgbClr val="FFFF00"/>
                </a:solidFill>
                <a:effectLst>
                  <a:outerShdw blurRad="38100" dist="38100" dir="2700000" algn="tl">
                    <a:srgbClr val="FFFFFF"/>
                  </a:outerShdw>
                </a:effectLst>
                <a:latin typeface="Times New Roman" pitchFamily="18" charset="0"/>
              </a:rPr>
              <a:t>determination</a:t>
            </a:r>
            <a:r>
              <a:rPr lang="fr-FR" altLang="fr-FR" sz="2800" b="1" dirty="0" smtClean="0">
                <a:solidFill>
                  <a:srgbClr val="FFFF00"/>
                </a:solidFill>
                <a:effectLst>
                  <a:outerShdw blurRad="38100" dist="38100" dir="2700000" algn="tl">
                    <a:srgbClr val="FFFFFF"/>
                  </a:outerShdw>
                </a:effectLst>
                <a:latin typeface="Times New Roman" pitchFamily="18" charset="0"/>
              </a:rPr>
              <a:t>:  X, Y, Z, U</a:t>
            </a:r>
            <a:r>
              <a:rPr lang="fr-FR" altLang="fr-FR" sz="2800" b="1" baseline="30000" dirty="0" smtClean="0">
                <a:solidFill>
                  <a:srgbClr val="FFFF00"/>
                </a:solidFill>
                <a:effectLst>
                  <a:outerShdw blurRad="38100" dist="38100" dir="2700000" algn="tl">
                    <a:srgbClr val="FFFFFF"/>
                  </a:outerShdw>
                </a:effectLst>
                <a:latin typeface="Times New Roman" pitchFamily="18" charset="0"/>
              </a:rPr>
              <a:t>ij</a:t>
            </a:r>
          </a:p>
          <a:p>
            <a:pPr algn="ctr">
              <a:defRPr/>
            </a:pPr>
            <a:r>
              <a:rPr lang="fr-FR" altLang="fr-FR" sz="2800" baseline="30000" dirty="0" smtClean="0">
                <a:solidFill>
                  <a:srgbClr val="FFFF00"/>
                </a:solidFill>
                <a:effectLst>
                  <a:outerShdw blurRad="38100" dist="38100" dir="2700000" algn="tl">
                    <a:srgbClr val="FFFFFF"/>
                  </a:outerShdw>
                </a:effectLst>
                <a:latin typeface="Times New Roman" pitchFamily="18" charset="0"/>
              </a:rPr>
              <a:t>IAM </a:t>
            </a:r>
            <a:r>
              <a:rPr lang="fr-FR" altLang="fr-FR" sz="2800" baseline="30000" dirty="0" err="1" smtClean="0">
                <a:solidFill>
                  <a:srgbClr val="FFFF00"/>
                </a:solidFill>
                <a:effectLst>
                  <a:outerShdw blurRad="38100" dist="38100" dir="2700000" algn="tl">
                    <a:srgbClr val="FFFFFF"/>
                  </a:outerShdw>
                </a:effectLst>
                <a:latin typeface="Times New Roman" pitchFamily="18" charset="0"/>
              </a:rPr>
              <a:t>Independant</a:t>
            </a:r>
            <a:r>
              <a:rPr lang="fr-FR" altLang="fr-FR" sz="2800" baseline="30000" dirty="0" smtClean="0">
                <a:solidFill>
                  <a:srgbClr val="FFFF00"/>
                </a:solidFill>
                <a:effectLst>
                  <a:outerShdw blurRad="38100" dist="38100" dir="2700000" algn="tl">
                    <a:srgbClr val="FFFFFF"/>
                  </a:outerShdw>
                </a:effectLst>
                <a:latin typeface="Times New Roman" pitchFamily="18" charset="0"/>
              </a:rPr>
              <a:t> </a:t>
            </a:r>
            <a:r>
              <a:rPr lang="fr-FR" altLang="fr-FR" sz="2800" baseline="30000" dirty="0" err="1" smtClean="0">
                <a:solidFill>
                  <a:srgbClr val="FFFF00"/>
                </a:solidFill>
                <a:effectLst>
                  <a:outerShdw blurRad="38100" dist="38100" dir="2700000" algn="tl">
                    <a:srgbClr val="FFFFFF"/>
                  </a:outerShdw>
                </a:effectLst>
                <a:latin typeface="Times New Roman" pitchFamily="18" charset="0"/>
              </a:rPr>
              <a:t>Atom</a:t>
            </a:r>
            <a:r>
              <a:rPr lang="fr-FR" altLang="fr-FR" sz="2800" baseline="30000" dirty="0" smtClean="0">
                <a:solidFill>
                  <a:srgbClr val="FFFF00"/>
                </a:solidFill>
                <a:effectLst>
                  <a:outerShdw blurRad="38100" dist="38100" dir="2700000" algn="tl">
                    <a:srgbClr val="FFFFFF"/>
                  </a:outerShdw>
                </a:effectLst>
                <a:latin typeface="Times New Roman" pitchFamily="18" charset="0"/>
              </a:rPr>
              <a:t> Model </a:t>
            </a:r>
            <a:endParaRPr lang="fr-FR" altLang="fr-FR" sz="2400" dirty="0">
              <a:solidFill>
                <a:srgbClr val="FFFF00"/>
              </a:solidFill>
              <a:latin typeface="Times New Roman" pitchFamily="18" charset="0"/>
            </a:endParaRPr>
          </a:p>
        </p:txBody>
      </p:sp>
      <p:grpSp>
        <p:nvGrpSpPr>
          <p:cNvPr id="9219" name="Group 3"/>
          <p:cNvGrpSpPr>
            <a:grpSpLocks/>
          </p:cNvGrpSpPr>
          <p:nvPr/>
        </p:nvGrpSpPr>
        <p:grpSpPr bwMode="auto">
          <a:xfrm>
            <a:off x="1566069" y="1105147"/>
            <a:ext cx="6823086" cy="1579562"/>
            <a:chOff x="242" y="1195"/>
            <a:chExt cx="4298" cy="995"/>
          </a:xfrm>
        </p:grpSpPr>
        <p:sp>
          <p:nvSpPr>
            <p:cNvPr id="9224" name="Text Box 4"/>
            <p:cNvSpPr txBox="1">
              <a:spLocks noChangeArrowheads="1"/>
            </p:cNvSpPr>
            <p:nvPr/>
          </p:nvSpPr>
          <p:spPr bwMode="auto">
            <a:xfrm>
              <a:off x="242" y="1744"/>
              <a:ext cx="9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FR" altLang="fr-FR" sz="2000">
                  <a:latin typeface="Times New Roman" pitchFamily="18" charset="0"/>
                </a:rPr>
                <a:t>promolecule </a:t>
              </a:r>
            </a:p>
          </p:txBody>
        </p:sp>
        <p:sp>
          <p:nvSpPr>
            <p:cNvPr id="9225" name="Text Box 5"/>
            <p:cNvSpPr txBox="1">
              <a:spLocks noChangeArrowheads="1"/>
            </p:cNvSpPr>
            <p:nvPr/>
          </p:nvSpPr>
          <p:spPr bwMode="auto">
            <a:xfrm>
              <a:off x="2288" y="1744"/>
              <a:ext cx="225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FR" altLang="fr-FR" sz="2000" dirty="0" smtClean="0">
                  <a:latin typeface="Times New Roman" pitchFamily="18" charset="0"/>
                </a:rPr>
                <a:t> </a:t>
              </a:r>
              <a:r>
                <a:rPr lang="fr-FR" altLang="fr-FR" sz="2000" b="1" i="1" dirty="0" smtClean="0">
                  <a:latin typeface="Times New Roman" pitchFamily="18" charset="0"/>
                </a:rPr>
                <a:t>free </a:t>
              </a:r>
              <a:r>
                <a:rPr lang="fr-FR" altLang="fr-FR" sz="2000" b="1" i="1" dirty="0" err="1" smtClean="0">
                  <a:latin typeface="Times New Roman" pitchFamily="18" charset="0"/>
                </a:rPr>
                <a:t>neutral</a:t>
              </a:r>
              <a:r>
                <a:rPr lang="fr-FR" altLang="fr-FR" sz="2000" b="1" i="1" dirty="0" smtClean="0">
                  <a:latin typeface="Times New Roman" pitchFamily="18" charset="0"/>
                </a:rPr>
                <a:t> </a:t>
              </a:r>
              <a:r>
                <a:rPr lang="fr-FR" altLang="fr-FR" sz="2000" b="1" i="1" dirty="0" err="1" smtClean="0">
                  <a:latin typeface="Times New Roman" pitchFamily="18" charset="0"/>
                </a:rPr>
                <a:t>atoms</a:t>
              </a:r>
              <a:r>
                <a:rPr lang="fr-FR" altLang="fr-FR" sz="2000" b="1" i="1" dirty="0" smtClean="0">
                  <a:latin typeface="Times New Roman" pitchFamily="18" charset="0"/>
                </a:rPr>
                <a:t> :</a:t>
              </a:r>
              <a:r>
                <a:rPr lang="fr-FR" altLang="fr-FR" sz="2000" i="1" dirty="0" smtClean="0">
                  <a:latin typeface="Times New Roman" pitchFamily="18" charset="0"/>
                </a:rPr>
                <a:t> </a:t>
              </a:r>
              <a:r>
                <a:rPr lang="fr-FR" altLang="fr-FR" sz="2000" i="1" dirty="0" err="1" smtClean="0">
                  <a:latin typeface="Times New Roman" pitchFamily="18" charset="0"/>
                </a:rPr>
                <a:t>interatomic</a:t>
              </a:r>
              <a:endParaRPr lang="fr-FR" altLang="fr-FR" sz="2000" i="1" dirty="0" smtClean="0">
                <a:latin typeface="Times New Roman" pitchFamily="18" charset="0"/>
              </a:endParaRPr>
            </a:p>
            <a:p>
              <a:pPr eaLnBrk="1" hangingPunct="1"/>
              <a:r>
                <a:rPr lang="fr-FR" altLang="fr-FR" sz="2000" i="1" dirty="0" smtClean="0">
                  <a:latin typeface="Times New Roman" pitchFamily="18" charset="0"/>
                </a:rPr>
                <a:t> interactions are </a:t>
              </a:r>
              <a:r>
                <a:rPr lang="fr-FR" altLang="fr-FR" sz="2000" i="1" dirty="0" err="1" smtClean="0">
                  <a:latin typeface="Times New Roman" pitchFamily="18" charset="0"/>
                </a:rPr>
                <a:t>neglected</a:t>
              </a:r>
              <a:endParaRPr lang="fr-FR" altLang="fr-FR" sz="2000" i="1" dirty="0">
                <a:latin typeface="Times New Roman" pitchFamily="18" charset="0"/>
              </a:endParaRPr>
            </a:p>
          </p:txBody>
        </p:sp>
        <p:graphicFrame>
          <p:nvGraphicFramePr>
            <p:cNvPr id="9226" name="Object 6"/>
            <p:cNvGraphicFramePr>
              <a:graphicFrameLocks noChangeAspect="1"/>
            </p:cNvGraphicFramePr>
            <p:nvPr/>
          </p:nvGraphicFramePr>
          <p:xfrm>
            <a:off x="1748" y="1195"/>
            <a:ext cx="1068" cy="428"/>
          </p:xfrm>
          <a:graphic>
            <a:graphicData uri="http://schemas.openxmlformats.org/presentationml/2006/ole">
              <mc:AlternateContent xmlns:mc="http://schemas.openxmlformats.org/markup-compatibility/2006">
                <mc:Choice xmlns:v="urn:schemas-microsoft-com:vml" Requires="v">
                  <p:oleObj spid="_x0000_s17566" name="Équation" r:id="rId3" imgW="1104900" imgH="444500" progId="Equation.3">
                    <p:embed/>
                  </p:oleObj>
                </mc:Choice>
                <mc:Fallback>
                  <p:oleObj name="Équation" r:id="rId3" imgW="11049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 y="1195"/>
                          <a:ext cx="1068"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7" name="Line 7"/>
            <p:cNvSpPr>
              <a:spLocks noChangeShapeType="1"/>
            </p:cNvSpPr>
            <p:nvPr/>
          </p:nvSpPr>
          <p:spPr bwMode="auto">
            <a:xfrm flipV="1">
              <a:off x="882" y="1509"/>
              <a:ext cx="791" cy="27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228" name="Line 8"/>
            <p:cNvSpPr>
              <a:spLocks noChangeShapeType="1"/>
            </p:cNvSpPr>
            <p:nvPr/>
          </p:nvSpPr>
          <p:spPr bwMode="auto">
            <a:xfrm flipH="1" flipV="1">
              <a:off x="2582" y="1536"/>
              <a:ext cx="436" cy="2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9221" name="AutoShape 10"/>
          <p:cNvSpPr>
            <a:spLocks noChangeArrowheads="1"/>
          </p:cNvSpPr>
          <p:nvPr/>
        </p:nvSpPr>
        <p:spPr bwMode="auto">
          <a:xfrm>
            <a:off x="4331156" y="2432213"/>
            <a:ext cx="96837" cy="277813"/>
          </a:xfrm>
          <a:prstGeom prst="downArrow">
            <a:avLst>
              <a:gd name="adj1" fmla="val 50000"/>
              <a:gd name="adj2" fmla="val 7172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fr-FR" altLang="fr-FR"/>
          </a:p>
        </p:txBody>
      </p:sp>
      <p:sp>
        <p:nvSpPr>
          <p:cNvPr id="9223" name="Text Box 12"/>
          <p:cNvSpPr txBox="1">
            <a:spLocks noChangeArrowheads="1"/>
          </p:cNvSpPr>
          <p:nvPr/>
        </p:nvSpPr>
        <p:spPr bwMode="auto">
          <a:xfrm>
            <a:off x="179388" y="4505325"/>
            <a:ext cx="2487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FR" altLang="fr-FR" sz="2000" dirty="0">
                <a:latin typeface="Times New Roman" pitchFamily="18" charset="0"/>
              </a:rPr>
              <a:t> </a:t>
            </a:r>
          </a:p>
        </p:txBody>
      </p:sp>
      <p:sp>
        <p:nvSpPr>
          <p:cNvPr id="2" name="ZoneTexte 1"/>
          <p:cNvSpPr txBox="1"/>
          <p:nvPr/>
        </p:nvSpPr>
        <p:spPr>
          <a:xfrm>
            <a:off x="2897179" y="1234290"/>
            <a:ext cx="625492" cy="369332"/>
          </a:xfrm>
          <a:prstGeom prst="rect">
            <a:avLst/>
          </a:prstGeom>
          <a:noFill/>
        </p:spPr>
        <p:txBody>
          <a:bodyPr wrap="none" rtlCol="0">
            <a:spAutoFit/>
          </a:bodyPr>
          <a:lstStyle/>
          <a:p>
            <a:r>
              <a:rPr lang="fr-FR" dirty="0" smtClean="0">
                <a:solidFill>
                  <a:srgbClr val="FF0000"/>
                </a:solidFill>
              </a:rPr>
              <a:t>IAM </a:t>
            </a:r>
            <a:endParaRPr lang="fr-FR" dirty="0">
              <a:solidFill>
                <a:srgbClr val="FF0000"/>
              </a:solidFill>
            </a:endParaRPr>
          </a:p>
        </p:txBody>
      </p:sp>
      <p:graphicFrame>
        <p:nvGraphicFramePr>
          <p:cNvPr id="3" name="Objet 2"/>
          <p:cNvGraphicFramePr>
            <a:graphicFrameLocks noChangeAspect="1"/>
          </p:cNvGraphicFramePr>
          <p:nvPr>
            <p:extLst>
              <p:ext uri="{D42A27DB-BD31-4B8C-83A1-F6EECF244321}">
                <p14:modId xmlns:p14="http://schemas.microsoft.com/office/powerpoint/2010/main" val="2511270509"/>
              </p:ext>
            </p:extLst>
          </p:nvPr>
        </p:nvGraphicFramePr>
        <p:xfrm>
          <a:off x="2619375" y="2935874"/>
          <a:ext cx="3905250" cy="519113"/>
        </p:xfrm>
        <a:graphic>
          <a:graphicData uri="http://schemas.openxmlformats.org/presentationml/2006/ole">
            <mc:AlternateContent xmlns:mc="http://schemas.openxmlformats.org/markup-compatibility/2006">
              <mc:Choice xmlns:v="urn:schemas-microsoft-com:vml" Requires="v">
                <p:oleObj spid="_x0000_s17567" name="Equation" r:id="rId5" imgW="2184400" imgH="292100" progId="Equation.3">
                  <p:embed/>
                </p:oleObj>
              </mc:Choice>
              <mc:Fallback>
                <p:oleObj name="Equation" r:id="rId5" imgW="21844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9375" y="2935874"/>
                        <a:ext cx="39052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t 3"/>
          <p:cNvGraphicFramePr>
            <a:graphicFrameLocks noChangeAspect="1"/>
          </p:cNvGraphicFramePr>
          <p:nvPr>
            <p:extLst>
              <p:ext uri="{D42A27DB-BD31-4B8C-83A1-F6EECF244321}">
                <p14:modId xmlns:p14="http://schemas.microsoft.com/office/powerpoint/2010/main" val="1074928150"/>
              </p:ext>
            </p:extLst>
          </p:nvPr>
        </p:nvGraphicFramePr>
        <p:xfrm>
          <a:off x="2771800" y="4066299"/>
          <a:ext cx="3476625" cy="493713"/>
        </p:xfrm>
        <a:graphic>
          <a:graphicData uri="http://schemas.openxmlformats.org/presentationml/2006/ole">
            <mc:AlternateContent xmlns:mc="http://schemas.openxmlformats.org/markup-compatibility/2006">
              <mc:Choice xmlns:v="urn:schemas-microsoft-com:vml" Requires="v">
                <p:oleObj spid="_x0000_s17568" name="Equation" r:id="rId7" imgW="1866090" imgH="266584" progId="Equation.3">
                  <p:embed/>
                </p:oleObj>
              </mc:Choice>
              <mc:Fallback>
                <p:oleObj name="Equation" r:id="rId7" imgW="1866090"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4066299"/>
                        <a:ext cx="347662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AutoShape 10"/>
          <p:cNvSpPr>
            <a:spLocks noChangeArrowheads="1"/>
          </p:cNvSpPr>
          <p:nvPr/>
        </p:nvSpPr>
        <p:spPr bwMode="auto">
          <a:xfrm>
            <a:off x="4315090" y="3585004"/>
            <a:ext cx="96837" cy="277813"/>
          </a:xfrm>
          <a:prstGeom prst="downArrow">
            <a:avLst>
              <a:gd name="adj1" fmla="val 50000"/>
              <a:gd name="adj2" fmla="val 7172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fr-FR" altLang="fr-FR"/>
          </a:p>
        </p:txBody>
      </p:sp>
      <p:graphicFrame>
        <p:nvGraphicFramePr>
          <p:cNvPr id="5" name="Objet 4"/>
          <p:cNvGraphicFramePr>
            <a:graphicFrameLocks noChangeAspect="1"/>
          </p:cNvGraphicFramePr>
          <p:nvPr>
            <p:extLst>
              <p:ext uri="{D42A27DB-BD31-4B8C-83A1-F6EECF244321}">
                <p14:modId xmlns:p14="http://schemas.microsoft.com/office/powerpoint/2010/main" val="4064623710"/>
              </p:ext>
            </p:extLst>
          </p:nvPr>
        </p:nvGraphicFramePr>
        <p:xfrm>
          <a:off x="2693193" y="5048597"/>
          <a:ext cx="3416300" cy="828675"/>
        </p:xfrm>
        <a:graphic>
          <a:graphicData uri="http://schemas.openxmlformats.org/presentationml/2006/ole">
            <mc:AlternateContent xmlns:mc="http://schemas.openxmlformats.org/markup-compatibility/2006">
              <mc:Choice xmlns:v="urn:schemas-microsoft-com:vml" Requires="v">
                <p:oleObj spid="_x0000_s17569" name="Équation" r:id="rId9" imgW="1828800" imgH="444500" progId="Equation.3">
                  <p:embed/>
                </p:oleObj>
              </mc:Choice>
              <mc:Fallback>
                <p:oleObj name="Équation" r:id="rId9" imgW="18288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3193" y="5048597"/>
                        <a:ext cx="34163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10"/>
          <p:cNvSpPr>
            <a:spLocks noChangeArrowheads="1"/>
          </p:cNvSpPr>
          <p:nvPr/>
        </p:nvSpPr>
        <p:spPr bwMode="auto">
          <a:xfrm>
            <a:off x="4304506" y="4705380"/>
            <a:ext cx="96837" cy="277813"/>
          </a:xfrm>
          <a:prstGeom prst="downArrow">
            <a:avLst>
              <a:gd name="adj1" fmla="val 50000"/>
              <a:gd name="adj2" fmla="val 7172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fr-FR" altLang="fr-FR"/>
          </a:p>
        </p:txBody>
      </p:sp>
    </p:spTree>
    <p:extLst>
      <p:ext uri="{BB962C8B-B14F-4D97-AF65-F5344CB8AC3E}">
        <p14:creationId xmlns:p14="http://schemas.microsoft.com/office/powerpoint/2010/main" val="2165115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95536" y="0"/>
            <a:ext cx="8064896" cy="7263527"/>
          </a:xfrm>
          <a:prstGeom prst="rect">
            <a:avLst/>
          </a:prstGeom>
          <a:solidFill>
            <a:schemeClr val="bg1"/>
          </a:solidFill>
          <a:ln>
            <a:solidFill>
              <a:srgbClr val="7030A0"/>
            </a:solidFill>
          </a:ln>
        </p:spPr>
        <p:txBody>
          <a:bodyPr wrap="square" rtlCol="0">
            <a:spAutoFit/>
          </a:bodyPr>
          <a:lstStyle/>
          <a:p>
            <a:r>
              <a:rPr lang="en-US" sz="3200" b="1" dirty="0" smtClean="0"/>
              <a:t>         Example  :  Hydrogen  and Deuterium</a:t>
            </a:r>
          </a:p>
          <a:p>
            <a:endParaRPr lang="en-US" dirty="0" smtClean="0"/>
          </a:p>
          <a:p>
            <a:endParaRPr lang="en-US" dirty="0" smtClean="0"/>
          </a:p>
          <a:p>
            <a:endParaRPr lang="en-US" dirty="0" smtClean="0"/>
          </a:p>
          <a:p>
            <a:r>
              <a:rPr lang="en-US" b="1" dirty="0" smtClean="0"/>
              <a:t>Hydrogen</a:t>
            </a:r>
            <a:r>
              <a:rPr lang="en-US" dirty="0" smtClean="0"/>
              <a:t>    S= 1/2            w</a:t>
            </a:r>
            <a:r>
              <a:rPr lang="en-US" baseline="-25000" dirty="0" smtClean="0"/>
              <a:t>+</a:t>
            </a:r>
            <a:r>
              <a:rPr lang="en-US" dirty="0" smtClean="0"/>
              <a:t> = (I+1)/2(I+1) =3/4        w</a:t>
            </a:r>
            <a:r>
              <a:rPr lang="en-US" baseline="-25000" dirty="0" smtClean="0"/>
              <a:t>-</a:t>
            </a:r>
            <a:r>
              <a:rPr lang="en-US" dirty="0" smtClean="0"/>
              <a:t> =  I/(2I+1 )  = ¼</a:t>
            </a:r>
          </a:p>
          <a:p>
            <a:r>
              <a:rPr lang="en-US" dirty="0" smtClean="0"/>
              <a:t>   </a:t>
            </a:r>
          </a:p>
          <a:p>
            <a:r>
              <a:rPr lang="en-US" dirty="0" smtClean="0"/>
              <a:t>                    </a:t>
            </a:r>
            <a:r>
              <a:rPr lang="en-US" b="1" dirty="0" smtClean="0"/>
              <a:t> </a:t>
            </a:r>
            <a:r>
              <a:rPr lang="en-US" sz="2000" b="1" dirty="0" smtClean="0"/>
              <a:t>b=  </a:t>
            </a:r>
            <a:r>
              <a:rPr lang="en-US" sz="2000" b="1" dirty="0" err="1" smtClean="0"/>
              <a:t>w</a:t>
            </a:r>
            <a:r>
              <a:rPr lang="en-US" sz="2000" b="1" baseline="-25000" dirty="0" err="1" smtClean="0"/>
              <a:t>+</a:t>
            </a:r>
            <a:r>
              <a:rPr lang="en-US" sz="2000" b="1" dirty="0" err="1" smtClean="0"/>
              <a:t>b</a:t>
            </a:r>
            <a:r>
              <a:rPr lang="en-US" sz="2000" b="1" baseline="-25000" dirty="0" smtClean="0"/>
              <a:t>+</a:t>
            </a:r>
            <a:r>
              <a:rPr lang="en-US" sz="2000" b="1" dirty="0" smtClean="0"/>
              <a:t> + w</a:t>
            </a:r>
            <a:r>
              <a:rPr lang="en-US" sz="2000" b="1" baseline="-25000" dirty="0" smtClean="0"/>
              <a:t>-</a:t>
            </a:r>
            <a:r>
              <a:rPr lang="en-US" sz="2000" b="1" dirty="0" smtClean="0"/>
              <a:t> b</a:t>
            </a:r>
            <a:r>
              <a:rPr lang="en-US" sz="2000" b="1" baseline="-25000" dirty="0" smtClean="0"/>
              <a:t>- </a:t>
            </a:r>
            <a:r>
              <a:rPr lang="en-US" sz="2000" b="1" dirty="0" smtClean="0"/>
              <a:t>   =  3/4 * 1.085 +  1/4  *(-4.750 ) =  -0.374 cm</a:t>
            </a:r>
            <a:r>
              <a:rPr lang="en-US" sz="2000" b="1" baseline="30000" dirty="0" smtClean="0"/>
              <a:t>-12</a:t>
            </a:r>
          </a:p>
          <a:p>
            <a:endParaRPr lang="en-US" b="1" dirty="0" smtClean="0"/>
          </a:p>
          <a:p>
            <a:r>
              <a:rPr lang="en-US" b="1" dirty="0" smtClean="0"/>
              <a:t>Deuterium   </a:t>
            </a:r>
            <a:r>
              <a:rPr lang="en-US" dirty="0" smtClean="0"/>
              <a:t>S=1           </a:t>
            </a:r>
            <a:r>
              <a:rPr lang="en-US" b="1" dirty="0" smtClean="0"/>
              <a:t>b =  0.667 cm</a:t>
            </a:r>
            <a:r>
              <a:rPr lang="en-US" b="1" baseline="30000" dirty="0" smtClean="0"/>
              <a:t>-12      </a:t>
            </a:r>
            <a:r>
              <a:rPr lang="en-US" b="1" dirty="0" smtClean="0"/>
              <a:t>= 6.67  Fermi ( fm)</a:t>
            </a:r>
          </a:p>
          <a:p>
            <a:endParaRPr lang="en-US" b="1" dirty="0" smtClean="0"/>
          </a:p>
          <a:p>
            <a:endParaRPr lang="en-US" b="1" dirty="0" smtClean="0"/>
          </a:p>
          <a:p>
            <a:r>
              <a:rPr lang="en-US" b="1" dirty="0" smtClean="0"/>
              <a:t>H    incoherent   scattering   </a:t>
            </a:r>
            <a:r>
              <a:rPr lang="en-US" dirty="0" smtClean="0">
                <a:sym typeface="Symbol"/>
              </a:rPr>
              <a:t> </a:t>
            </a:r>
            <a:r>
              <a:rPr lang="en-US" b="1" dirty="0" smtClean="0">
                <a:sym typeface="Symbol"/>
              </a:rPr>
              <a:t> </a:t>
            </a:r>
            <a:r>
              <a:rPr lang="en-US" b="1" baseline="-25000" dirty="0" err="1" smtClean="0">
                <a:sym typeface="Symbol"/>
              </a:rPr>
              <a:t>incoh</a:t>
            </a:r>
            <a:r>
              <a:rPr lang="en-US" b="1" dirty="0" smtClean="0">
                <a:sym typeface="Symbol"/>
              </a:rPr>
              <a:t> = 80.3 barns ( 10</a:t>
            </a:r>
            <a:r>
              <a:rPr lang="en-US" b="1" baseline="30000" dirty="0" smtClean="0">
                <a:sym typeface="Symbol"/>
              </a:rPr>
              <a:t>-24</a:t>
            </a:r>
            <a:r>
              <a:rPr lang="en-US" b="1" dirty="0" smtClean="0">
                <a:sym typeface="Symbol"/>
              </a:rPr>
              <a:t> cm</a:t>
            </a:r>
            <a:r>
              <a:rPr lang="en-US" b="1" baseline="30000" dirty="0" smtClean="0">
                <a:sym typeface="Symbol"/>
              </a:rPr>
              <a:t>2</a:t>
            </a:r>
            <a:r>
              <a:rPr lang="en-US" b="1" dirty="0" smtClean="0">
                <a:sym typeface="Symbol"/>
              </a:rPr>
              <a:t>)</a:t>
            </a:r>
            <a:r>
              <a:rPr lang="en-US" b="1" dirty="0" smtClean="0"/>
              <a:t> </a:t>
            </a:r>
          </a:p>
          <a:p>
            <a:endParaRPr lang="en-US" b="1" dirty="0" smtClean="0"/>
          </a:p>
          <a:p>
            <a:r>
              <a:rPr lang="en-US" b="1" dirty="0" smtClean="0"/>
              <a:t>D     incoherent  scattering   </a:t>
            </a:r>
            <a:r>
              <a:rPr lang="en-US" dirty="0" smtClean="0">
                <a:sym typeface="Symbol"/>
              </a:rPr>
              <a:t> </a:t>
            </a:r>
            <a:r>
              <a:rPr lang="en-US" b="1" dirty="0" smtClean="0">
                <a:sym typeface="Symbol"/>
              </a:rPr>
              <a:t> </a:t>
            </a:r>
            <a:r>
              <a:rPr lang="en-US" b="1" baseline="-25000" dirty="0" err="1" smtClean="0">
                <a:sym typeface="Symbol"/>
              </a:rPr>
              <a:t>incoh</a:t>
            </a:r>
            <a:r>
              <a:rPr lang="en-US" b="1" dirty="0" smtClean="0">
                <a:sym typeface="Symbol"/>
              </a:rPr>
              <a:t> = 2.05  barns </a:t>
            </a:r>
          </a:p>
          <a:p>
            <a:endParaRPr lang="en-US" b="1" dirty="0" smtClean="0">
              <a:sym typeface="Symbol"/>
            </a:endParaRPr>
          </a:p>
          <a:p>
            <a:endParaRPr lang="en-US" b="1" dirty="0" smtClean="0">
              <a:sym typeface="Symbol"/>
            </a:endParaRPr>
          </a:p>
          <a:p>
            <a:pPr algn="ctr"/>
            <a:r>
              <a:rPr lang="en-US" b="1" dirty="0" smtClean="0">
                <a:solidFill>
                  <a:schemeClr val="accent6">
                    <a:lumMod val="50000"/>
                  </a:schemeClr>
                </a:solidFill>
                <a:sym typeface="Symbol"/>
              </a:rPr>
              <a:t>    </a:t>
            </a:r>
            <a:r>
              <a:rPr lang="en-US" b="1" i="1" dirty="0" smtClean="0">
                <a:solidFill>
                  <a:schemeClr val="accent6">
                    <a:lumMod val="50000"/>
                  </a:schemeClr>
                </a:solidFill>
                <a:sym typeface="Symbol"/>
              </a:rPr>
              <a:t>Therefore</a:t>
            </a:r>
          </a:p>
          <a:p>
            <a:r>
              <a:rPr lang="en-US" b="1" i="1" dirty="0" smtClean="0">
                <a:solidFill>
                  <a:schemeClr val="accent6">
                    <a:lumMod val="50000"/>
                  </a:schemeClr>
                </a:solidFill>
                <a:sym typeface="Symbol"/>
              </a:rPr>
              <a:t>  1°  </a:t>
            </a:r>
            <a:r>
              <a:rPr lang="en-US" b="1" i="1" dirty="0" err="1" smtClean="0">
                <a:solidFill>
                  <a:schemeClr val="accent6">
                    <a:lumMod val="50000"/>
                  </a:schemeClr>
                </a:solidFill>
                <a:sym typeface="Symbol"/>
              </a:rPr>
              <a:t>Deuteration</a:t>
            </a:r>
            <a:r>
              <a:rPr lang="en-US" b="1" i="1" dirty="0" smtClean="0">
                <a:solidFill>
                  <a:schemeClr val="accent6">
                    <a:lumMod val="50000"/>
                  </a:schemeClr>
                </a:solidFill>
                <a:sym typeface="Symbol"/>
              </a:rPr>
              <a:t> is important to reduce  large H   incoherent scattering  associated  to the resulting strong background</a:t>
            </a:r>
          </a:p>
          <a:p>
            <a:endParaRPr lang="en-US" b="1" i="1" dirty="0" smtClean="0">
              <a:solidFill>
                <a:schemeClr val="accent6">
                  <a:lumMod val="50000"/>
                </a:schemeClr>
              </a:solidFill>
              <a:sym typeface="Symbol"/>
            </a:endParaRPr>
          </a:p>
          <a:p>
            <a:pPr algn="ctr"/>
            <a:r>
              <a:rPr lang="en-US" b="1" i="1" dirty="0" smtClean="0">
                <a:solidFill>
                  <a:schemeClr val="accent6">
                    <a:lumMod val="50000"/>
                  </a:schemeClr>
                </a:solidFill>
                <a:sym typeface="Symbol"/>
              </a:rPr>
              <a:t>2°  Partial </a:t>
            </a:r>
            <a:r>
              <a:rPr lang="en-US" b="1" i="1" dirty="0" err="1" smtClean="0">
                <a:solidFill>
                  <a:schemeClr val="accent6">
                    <a:lumMod val="50000"/>
                  </a:schemeClr>
                </a:solidFill>
                <a:sym typeface="Symbol"/>
              </a:rPr>
              <a:t>deuteration</a:t>
            </a:r>
            <a:r>
              <a:rPr lang="en-US" b="1" i="1" dirty="0" smtClean="0">
                <a:solidFill>
                  <a:schemeClr val="accent6">
                    <a:lumMod val="50000"/>
                  </a:schemeClr>
                </a:solidFill>
                <a:sym typeface="Symbol"/>
              </a:rPr>
              <a:t> may vanish the H (D) signal because of the opposite signs of the b factor</a:t>
            </a:r>
          </a:p>
          <a:p>
            <a:pPr algn="ctr"/>
            <a:endParaRPr lang="en-US" b="1" i="1" dirty="0" smtClean="0">
              <a:sym typeface="Symbol"/>
            </a:endParaRPr>
          </a:p>
          <a:p>
            <a:pPr algn="ctr"/>
            <a:r>
              <a:rPr lang="en-US" b="1" i="1" dirty="0" smtClean="0">
                <a:sym typeface="Symbol"/>
              </a:rPr>
              <a:t>  </a:t>
            </a:r>
            <a:endParaRPr lang="en-US" b="1" i="1" dirty="0" smtClean="0"/>
          </a:p>
          <a:p>
            <a:r>
              <a:rPr lang="en-US" i="1" dirty="0" smtClean="0"/>
              <a:t>                                     </a:t>
            </a:r>
            <a:endParaRPr lang="en-US" i="1" dirty="0"/>
          </a:p>
        </p:txBody>
      </p:sp>
    </p:spTree>
    <p:extLst>
      <p:ext uri="{BB962C8B-B14F-4D97-AF65-F5344CB8AC3E}">
        <p14:creationId xmlns:p14="http://schemas.microsoft.com/office/powerpoint/2010/main" val="5547787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429000" y="947738"/>
            <a:ext cx="5715000" cy="2892425"/>
            <a:chOff x="144" y="240"/>
            <a:chExt cx="3600" cy="1822"/>
          </a:xfrm>
        </p:grpSpPr>
        <p:sp>
          <p:nvSpPr>
            <p:cNvPr id="6147" name="Line 3"/>
            <p:cNvSpPr>
              <a:spLocks noChangeShapeType="1"/>
            </p:cNvSpPr>
            <p:nvPr/>
          </p:nvSpPr>
          <p:spPr bwMode="auto">
            <a:xfrm rot="509189" flipV="1">
              <a:off x="1048" y="855"/>
              <a:ext cx="2378" cy="1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48" name="Line 4"/>
            <p:cNvSpPr>
              <a:spLocks noChangeShapeType="1"/>
            </p:cNvSpPr>
            <p:nvPr/>
          </p:nvSpPr>
          <p:spPr bwMode="auto">
            <a:xfrm rot="1019664" flipV="1">
              <a:off x="325" y="578"/>
              <a:ext cx="1743" cy="892"/>
            </a:xfrm>
            <a:prstGeom prst="line">
              <a:avLst/>
            </a:prstGeom>
            <a:noFill/>
            <a:ln w="190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49" name="Line 5"/>
            <p:cNvSpPr>
              <a:spLocks noChangeShapeType="1"/>
            </p:cNvSpPr>
            <p:nvPr/>
          </p:nvSpPr>
          <p:spPr bwMode="auto">
            <a:xfrm rot="-16755172">
              <a:off x="1363" y="1170"/>
              <a:ext cx="1180" cy="60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0" name="Line 6"/>
            <p:cNvSpPr>
              <a:spLocks noChangeShapeType="1"/>
            </p:cNvSpPr>
            <p:nvPr/>
          </p:nvSpPr>
          <p:spPr bwMode="auto">
            <a:xfrm rot="6364510" flipH="1">
              <a:off x="1916" y="1040"/>
              <a:ext cx="621" cy="316"/>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1" name="Line 7"/>
            <p:cNvSpPr>
              <a:spLocks noChangeShapeType="1"/>
            </p:cNvSpPr>
            <p:nvPr/>
          </p:nvSpPr>
          <p:spPr bwMode="auto">
            <a:xfrm rot="12946" flipH="1">
              <a:off x="2299" y="904"/>
              <a:ext cx="173" cy="624"/>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2" name="Line 8"/>
            <p:cNvSpPr>
              <a:spLocks noChangeShapeType="1"/>
            </p:cNvSpPr>
            <p:nvPr/>
          </p:nvSpPr>
          <p:spPr bwMode="auto">
            <a:xfrm rot="584916" flipV="1">
              <a:off x="1945" y="1505"/>
              <a:ext cx="350" cy="7"/>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3" name="Line 9"/>
            <p:cNvSpPr>
              <a:spLocks noChangeShapeType="1"/>
            </p:cNvSpPr>
            <p:nvPr/>
          </p:nvSpPr>
          <p:spPr bwMode="auto">
            <a:xfrm rot="-1286" flipH="1" flipV="1">
              <a:off x="2161" y="853"/>
              <a:ext cx="1304" cy="663"/>
            </a:xfrm>
            <a:prstGeom prst="line">
              <a:avLst/>
            </a:prstGeom>
            <a:noFill/>
            <a:ln w="19050">
              <a:solidFill>
                <a:srgbClr val="CC00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4" name="Freeform 10"/>
            <p:cNvSpPr>
              <a:spLocks/>
            </p:cNvSpPr>
            <p:nvPr/>
          </p:nvSpPr>
          <p:spPr bwMode="auto">
            <a:xfrm rot="509189">
              <a:off x="2027" y="1220"/>
              <a:ext cx="197" cy="49"/>
            </a:xfrm>
            <a:custGeom>
              <a:avLst/>
              <a:gdLst>
                <a:gd name="T0" fmla="*/ 0 w 257"/>
                <a:gd name="T1" fmla="*/ 13 h 35"/>
                <a:gd name="T2" fmla="*/ 74 w 257"/>
                <a:gd name="T3" fmla="*/ 33 h 35"/>
                <a:gd name="T4" fmla="*/ 146 w 257"/>
                <a:gd name="T5" fmla="*/ 28 h 35"/>
                <a:gd name="T6" fmla="*/ 212 w 257"/>
                <a:gd name="T7" fmla="*/ 22 h 35"/>
                <a:gd name="T8" fmla="*/ 257 w 257"/>
                <a:gd name="T9" fmla="*/ 0 h 35"/>
              </a:gdLst>
              <a:ahLst/>
              <a:cxnLst>
                <a:cxn ang="0">
                  <a:pos x="T0" y="T1"/>
                </a:cxn>
                <a:cxn ang="0">
                  <a:pos x="T2" y="T3"/>
                </a:cxn>
                <a:cxn ang="0">
                  <a:pos x="T4" y="T5"/>
                </a:cxn>
                <a:cxn ang="0">
                  <a:pos x="T6" y="T7"/>
                </a:cxn>
                <a:cxn ang="0">
                  <a:pos x="T8" y="T9"/>
                </a:cxn>
              </a:cxnLst>
              <a:rect l="0" t="0" r="r" b="b"/>
              <a:pathLst>
                <a:path w="257" h="35">
                  <a:moveTo>
                    <a:pt x="0" y="13"/>
                  </a:moveTo>
                  <a:cubicBezTo>
                    <a:pt x="25" y="22"/>
                    <a:pt x="50" y="31"/>
                    <a:pt x="74" y="33"/>
                  </a:cubicBezTo>
                  <a:cubicBezTo>
                    <a:pt x="98" y="35"/>
                    <a:pt x="123" y="30"/>
                    <a:pt x="146" y="28"/>
                  </a:cubicBezTo>
                  <a:cubicBezTo>
                    <a:pt x="169" y="26"/>
                    <a:pt x="194" y="27"/>
                    <a:pt x="212" y="22"/>
                  </a:cubicBezTo>
                  <a:cubicBezTo>
                    <a:pt x="230" y="17"/>
                    <a:pt x="252" y="1"/>
                    <a:pt x="257"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5" name="Freeform 11"/>
            <p:cNvSpPr>
              <a:spLocks/>
            </p:cNvSpPr>
            <p:nvPr/>
          </p:nvSpPr>
          <p:spPr bwMode="auto">
            <a:xfrm rot="509189">
              <a:off x="1442" y="751"/>
              <a:ext cx="63" cy="222"/>
            </a:xfrm>
            <a:custGeom>
              <a:avLst/>
              <a:gdLst>
                <a:gd name="T0" fmla="*/ 0 w 63"/>
                <a:gd name="T1" fmla="*/ 0 h 222"/>
                <a:gd name="T2" fmla="*/ 7 w 63"/>
                <a:gd name="T3" fmla="*/ 66 h 222"/>
                <a:gd name="T4" fmla="*/ 18 w 63"/>
                <a:gd name="T5" fmla="*/ 111 h 222"/>
                <a:gd name="T6" fmla="*/ 35 w 63"/>
                <a:gd name="T7" fmla="*/ 161 h 222"/>
                <a:gd name="T8" fmla="*/ 63 w 63"/>
                <a:gd name="T9" fmla="*/ 222 h 222"/>
              </a:gdLst>
              <a:ahLst/>
              <a:cxnLst>
                <a:cxn ang="0">
                  <a:pos x="T0" y="T1"/>
                </a:cxn>
                <a:cxn ang="0">
                  <a:pos x="T2" y="T3"/>
                </a:cxn>
                <a:cxn ang="0">
                  <a:pos x="T4" y="T5"/>
                </a:cxn>
                <a:cxn ang="0">
                  <a:pos x="T6" y="T7"/>
                </a:cxn>
                <a:cxn ang="0">
                  <a:pos x="T8" y="T9"/>
                </a:cxn>
              </a:cxnLst>
              <a:rect l="0" t="0" r="r" b="b"/>
              <a:pathLst>
                <a:path w="63" h="222">
                  <a:moveTo>
                    <a:pt x="0" y="0"/>
                  </a:moveTo>
                  <a:cubicBezTo>
                    <a:pt x="2" y="24"/>
                    <a:pt x="4" y="48"/>
                    <a:pt x="7" y="66"/>
                  </a:cubicBezTo>
                  <a:cubicBezTo>
                    <a:pt x="10" y="84"/>
                    <a:pt x="13" y="95"/>
                    <a:pt x="18" y="111"/>
                  </a:cubicBezTo>
                  <a:cubicBezTo>
                    <a:pt x="23" y="127"/>
                    <a:pt x="28" y="143"/>
                    <a:pt x="35" y="161"/>
                  </a:cubicBezTo>
                  <a:cubicBezTo>
                    <a:pt x="42" y="179"/>
                    <a:pt x="52" y="200"/>
                    <a:pt x="63" y="222"/>
                  </a:cubicBezTo>
                </a:path>
              </a:pathLst>
            </a:custGeom>
            <a:noFill/>
            <a:ln w="1905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6" name="Freeform 12"/>
            <p:cNvSpPr>
              <a:spLocks/>
            </p:cNvSpPr>
            <p:nvPr/>
          </p:nvSpPr>
          <p:spPr bwMode="auto">
            <a:xfrm rot="509189">
              <a:off x="1543" y="991"/>
              <a:ext cx="470" cy="354"/>
            </a:xfrm>
            <a:custGeom>
              <a:avLst/>
              <a:gdLst>
                <a:gd name="T0" fmla="*/ 0 w 373"/>
                <a:gd name="T1" fmla="*/ 0 h 323"/>
                <a:gd name="T2" fmla="*/ 24 w 373"/>
                <a:gd name="T3" fmla="*/ 57 h 323"/>
                <a:gd name="T4" fmla="*/ 124 w 373"/>
                <a:gd name="T5" fmla="*/ 174 h 323"/>
                <a:gd name="T6" fmla="*/ 185 w 373"/>
                <a:gd name="T7" fmla="*/ 223 h 323"/>
                <a:gd name="T8" fmla="*/ 234 w 373"/>
                <a:gd name="T9" fmla="*/ 268 h 323"/>
                <a:gd name="T10" fmla="*/ 312 w 373"/>
                <a:gd name="T11" fmla="*/ 306 h 323"/>
                <a:gd name="T12" fmla="*/ 373 w 373"/>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73" h="323">
                  <a:moveTo>
                    <a:pt x="0" y="0"/>
                  </a:moveTo>
                  <a:cubicBezTo>
                    <a:pt x="1" y="14"/>
                    <a:pt x="3" y="28"/>
                    <a:pt x="24" y="57"/>
                  </a:cubicBezTo>
                  <a:cubicBezTo>
                    <a:pt x="45" y="86"/>
                    <a:pt x="97" y="146"/>
                    <a:pt x="124" y="174"/>
                  </a:cubicBezTo>
                  <a:cubicBezTo>
                    <a:pt x="151" y="202"/>
                    <a:pt x="167" y="207"/>
                    <a:pt x="185" y="223"/>
                  </a:cubicBezTo>
                  <a:cubicBezTo>
                    <a:pt x="203" y="239"/>
                    <a:pt x="213" y="254"/>
                    <a:pt x="234" y="268"/>
                  </a:cubicBezTo>
                  <a:cubicBezTo>
                    <a:pt x="255" y="282"/>
                    <a:pt x="289" y="297"/>
                    <a:pt x="312" y="306"/>
                  </a:cubicBezTo>
                  <a:cubicBezTo>
                    <a:pt x="335" y="315"/>
                    <a:pt x="360" y="319"/>
                    <a:pt x="373" y="323"/>
                  </a:cubicBezTo>
                </a:path>
              </a:pathLst>
            </a:custGeom>
            <a:noFill/>
            <a:ln w="1905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7" name="Freeform 13"/>
            <p:cNvSpPr>
              <a:spLocks/>
            </p:cNvSpPr>
            <p:nvPr/>
          </p:nvSpPr>
          <p:spPr bwMode="auto">
            <a:xfrm rot="509189" flipH="1">
              <a:off x="2780" y="951"/>
              <a:ext cx="63" cy="222"/>
            </a:xfrm>
            <a:custGeom>
              <a:avLst/>
              <a:gdLst>
                <a:gd name="T0" fmla="*/ 0 w 63"/>
                <a:gd name="T1" fmla="*/ 0 h 222"/>
                <a:gd name="T2" fmla="*/ 7 w 63"/>
                <a:gd name="T3" fmla="*/ 66 h 222"/>
                <a:gd name="T4" fmla="*/ 18 w 63"/>
                <a:gd name="T5" fmla="*/ 111 h 222"/>
                <a:gd name="T6" fmla="*/ 35 w 63"/>
                <a:gd name="T7" fmla="*/ 161 h 222"/>
                <a:gd name="T8" fmla="*/ 63 w 63"/>
                <a:gd name="T9" fmla="*/ 222 h 222"/>
              </a:gdLst>
              <a:ahLst/>
              <a:cxnLst>
                <a:cxn ang="0">
                  <a:pos x="T0" y="T1"/>
                </a:cxn>
                <a:cxn ang="0">
                  <a:pos x="T2" y="T3"/>
                </a:cxn>
                <a:cxn ang="0">
                  <a:pos x="T4" y="T5"/>
                </a:cxn>
                <a:cxn ang="0">
                  <a:pos x="T6" y="T7"/>
                </a:cxn>
                <a:cxn ang="0">
                  <a:pos x="T8" y="T9"/>
                </a:cxn>
              </a:cxnLst>
              <a:rect l="0" t="0" r="r" b="b"/>
              <a:pathLst>
                <a:path w="63" h="222">
                  <a:moveTo>
                    <a:pt x="0" y="0"/>
                  </a:moveTo>
                  <a:cubicBezTo>
                    <a:pt x="2" y="24"/>
                    <a:pt x="4" y="48"/>
                    <a:pt x="7" y="66"/>
                  </a:cubicBezTo>
                  <a:cubicBezTo>
                    <a:pt x="10" y="84"/>
                    <a:pt x="13" y="95"/>
                    <a:pt x="18" y="111"/>
                  </a:cubicBezTo>
                  <a:cubicBezTo>
                    <a:pt x="23" y="127"/>
                    <a:pt x="28" y="143"/>
                    <a:pt x="35" y="161"/>
                  </a:cubicBezTo>
                  <a:cubicBezTo>
                    <a:pt x="42" y="179"/>
                    <a:pt x="52" y="200"/>
                    <a:pt x="63" y="222"/>
                  </a:cubicBezTo>
                </a:path>
              </a:pathLst>
            </a:custGeom>
            <a:noFill/>
            <a:ln w="1905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58" name="AutoShape 14"/>
            <p:cNvSpPr>
              <a:spLocks/>
            </p:cNvSpPr>
            <p:nvPr/>
          </p:nvSpPr>
          <p:spPr bwMode="auto">
            <a:xfrm rot="-4890811">
              <a:off x="2296" y="673"/>
              <a:ext cx="61" cy="314"/>
            </a:xfrm>
            <a:prstGeom prst="rightBrace">
              <a:avLst>
                <a:gd name="adj1" fmla="val 42896"/>
                <a:gd name="adj2" fmla="val 51616"/>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3" name="Group 15"/>
            <p:cNvGrpSpPr>
              <a:grpSpLocks/>
            </p:cNvGrpSpPr>
            <p:nvPr/>
          </p:nvGrpSpPr>
          <p:grpSpPr bwMode="auto">
            <a:xfrm>
              <a:off x="672" y="909"/>
              <a:ext cx="192" cy="384"/>
              <a:chOff x="597" y="1261"/>
              <a:chExt cx="192" cy="384"/>
            </a:xfrm>
          </p:grpSpPr>
          <p:sp>
            <p:nvSpPr>
              <p:cNvPr id="6160" name="Oval 16"/>
              <p:cNvSpPr>
                <a:spLocks noChangeArrowheads="1"/>
              </p:cNvSpPr>
              <p:nvPr/>
            </p:nvSpPr>
            <p:spPr bwMode="auto">
              <a:xfrm rot="509189">
                <a:off x="597" y="1261"/>
                <a:ext cx="192" cy="384"/>
              </a:xfrm>
              <a:prstGeom prst="ellipse">
                <a:avLst/>
              </a:prstGeom>
              <a:noFill/>
              <a:ln w="1905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61" name="Line 17"/>
              <p:cNvSpPr>
                <a:spLocks noChangeShapeType="1"/>
              </p:cNvSpPr>
              <p:nvPr/>
            </p:nvSpPr>
            <p:spPr bwMode="auto">
              <a:xfrm rot="509189">
                <a:off x="615" y="1332"/>
                <a:ext cx="155" cy="233"/>
              </a:xfrm>
              <a:prstGeom prst="line">
                <a:avLst/>
              </a:prstGeom>
              <a:noFill/>
              <a:ln w="19050">
                <a:solidFill>
                  <a:srgbClr val="CC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62" name="Line 18"/>
              <p:cNvSpPr>
                <a:spLocks noChangeShapeType="1"/>
              </p:cNvSpPr>
              <p:nvPr/>
            </p:nvSpPr>
            <p:spPr bwMode="auto">
              <a:xfrm rot="115757" flipH="1">
                <a:off x="614" y="1298"/>
                <a:ext cx="161" cy="298"/>
              </a:xfrm>
              <a:prstGeom prst="line">
                <a:avLst/>
              </a:prstGeom>
              <a:noFill/>
              <a:ln w="19050">
                <a:solidFill>
                  <a:srgbClr val="CC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6163" name="Freeform 19"/>
            <p:cNvSpPr>
              <a:spLocks/>
            </p:cNvSpPr>
            <p:nvPr/>
          </p:nvSpPr>
          <p:spPr bwMode="auto">
            <a:xfrm>
              <a:off x="890" y="240"/>
              <a:ext cx="2548" cy="1570"/>
            </a:xfrm>
            <a:custGeom>
              <a:avLst/>
              <a:gdLst>
                <a:gd name="T0" fmla="*/ 399 w 2548"/>
                <a:gd name="T1" fmla="*/ 39 h 1570"/>
                <a:gd name="T2" fmla="*/ 316 w 2548"/>
                <a:gd name="T3" fmla="*/ 116 h 1570"/>
                <a:gd name="T4" fmla="*/ 271 w 2548"/>
                <a:gd name="T5" fmla="*/ 149 h 1570"/>
                <a:gd name="T6" fmla="*/ 249 w 2548"/>
                <a:gd name="T7" fmla="*/ 205 h 1570"/>
                <a:gd name="T8" fmla="*/ 255 w 2548"/>
                <a:gd name="T9" fmla="*/ 365 h 1570"/>
                <a:gd name="T10" fmla="*/ 199 w 2548"/>
                <a:gd name="T11" fmla="*/ 421 h 1570"/>
                <a:gd name="T12" fmla="*/ 177 w 2548"/>
                <a:gd name="T13" fmla="*/ 454 h 1570"/>
                <a:gd name="T14" fmla="*/ 160 w 2548"/>
                <a:gd name="T15" fmla="*/ 637 h 1570"/>
                <a:gd name="T16" fmla="*/ 144 w 2548"/>
                <a:gd name="T17" fmla="*/ 675 h 1570"/>
                <a:gd name="T18" fmla="*/ 122 w 2548"/>
                <a:gd name="T19" fmla="*/ 709 h 1570"/>
                <a:gd name="T20" fmla="*/ 105 w 2548"/>
                <a:gd name="T21" fmla="*/ 808 h 1570"/>
                <a:gd name="T22" fmla="*/ 88 w 2548"/>
                <a:gd name="T23" fmla="*/ 958 h 1570"/>
                <a:gd name="T24" fmla="*/ 66 w 2548"/>
                <a:gd name="T25" fmla="*/ 1202 h 1570"/>
                <a:gd name="T26" fmla="*/ 0 w 2548"/>
                <a:gd name="T27" fmla="*/ 1429 h 1570"/>
                <a:gd name="T28" fmla="*/ 72 w 2548"/>
                <a:gd name="T29" fmla="*/ 1462 h 1570"/>
                <a:gd name="T30" fmla="*/ 260 w 2548"/>
                <a:gd name="T31" fmla="*/ 1495 h 1570"/>
                <a:gd name="T32" fmla="*/ 753 w 2548"/>
                <a:gd name="T33" fmla="*/ 1495 h 1570"/>
                <a:gd name="T34" fmla="*/ 808 w 2548"/>
                <a:gd name="T35" fmla="*/ 1523 h 1570"/>
                <a:gd name="T36" fmla="*/ 1074 w 2548"/>
                <a:gd name="T37" fmla="*/ 1534 h 1570"/>
                <a:gd name="T38" fmla="*/ 1202 w 2548"/>
                <a:gd name="T39" fmla="*/ 1506 h 1570"/>
                <a:gd name="T40" fmla="*/ 1373 w 2548"/>
                <a:gd name="T41" fmla="*/ 1523 h 1570"/>
                <a:gd name="T42" fmla="*/ 1506 w 2548"/>
                <a:gd name="T43" fmla="*/ 1501 h 1570"/>
                <a:gd name="T44" fmla="*/ 1556 w 2548"/>
                <a:gd name="T45" fmla="*/ 1473 h 1570"/>
                <a:gd name="T46" fmla="*/ 1612 w 2548"/>
                <a:gd name="T47" fmla="*/ 1462 h 1570"/>
                <a:gd name="T48" fmla="*/ 1783 w 2548"/>
                <a:gd name="T49" fmla="*/ 1407 h 1570"/>
                <a:gd name="T50" fmla="*/ 2376 w 2548"/>
                <a:gd name="T51" fmla="*/ 1434 h 1570"/>
                <a:gd name="T52" fmla="*/ 2415 w 2548"/>
                <a:gd name="T53" fmla="*/ 1412 h 1570"/>
                <a:gd name="T54" fmla="*/ 2437 w 2548"/>
                <a:gd name="T55" fmla="*/ 1379 h 1570"/>
                <a:gd name="T56" fmla="*/ 2453 w 2548"/>
                <a:gd name="T57" fmla="*/ 1329 h 1570"/>
                <a:gd name="T58" fmla="*/ 2459 w 2548"/>
                <a:gd name="T59" fmla="*/ 1251 h 1570"/>
                <a:gd name="T60" fmla="*/ 2464 w 2548"/>
                <a:gd name="T61" fmla="*/ 1130 h 1570"/>
                <a:gd name="T62" fmla="*/ 2509 w 2548"/>
                <a:gd name="T63" fmla="*/ 925 h 1570"/>
                <a:gd name="T64" fmla="*/ 2492 w 2548"/>
                <a:gd name="T65" fmla="*/ 465 h 1570"/>
                <a:gd name="T66" fmla="*/ 2548 w 2548"/>
                <a:gd name="T67" fmla="*/ 138 h 1570"/>
                <a:gd name="T68" fmla="*/ 2476 w 2548"/>
                <a:gd name="T69" fmla="*/ 122 h 1570"/>
                <a:gd name="T70" fmla="*/ 2287 w 2548"/>
                <a:gd name="T71" fmla="*/ 105 h 1570"/>
                <a:gd name="T72" fmla="*/ 1927 w 2548"/>
                <a:gd name="T73" fmla="*/ 177 h 1570"/>
                <a:gd name="T74" fmla="*/ 1783 w 2548"/>
                <a:gd name="T75" fmla="*/ 205 h 1570"/>
                <a:gd name="T76" fmla="*/ 1612 w 2548"/>
                <a:gd name="T77" fmla="*/ 194 h 1570"/>
                <a:gd name="T78" fmla="*/ 1479 w 2548"/>
                <a:gd name="T79" fmla="*/ 155 h 1570"/>
                <a:gd name="T80" fmla="*/ 1423 w 2548"/>
                <a:gd name="T81" fmla="*/ 122 h 1570"/>
                <a:gd name="T82" fmla="*/ 1224 w 2548"/>
                <a:gd name="T83" fmla="*/ 39 h 1570"/>
                <a:gd name="T84" fmla="*/ 1185 w 2548"/>
                <a:gd name="T85" fmla="*/ 27 h 1570"/>
                <a:gd name="T86" fmla="*/ 1041 w 2548"/>
                <a:gd name="T87" fmla="*/ 22 h 1570"/>
                <a:gd name="T88" fmla="*/ 770 w 2548"/>
                <a:gd name="T89" fmla="*/ 0 h 1570"/>
                <a:gd name="T90" fmla="*/ 404 w 2548"/>
                <a:gd name="T91" fmla="*/ 16 h 1570"/>
                <a:gd name="T92" fmla="*/ 399 w 2548"/>
                <a:gd name="T93" fmla="*/ 39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48" h="1570">
                  <a:moveTo>
                    <a:pt x="399" y="39"/>
                  </a:moveTo>
                  <a:cubicBezTo>
                    <a:pt x="384" y="70"/>
                    <a:pt x="350" y="105"/>
                    <a:pt x="316" y="116"/>
                  </a:cubicBezTo>
                  <a:cubicBezTo>
                    <a:pt x="300" y="130"/>
                    <a:pt x="292" y="143"/>
                    <a:pt x="271" y="149"/>
                  </a:cubicBezTo>
                  <a:cubicBezTo>
                    <a:pt x="265" y="169"/>
                    <a:pt x="255" y="184"/>
                    <a:pt x="249" y="205"/>
                  </a:cubicBezTo>
                  <a:cubicBezTo>
                    <a:pt x="255" y="267"/>
                    <a:pt x="265" y="300"/>
                    <a:pt x="255" y="365"/>
                  </a:cubicBezTo>
                  <a:cubicBezTo>
                    <a:pt x="251" y="389"/>
                    <a:pt x="212" y="404"/>
                    <a:pt x="199" y="421"/>
                  </a:cubicBezTo>
                  <a:cubicBezTo>
                    <a:pt x="191" y="431"/>
                    <a:pt x="177" y="454"/>
                    <a:pt x="177" y="454"/>
                  </a:cubicBezTo>
                  <a:cubicBezTo>
                    <a:pt x="156" y="526"/>
                    <a:pt x="173" y="511"/>
                    <a:pt x="160" y="637"/>
                  </a:cubicBezTo>
                  <a:cubicBezTo>
                    <a:pt x="159" y="651"/>
                    <a:pt x="151" y="663"/>
                    <a:pt x="144" y="675"/>
                  </a:cubicBezTo>
                  <a:cubicBezTo>
                    <a:pt x="138" y="687"/>
                    <a:pt x="122" y="709"/>
                    <a:pt x="122" y="709"/>
                  </a:cubicBezTo>
                  <a:cubicBezTo>
                    <a:pt x="112" y="746"/>
                    <a:pt x="109" y="766"/>
                    <a:pt x="105" y="808"/>
                  </a:cubicBezTo>
                  <a:cubicBezTo>
                    <a:pt x="102" y="878"/>
                    <a:pt x="107" y="904"/>
                    <a:pt x="88" y="958"/>
                  </a:cubicBezTo>
                  <a:cubicBezTo>
                    <a:pt x="93" y="1040"/>
                    <a:pt x="114" y="1129"/>
                    <a:pt x="66" y="1202"/>
                  </a:cubicBezTo>
                  <a:cubicBezTo>
                    <a:pt x="44" y="1274"/>
                    <a:pt x="41" y="1365"/>
                    <a:pt x="0" y="1429"/>
                  </a:cubicBezTo>
                  <a:cubicBezTo>
                    <a:pt x="9" y="1456"/>
                    <a:pt x="46" y="1455"/>
                    <a:pt x="72" y="1462"/>
                  </a:cubicBezTo>
                  <a:cubicBezTo>
                    <a:pt x="135" y="1478"/>
                    <a:pt x="195" y="1488"/>
                    <a:pt x="260" y="1495"/>
                  </a:cubicBezTo>
                  <a:cubicBezTo>
                    <a:pt x="424" y="1493"/>
                    <a:pt x="590" y="1472"/>
                    <a:pt x="753" y="1495"/>
                  </a:cubicBezTo>
                  <a:cubicBezTo>
                    <a:pt x="773" y="1498"/>
                    <a:pt x="788" y="1518"/>
                    <a:pt x="808" y="1523"/>
                  </a:cubicBezTo>
                  <a:cubicBezTo>
                    <a:pt x="881" y="1570"/>
                    <a:pt x="1016" y="1535"/>
                    <a:pt x="1074" y="1534"/>
                  </a:cubicBezTo>
                  <a:cubicBezTo>
                    <a:pt x="1115" y="1520"/>
                    <a:pt x="1159" y="1513"/>
                    <a:pt x="1202" y="1506"/>
                  </a:cubicBezTo>
                  <a:cubicBezTo>
                    <a:pt x="1270" y="1509"/>
                    <a:pt x="1316" y="1502"/>
                    <a:pt x="1373" y="1523"/>
                  </a:cubicBezTo>
                  <a:cubicBezTo>
                    <a:pt x="1427" y="1517"/>
                    <a:pt x="1460" y="1515"/>
                    <a:pt x="1506" y="1501"/>
                  </a:cubicBezTo>
                  <a:cubicBezTo>
                    <a:pt x="1519" y="1492"/>
                    <a:pt x="1541" y="1478"/>
                    <a:pt x="1556" y="1473"/>
                  </a:cubicBezTo>
                  <a:cubicBezTo>
                    <a:pt x="1644" y="1446"/>
                    <a:pt x="1563" y="1480"/>
                    <a:pt x="1612" y="1462"/>
                  </a:cubicBezTo>
                  <a:cubicBezTo>
                    <a:pt x="1667" y="1442"/>
                    <a:pt x="1725" y="1420"/>
                    <a:pt x="1783" y="1407"/>
                  </a:cubicBezTo>
                  <a:cubicBezTo>
                    <a:pt x="1981" y="1414"/>
                    <a:pt x="2178" y="1423"/>
                    <a:pt x="2376" y="1434"/>
                  </a:cubicBezTo>
                  <a:cubicBezTo>
                    <a:pt x="2403" y="1444"/>
                    <a:pt x="2403" y="1433"/>
                    <a:pt x="2415" y="1412"/>
                  </a:cubicBezTo>
                  <a:cubicBezTo>
                    <a:pt x="2421" y="1400"/>
                    <a:pt x="2437" y="1379"/>
                    <a:pt x="2437" y="1379"/>
                  </a:cubicBezTo>
                  <a:cubicBezTo>
                    <a:pt x="2442" y="1362"/>
                    <a:pt x="2448" y="1346"/>
                    <a:pt x="2453" y="1329"/>
                  </a:cubicBezTo>
                  <a:cubicBezTo>
                    <a:pt x="2455" y="1303"/>
                    <a:pt x="2458" y="1277"/>
                    <a:pt x="2459" y="1251"/>
                  </a:cubicBezTo>
                  <a:cubicBezTo>
                    <a:pt x="2461" y="1211"/>
                    <a:pt x="2461" y="1170"/>
                    <a:pt x="2464" y="1130"/>
                  </a:cubicBezTo>
                  <a:cubicBezTo>
                    <a:pt x="2469" y="1061"/>
                    <a:pt x="2491" y="992"/>
                    <a:pt x="2509" y="925"/>
                  </a:cubicBezTo>
                  <a:cubicBezTo>
                    <a:pt x="2502" y="772"/>
                    <a:pt x="2507" y="618"/>
                    <a:pt x="2492" y="465"/>
                  </a:cubicBezTo>
                  <a:cubicBezTo>
                    <a:pt x="2495" y="350"/>
                    <a:pt x="2462" y="224"/>
                    <a:pt x="2548" y="138"/>
                  </a:cubicBezTo>
                  <a:cubicBezTo>
                    <a:pt x="2521" y="113"/>
                    <a:pt x="2542" y="128"/>
                    <a:pt x="2476" y="122"/>
                  </a:cubicBezTo>
                  <a:cubicBezTo>
                    <a:pt x="2412" y="116"/>
                    <a:pt x="2352" y="109"/>
                    <a:pt x="2287" y="105"/>
                  </a:cubicBezTo>
                  <a:cubicBezTo>
                    <a:pt x="2167" y="127"/>
                    <a:pt x="2048" y="161"/>
                    <a:pt x="1927" y="177"/>
                  </a:cubicBezTo>
                  <a:cubicBezTo>
                    <a:pt x="1881" y="194"/>
                    <a:pt x="1831" y="200"/>
                    <a:pt x="1783" y="205"/>
                  </a:cubicBezTo>
                  <a:cubicBezTo>
                    <a:pt x="1764" y="204"/>
                    <a:pt x="1648" y="199"/>
                    <a:pt x="1612" y="194"/>
                  </a:cubicBezTo>
                  <a:cubicBezTo>
                    <a:pt x="1567" y="188"/>
                    <a:pt x="1522" y="168"/>
                    <a:pt x="1479" y="155"/>
                  </a:cubicBezTo>
                  <a:cubicBezTo>
                    <a:pt x="1435" y="124"/>
                    <a:pt x="1455" y="132"/>
                    <a:pt x="1423" y="122"/>
                  </a:cubicBezTo>
                  <a:cubicBezTo>
                    <a:pt x="1364" y="81"/>
                    <a:pt x="1295" y="55"/>
                    <a:pt x="1224" y="39"/>
                  </a:cubicBezTo>
                  <a:cubicBezTo>
                    <a:pt x="1208" y="36"/>
                    <a:pt x="1202" y="28"/>
                    <a:pt x="1185" y="27"/>
                  </a:cubicBezTo>
                  <a:cubicBezTo>
                    <a:pt x="1137" y="24"/>
                    <a:pt x="1089" y="24"/>
                    <a:pt x="1041" y="22"/>
                  </a:cubicBezTo>
                  <a:cubicBezTo>
                    <a:pt x="951" y="15"/>
                    <a:pt x="861" y="5"/>
                    <a:pt x="770" y="0"/>
                  </a:cubicBezTo>
                  <a:cubicBezTo>
                    <a:pt x="648" y="5"/>
                    <a:pt x="526" y="11"/>
                    <a:pt x="404" y="16"/>
                  </a:cubicBezTo>
                  <a:cubicBezTo>
                    <a:pt x="374" y="24"/>
                    <a:pt x="377" y="17"/>
                    <a:pt x="399" y="39"/>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64" name="Text Box 20"/>
            <p:cNvSpPr txBox="1">
              <a:spLocks noChangeArrowheads="1"/>
            </p:cNvSpPr>
            <p:nvPr/>
          </p:nvSpPr>
          <p:spPr bwMode="auto">
            <a:xfrm>
              <a:off x="2160" y="561"/>
              <a:ext cx="1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b="1">
                  <a:solidFill>
                    <a:srgbClr val="FF0000"/>
                  </a:solidFill>
                </a:rPr>
                <a:t>m</a:t>
              </a:r>
              <a:r>
                <a:rPr lang="de-DE" sz="1800" baseline="-25000">
                  <a:solidFill>
                    <a:srgbClr val="FF0000"/>
                  </a:solidFill>
                  <a:sym typeface="Symbol" pitchFamily="18" charset="2"/>
                </a:rPr>
                <a:t>j</a:t>
              </a:r>
              <a:r>
                <a:rPr lang="de-DE" sz="1800">
                  <a:solidFill>
                    <a:srgbClr val="FF0000"/>
                  </a:solidFill>
                  <a:sym typeface="Symbol" pitchFamily="18" charset="2"/>
                </a:rPr>
                <a:t>(</a:t>
              </a:r>
              <a:r>
                <a:rPr lang="de-DE" sz="1800" b="1">
                  <a:solidFill>
                    <a:srgbClr val="FF0000"/>
                  </a:solidFill>
                  <a:sym typeface="Symbol" pitchFamily="18" charset="2"/>
                </a:rPr>
                <a:t>H</a:t>
              </a:r>
              <a:r>
                <a:rPr lang="de-DE" sz="1800">
                  <a:solidFill>
                    <a:srgbClr val="FF0000"/>
                  </a:solidFill>
                  <a:sym typeface="Symbol" pitchFamily="18" charset="2"/>
                </a:rPr>
                <a:t>) = sin</a:t>
              </a:r>
              <a:r>
                <a:rPr lang="de-DE" sz="1800" b="1">
                  <a:solidFill>
                    <a:srgbClr val="FF0000"/>
                  </a:solidFill>
                  <a:sym typeface="Symbol" pitchFamily="18" charset="2"/>
                </a:rPr>
                <a:t>m</a:t>
              </a:r>
              <a:r>
                <a:rPr lang="de-DE" sz="1800" baseline="-25000">
                  <a:solidFill>
                    <a:srgbClr val="FF0000"/>
                  </a:solidFill>
                  <a:sym typeface="Symbol" pitchFamily="18" charset="2"/>
                </a:rPr>
                <a:t>j</a:t>
              </a:r>
              <a:endParaRPr lang="de-DE" sz="1800" baseline="-25000">
                <a:solidFill>
                  <a:srgbClr val="FF0000"/>
                </a:solidFill>
              </a:endParaRPr>
            </a:p>
          </p:txBody>
        </p:sp>
        <p:sp>
          <p:nvSpPr>
            <p:cNvPr id="6165" name="Text Box 21"/>
            <p:cNvSpPr txBox="1">
              <a:spLocks noChangeArrowheads="1"/>
            </p:cNvSpPr>
            <p:nvPr/>
          </p:nvSpPr>
          <p:spPr bwMode="auto">
            <a:xfrm>
              <a:off x="2034" y="1017"/>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FF0000"/>
                  </a:solidFill>
                  <a:sym typeface="Symbol" pitchFamily="18" charset="2"/>
                </a:rPr>
                <a:t></a:t>
              </a:r>
              <a:endParaRPr lang="de-DE" sz="1800">
                <a:solidFill>
                  <a:srgbClr val="FF0000"/>
                </a:solidFill>
              </a:endParaRPr>
            </a:p>
          </p:txBody>
        </p:sp>
        <p:sp>
          <p:nvSpPr>
            <p:cNvPr id="6166" name="Text Box 22"/>
            <p:cNvSpPr txBox="1">
              <a:spLocks noChangeArrowheads="1"/>
            </p:cNvSpPr>
            <p:nvPr/>
          </p:nvSpPr>
          <p:spPr bwMode="auto">
            <a:xfrm>
              <a:off x="1488" y="744"/>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sym typeface="Symbol" pitchFamily="18" charset="2"/>
                </a:rPr>
                <a:t></a:t>
              </a:r>
              <a:endParaRPr lang="de-DE" sz="1800">
                <a:solidFill>
                  <a:srgbClr val="CC00CC"/>
                </a:solidFill>
              </a:endParaRPr>
            </a:p>
          </p:txBody>
        </p:sp>
        <p:sp>
          <p:nvSpPr>
            <p:cNvPr id="6167" name="Text Box 23"/>
            <p:cNvSpPr txBox="1">
              <a:spLocks noChangeArrowheads="1"/>
            </p:cNvSpPr>
            <p:nvPr/>
          </p:nvSpPr>
          <p:spPr bwMode="auto">
            <a:xfrm>
              <a:off x="1632" y="930"/>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rPr>
                <a:t>90°-</a:t>
              </a:r>
              <a:r>
                <a:rPr lang="de-DE" sz="1800">
                  <a:solidFill>
                    <a:srgbClr val="CC00CC"/>
                  </a:solidFill>
                  <a:sym typeface="Symbol" pitchFamily="18" charset="2"/>
                </a:rPr>
                <a:t></a:t>
              </a:r>
              <a:endParaRPr lang="de-DE" sz="1800">
                <a:solidFill>
                  <a:srgbClr val="CC00CC"/>
                </a:solidFill>
              </a:endParaRPr>
            </a:p>
          </p:txBody>
        </p:sp>
        <p:sp>
          <p:nvSpPr>
            <p:cNvPr id="6168" name="Text Box 24"/>
            <p:cNvSpPr txBox="1">
              <a:spLocks noChangeArrowheads="1"/>
            </p:cNvSpPr>
            <p:nvPr/>
          </p:nvSpPr>
          <p:spPr bwMode="auto">
            <a:xfrm>
              <a:off x="2610" y="900"/>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sym typeface="Symbol" pitchFamily="18" charset="2"/>
                </a:rPr>
                <a:t></a:t>
              </a:r>
              <a:endParaRPr lang="de-DE" sz="1800">
                <a:solidFill>
                  <a:srgbClr val="CC00CC"/>
                </a:solidFill>
              </a:endParaRPr>
            </a:p>
          </p:txBody>
        </p:sp>
        <p:sp>
          <p:nvSpPr>
            <p:cNvPr id="6169" name="Text Box 25"/>
            <p:cNvSpPr txBox="1">
              <a:spLocks noChangeArrowheads="1"/>
            </p:cNvSpPr>
            <p:nvPr/>
          </p:nvSpPr>
          <p:spPr bwMode="auto">
            <a:xfrm>
              <a:off x="1104" y="1776"/>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b="1"/>
                <a:t>H</a:t>
              </a:r>
              <a:r>
                <a:rPr lang="de-DE" sz="1800"/>
                <a:t> = [</a:t>
              </a:r>
              <a:r>
                <a:rPr lang="de-DE" sz="1800" i="1"/>
                <a:t>hkl</a:t>
              </a:r>
              <a:r>
                <a:rPr lang="de-DE" sz="1800"/>
                <a:t>]*</a:t>
              </a:r>
            </a:p>
          </p:txBody>
        </p:sp>
        <p:sp>
          <p:nvSpPr>
            <p:cNvPr id="6170" name="Text Box 26"/>
            <p:cNvSpPr txBox="1">
              <a:spLocks noChangeArrowheads="1"/>
            </p:cNvSpPr>
            <p:nvPr/>
          </p:nvSpPr>
          <p:spPr bwMode="auto">
            <a:xfrm>
              <a:off x="3456" y="1425"/>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latin typeface="Arial" pitchFamily="34" charset="0"/>
                  <a:sym typeface="Symbol" pitchFamily="18" charset="2"/>
                </a:rPr>
                <a:t></a:t>
              </a:r>
              <a:r>
                <a:rPr lang="de-DE" sz="1800" baseline="-25000">
                  <a:solidFill>
                    <a:srgbClr val="CC00CC"/>
                  </a:solidFill>
                  <a:latin typeface="Arial" pitchFamily="34" charset="0"/>
                  <a:sym typeface="Symbol" pitchFamily="18" charset="2"/>
                </a:rPr>
                <a:t>n</a:t>
              </a:r>
              <a:endParaRPr lang="de-DE" sz="1800" baseline="-25000">
                <a:solidFill>
                  <a:srgbClr val="CC00CC"/>
                </a:solidFill>
                <a:latin typeface="Arial" pitchFamily="34" charset="0"/>
              </a:endParaRPr>
            </a:p>
          </p:txBody>
        </p:sp>
        <p:sp>
          <p:nvSpPr>
            <p:cNvPr id="6171" name="Text Box 27"/>
            <p:cNvSpPr txBox="1">
              <a:spLocks noChangeArrowheads="1"/>
            </p:cNvSpPr>
            <p:nvPr/>
          </p:nvSpPr>
          <p:spPr bwMode="auto">
            <a:xfrm>
              <a:off x="2286" y="1401"/>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b="1">
                  <a:solidFill>
                    <a:srgbClr val="FF0000"/>
                  </a:solidFill>
                </a:rPr>
                <a:t>m</a:t>
              </a:r>
              <a:r>
                <a:rPr lang="de-DE" sz="1800" baseline="-25000">
                  <a:solidFill>
                    <a:srgbClr val="FF0000"/>
                  </a:solidFill>
                </a:rPr>
                <a:t>j</a:t>
              </a:r>
            </a:p>
          </p:txBody>
        </p:sp>
        <p:sp>
          <p:nvSpPr>
            <p:cNvPr id="6172" name="Text Box 28"/>
            <p:cNvSpPr txBox="1">
              <a:spLocks noChangeArrowheads="1"/>
            </p:cNvSpPr>
            <p:nvPr/>
          </p:nvSpPr>
          <p:spPr bwMode="auto">
            <a:xfrm>
              <a:off x="144" y="479"/>
              <a:ext cx="91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de-DE" sz="1800">
                  <a:solidFill>
                    <a:srgbClr val="CC00CC"/>
                  </a:solidFill>
                  <a:sym typeface="Symbol" pitchFamily="18" charset="2"/>
                </a:rPr>
                <a:t>unpolarized neutron beam </a:t>
              </a:r>
              <a:r>
                <a:rPr lang="de-DE" sz="1800" baseline="-25000">
                  <a:solidFill>
                    <a:srgbClr val="CC00CC"/>
                  </a:solidFill>
                  <a:sym typeface="Symbol" pitchFamily="18" charset="2"/>
                </a:rPr>
                <a:t>n</a:t>
              </a:r>
              <a:endParaRPr lang="de-DE" sz="1800" baseline="-25000">
                <a:solidFill>
                  <a:srgbClr val="CC00CC"/>
                </a:solidFill>
              </a:endParaRPr>
            </a:p>
          </p:txBody>
        </p:sp>
      </p:grpSp>
      <p:sp>
        <p:nvSpPr>
          <p:cNvPr id="6197" name="Text Box 53"/>
          <p:cNvSpPr txBox="1">
            <a:spLocks noChangeArrowheads="1"/>
          </p:cNvSpPr>
          <p:nvPr/>
        </p:nvSpPr>
        <p:spPr bwMode="auto">
          <a:xfrm>
            <a:off x="228600" y="119063"/>
            <a:ext cx="8686800" cy="379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571500">
              <a:defRPr sz="2400">
                <a:solidFill>
                  <a:schemeClr val="tx1"/>
                </a:solidFill>
                <a:latin typeface="Times New Roman" pitchFamily="18" charset="0"/>
              </a:defRPr>
            </a:lvl1pPr>
            <a:lvl2pPr defTabSz="571500">
              <a:defRPr sz="2400">
                <a:solidFill>
                  <a:schemeClr val="tx1"/>
                </a:solidFill>
                <a:latin typeface="Times New Roman" pitchFamily="18" charset="0"/>
              </a:defRPr>
            </a:lvl2pPr>
            <a:lvl3pPr defTabSz="571500">
              <a:defRPr sz="2400">
                <a:solidFill>
                  <a:schemeClr val="tx1"/>
                </a:solidFill>
                <a:latin typeface="Times New Roman" pitchFamily="18" charset="0"/>
              </a:defRPr>
            </a:lvl3pPr>
            <a:lvl4pPr defTabSz="571500">
              <a:defRPr sz="2400">
                <a:solidFill>
                  <a:schemeClr val="tx1"/>
                </a:solidFill>
                <a:latin typeface="Times New Roman" pitchFamily="18" charset="0"/>
              </a:defRPr>
            </a:lvl4pPr>
            <a:lvl5pPr defTabSz="571500">
              <a:defRPr sz="2400">
                <a:solidFill>
                  <a:schemeClr val="tx1"/>
                </a:solidFill>
                <a:latin typeface="Times New Roman" pitchFamily="18" charset="0"/>
              </a:defRPr>
            </a:lvl5pPr>
            <a:lvl6pPr defTabSz="571500" fontAlgn="base">
              <a:spcBef>
                <a:spcPct val="0"/>
              </a:spcBef>
              <a:spcAft>
                <a:spcPct val="0"/>
              </a:spcAft>
              <a:defRPr sz="2400">
                <a:solidFill>
                  <a:schemeClr val="tx1"/>
                </a:solidFill>
                <a:latin typeface="Times New Roman" pitchFamily="18" charset="0"/>
              </a:defRPr>
            </a:lvl6pPr>
            <a:lvl7pPr defTabSz="571500" fontAlgn="base">
              <a:spcBef>
                <a:spcPct val="0"/>
              </a:spcBef>
              <a:spcAft>
                <a:spcPct val="0"/>
              </a:spcAft>
              <a:defRPr sz="2400">
                <a:solidFill>
                  <a:schemeClr val="tx1"/>
                </a:solidFill>
                <a:latin typeface="Times New Roman" pitchFamily="18" charset="0"/>
              </a:defRPr>
            </a:lvl7pPr>
            <a:lvl8pPr defTabSz="571500" fontAlgn="base">
              <a:spcBef>
                <a:spcPct val="0"/>
              </a:spcBef>
              <a:spcAft>
                <a:spcPct val="0"/>
              </a:spcAft>
              <a:defRPr sz="2400">
                <a:solidFill>
                  <a:schemeClr val="tx1"/>
                </a:solidFill>
                <a:latin typeface="Times New Roman" pitchFamily="18" charset="0"/>
              </a:defRPr>
            </a:lvl8pPr>
            <a:lvl9pPr defTabSz="571500" fontAlgn="base">
              <a:spcBef>
                <a:spcPct val="0"/>
              </a:spcBef>
              <a:spcAft>
                <a:spcPct val="0"/>
              </a:spcAft>
              <a:defRPr sz="2400">
                <a:solidFill>
                  <a:schemeClr val="tx1"/>
                </a:solidFill>
                <a:latin typeface="Times New Roman" pitchFamily="18" charset="0"/>
              </a:defRPr>
            </a:lvl9pPr>
          </a:lstStyle>
          <a:p>
            <a:pPr>
              <a:lnSpc>
                <a:spcPct val="125000"/>
              </a:lnSpc>
            </a:pPr>
            <a:r>
              <a:rPr lang="en-US" sz="2000" dirty="0">
                <a:latin typeface="Arial" pitchFamily="34" charset="0"/>
                <a:cs typeface="Times New Roman" pitchFamily="18" charset="0"/>
              </a:rPr>
              <a:t>The </a:t>
            </a:r>
            <a:r>
              <a:rPr lang="en-US" sz="2000" b="1" dirty="0">
                <a:latin typeface="Arial" pitchFamily="34" charset="0"/>
                <a:cs typeface="Times New Roman" pitchFamily="18" charset="0"/>
              </a:rPr>
              <a:t>intensity of a magnetic Bragg reflection </a:t>
            </a:r>
            <a:r>
              <a:rPr lang="en-US" sz="2000" dirty="0">
                <a:latin typeface="Arial" pitchFamily="34" charset="0"/>
                <a:cs typeface="Times New Roman" pitchFamily="18" charset="0"/>
              </a:rPr>
              <a:t>depends on the relative orientations of magnetic moment </a:t>
            </a:r>
            <a:r>
              <a:rPr lang="en-US" sz="2000" b="1" dirty="0" err="1">
                <a:latin typeface="Arial" pitchFamily="34" charset="0"/>
                <a:cs typeface="Times New Roman" pitchFamily="18" charset="0"/>
              </a:rPr>
              <a:t>m</a:t>
            </a:r>
            <a:r>
              <a:rPr lang="en-US" sz="2000" baseline="-30000" dirty="0" err="1">
                <a:latin typeface="Arial" pitchFamily="34" charset="0"/>
                <a:cs typeface="Times New Roman" pitchFamily="18" charset="0"/>
              </a:rPr>
              <a:t>j</a:t>
            </a:r>
            <a:r>
              <a:rPr lang="en-US" sz="2000" baseline="-30000" dirty="0">
                <a:latin typeface="Arial" pitchFamily="34" charset="0"/>
                <a:cs typeface="Times New Roman" pitchFamily="18" charset="0"/>
              </a:rPr>
              <a:t> </a:t>
            </a:r>
            <a:r>
              <a:rPr lang="en-US" sz="2000" dirty="0">
                <a:latin typeface="Arial" pitchFamily="34" charset="0"/>
                <a:cs typeface="Times New Roman" pitchFamily="18" charset="0"/>
              </a:rPr>
              <a:t>and scattering vector </a:t>
            </a:r>
            <a:r>
              <a:rPr lang="en-US" sz="2000" b="1" dirty="0">
                <a:latin typeface="Arial" pitchFamily="34" charset="0"/>
                <a:cs typeface="Times New Roman" pitchFamily="18" charset="0"/>
              </a:rPr>
              <a:t>H</a:t>
            </a:r>
            <a:r>
              <a:rPr lang="en-US" sz="2000" dirty="0">
                <a:latin typeface="Arial" pitchFamily="34" charset="0"/>
                <a:cs typeface="Times New Roman" pitchFamily="18" charset="0"/>
              </a:rPr>
              <a:t> = [</a:t>
            </a:r>
            <a:r>
              <a:rPr lang="en-US" sz="2000" i="1" dirty="0" err="1">
                <a:latin typeface="Arial" pitchFamily="34" charset="0"/>
                <a:cs typeface="Times New Roman" pitchFamily="18" charset="0"/>
              </a:rPr>
              <a:t>hkl</a:t>
            </a:r>
            <a:r>
              <a:rPr lang="en-US" sz="2000" dirty="0">
                <a:latin typeface="Arial" pitchFamily="34" charset="0"/>
                <a:cs typeface="Times New Roman" pitchFamily="18" charset="0"/>
              </a:rPr>
              <a:t>]*</a:t>
            </a:r>
          </a:p>
          <a:p>
            <a:pPr>
              <a:lnSpc>
                <a:spcPct val="125000"/>
              </a:lnSpc>
            </a:pPr>
            <a:r>
              <a:rPr lang="en-US" sz="2000" dirty="0">
                <a:latin typeface="Arial" pitchFamily="34" charset="0"/>
                <a:cs typeface="Times New Roman" pitchFamily="18" charset="0"/>
                <a:sym typeface="Symbol" pitchFamily="18" charset="2"/>
              </a:rPr>
              <a:t>	</a:t>
            </a:r>
            <a:r>
              <a:rPr lang="en-US" sz="2000" dirty="0">
                <a:latin typeface="Arial" pitchFamily="34" charset="0"/>
                <a:cs typeface="Times New Roman" pitchFamily="18" charset="0"/>
              </a:rPr>
              <a:t> 	</a:t>
            </a:r>
            <a:r>
              <a:rPr lang="en-US" sz="2000" dirty="0">
                <a:solidFill>
                  <a:srgbClr val="FF0000"/>
                </a:solidFill>
                <a:latin typeface="Arial" pitchFamily="34" charset="0"/>
                <a:cs typeface="Times New Roman" pitchFamily="18" charset="0"/>
                <a:sym typeface="Symbol" pitchFamily="18" charset="2"/>
              </a:rPr>
              <a:t></a:t>
            </a:r>
            <a:r>
              <a:rPr lang="en-US" sz="2000" dirty="0">
                <a:solidFill>
                  <a:srgbClr val="FF0000"/>
                </a:solidFill>
                <a:latin typeface="Arial" pitchFamily="34" charset="0"/>
                <a:cs typeface="Times New Roman" pitchFamily="18" charset="0"/>
              </a:rPr>
              <a:t> = angle (</a:t>
            </a:r>
            <a:r>
              <a:rPr lang="en-US" sz="2000" b="1" dirty="0" err="1">
                <a:solidFill>
                  <a:srgbClr val="FF0000"/>
                </a:solidFill>
                <a:latin typeface="Arial" pitchFamily="34" charset="0"/>
                <a:cs typeface="Times New Roman" pitchFamily="18" charset="0"/>
              </a:rPr>
              <a:t>m</a:t>
            </a:r>
            <a:r>
              <a:rPr lang="en-US" sz="2000" baseline="-30000" dirty="0" err="1">
                <a:solidFill>
                  <a:srgbClr val="FF0000"/>
                </a:solidFill>
                <a:latin typeface="Arial" pitchFamily="34" charset="0"/>
                <a:cs typeface="Times New Roman" pitchFamily="18" charset="0"/>
              </a:rPr>
              <a:t>j</a:t>
            </a:r>
            <a:r>
              <a:rPr lang="en-US" sz="2000" dirty="0">
                <a:solidFill>
                  <a:srgbClr val="FF0000"/>
                </a:solidFill>
                <a:latin typeface="Arial" pitchFamily="34" charset="0"/>
                <a:cs typeface="Times New Roman" pitchFamily="18" charset="0"/>
              </a:rPr>
              <a:t>, </a:t>
            </a:r>
            <a:r>
              <a:rPr lang="en-US" sz="2000" b="1" dirty="0">
                <a:solidFill>
                  <a:srgbClr val="FF0000"/>
                </a:solidFill>
                <a:latin typeface="Arial" pitchFamily="34" charset="0"/>
                <a:cs typeface="Times New Roman" pitchFamily="18" charset="0"/>
              </a:rPr>
              <a:t>H</a:t>
            </a:r>
            <a:r>
              <a:rPr lang="en-US" sz="2000" dirty="0">
                <a:solidFill>
                  <a:srgbClr val="FF0000"/>
                </a:solidFill>
                <a:latin typeface="Arial" pitchFamily="34" charset="0"/>
                <a:cs typeface="Times New Roman" pitchFamily="18" charset="0"/>
              </a:rPr>
              <a:t>).</a:t>
            </a:r>
            <a:endParaRPr lang="en-US" sz="2000" dirty="0">
              <a:latin typeface="Arial" pitchFamily="34" charset="0"/>
              <a:cs typeface="Times New Roman" pitchFamily="18" charset="0"/>
            </a:endParaRPr>
          </a:p>
          <a:p>
            <a:pPr>
              <a:lnSpc>
                <a:spcPct val="125000"/>
              </a:lnSpc>
              <a:spcBef>
                <a:spcPct val="25000"/>
              </a:spcBef>
            </a:pPr>
            <a:endParaRPr lang="en-US" sz="2000" dirty="0">
              <a:latin typeface="Arial" pitchFamily="34" charset="0"/>
              <a:cs typeface="Times New Roman" pitchFamily="18" charset="0"/>
            </a:endParaRPr>
          </a:p>
          <a:p>
            <a:pPr>
              <a:lnSpc>
                <a:spcPct val="125000"/>
              </a:lnSpc>
              <a:spcBef>
                <a:spcPct val="25000"/>
              </a:spcBef>
            </a:pPr>
            <a:endParaRPr lang="en-US" sz="2000" dirty="0">
              <a:latin typeface="Arial" pitchFamily="34" charset="0"/>
              <a:cs typeface="Times New Roman" pitchFamily="18" charset="0"/>
            </a:endParaRPr>
          </a:p>
          <a:p>
            <a:pPr>
              <a:lnSpc>
                <a:spcPct val="125000"/>
              </a:lnSpc>
              <a:spcBef>
                <a:spcPct val="25000"/>
              </a:spcBef>
            </a:pPr>
            <a:endParaRPr lang="en-US" sz="2000" dirty="0">
              <a:latin typeface="Arial" pitchFamily="34" charset="0"/>
              <a:cs typeface="Times New Roman" pitchFamily="18" charset="0"/>
            </a:endParaRPr>
          </a:p>
          <a:p>
            <a:pPr>
              <a:lnSpc>
                <a:spcPct val="125000"/>
              </a:lnSpc>
            </a:pPr>
            <a:r>
              <a:rPr lang="en-US" sz="2000" dirty="0">
                <a:latin typeface="Arial" pitchFamily="34" charset="0"/>
                <a:cs typeface="Times New Roman" pitchFamily="18" charset="0"/>
              </a:rPr>
              <a:t>The magnetic scattering amplitude</a:t>
            </a:r>
          </a:p>
          <a:p>
            <a:pPr>
              <a:lnSpc>
                <a:spcPct val="125000"/>
              </a:lnSpc>
              <a:spcAft>
                <a:spcPct val="15000"/>
              </a:spcAft>
            </a:pPr>
            <a:r>
              <a:rPr lang="en-US" sz="2000" dirty="0" err="1">
                <a:solidFill>
                  <a:srgbClr val="0000FF"/>
                </a:solidFill>
                <a:latin typeface="Arial" pitchFamily="34" charset="0"/>
                <a:cs typeface="Times New Roman" pitchFamily="18" charset="0"/>
              </a:rPr>
              <a:t>b</a:t>
            </a:r>
            <a:r>
              <a:rPr lang="en-US" sz="2000" baseline="-30000" dirty="0" err="1">
                <a:solidFill>
                  <a:srgbClr val="0000FF"/>
                </a:solidFill>
                <a:latin typeface="Arial" pitchFamily="34" charset="0"/>
                <a:cs typeface="Times New Roman" pitchFamily="18" charset="0"/>
              </a:rPr>
              <a:t>Mj</a:t>
            </a:r>
            <a:r>
              <a:rPr lang="en-US" sz="2000" dirty="0">
                <a:solidFill>
                  <a:srgbClr val="0000FF"/>
                </a:solidFill>
                <a:latin typeface="Arial" pitchFamily="34" charset="0"/>
                <a:cs typeface="Times New Roman" pitchFamily="18" charset="0"/>
              </a:rPr>
              <a:t>(</a:t>
            </a:r>
            <a:r>
              <a:rPr lang="en-US" sz="2000" b="1" dirty="0">
                <a:solidFill>
                  <a:srgbClr val="0000FF"/>
                </a:solidFill>
                <a:latin typeface="Arial" pitchFamily="34" charset="0"/>
                <a:cs typeface="Times New Roman" pitchFamily="18" charset="0"/>
              </a:rPr>
              <a:t>H</a:t>
            </a:r>
            <a:r>
              <a:rPr lang="en-US" sz="2000" dirty="0">
                <a:solidFill>
                  <a:srgbClr val="0000FF"/>
                </a:solidFill>
                <a:latin typeface="Arial" pitchFamily="34" charset="0"/>
                <a:cs typeface="Times New Roman" pitchFamily="18" charset="0"/>
              </a:rPr>
              <a:t>) = (e</a:t>
            </a:r>
            <a:r>
              <a:rPr lang="en-US" sz="2000" baseline="30000" dirty="0">
                <a:solidFill>
                  <a:srgbClr val="0000FF"/>
                </a:solidFill>
                <a:latin typeface="Arial" pitchFamily="34" charset="0"/>
                <a:cs typeface="Times New Roman" pitchFamily="18" charset="0"/>
              </a:rPr>
              <a:t>2</a:t>
            </a:r>
            <a:r>
              <a:rPr lang="en-US" sz="2000" dirty="0">
                <a:solidFill>
                  <a:srgbClr val="0000FF"/>
                </a:solidFill>
                <a:latin typeface="Arial" pitchFamily="34" charset="0"/>
                <a:cs typeface="Times New Roman" pitchFamily="18" charset="0"/>
                <a:sym typeface="Symbol" pitchFamily="18" charset="2"/>
              </a:rPr>
              <a:t></a:t>
            </a:r>
            <a:r>
              <a:rPr lang="en-US" sz="2000" dirty="0">
                <a:solidFill>
                  <a:srgbClr val="0000FF"/>
                </a:solidFill>
                <a:latin typeface="Arial" pitchFamily="34" charset="0"/>
                <a:cs typeface="Times New Roman" pitchFamily="18" charset="0"/>
              </a:rPr>
              <a:t>/2m</a:t>
            </a:r>
            <a:r>
              <a:rPr lang="en-US" sz="2000" baseline="-30000" dirty="0">
                <a:solidFill>
                  <a:srgbClr val="0000FF"/>
                </a:solidFill>
                <a:latin typeface="Arial" pitchFamily="34" charset="0"/>
                <a:cs typeface="Times New Roman" pitchFamily="18" charset="0"/>
              </a:rPr>
              <a:t>e</a:t>
            </a:r>
            <a:r>
              <a:rPr lang="en-US" sz="2000" dirty="0">
                <a:solidFill>
                  <a:srgbClr val="0000FF"/>
                </a:solidFill>
                <a:latin typeface="Arial" pitchFamily="34" charset="0"/>
                <a:cs typeface="Times New Roman" pitchFamily="18" charset="0"/>
              </a:rPr>
              <a:t>c</a:t>
            </a:r>
            <a:r>
              <a:rPr lang="en-US" sz="2000" baseline="30000" dirty="0">
                <a:solidFill>
                  <a:srgbClr val="0000FF"/>
                </a:solidFill>
                <a:latin typeface="Arial" pitchFamily="34" charset="0"/>
                <a:cs typeface="Times New Roman" pitchFamily="18" charset="0"/>
              </a:rPr>
              <a:t>2</a:t>
            </a:r>
            <a:r>
              <a:rPr lang="en-US" sz="2000" dirty="0">
                <a:solidFill>
                  <a:srgbClr val="0000FF"/>
                </a:solidFill>
                <a:latin typeface="Arial" pitchFamily="34" charset="0"/>
                <a:cs typeface="Times New Roman" pitchFamily="18" charset="0"/>
              </a:rPr>
              <a:t>)</a:t>
            </a:r>
            <a:r>
              <a:rPr lang="en-US" sz="2000" dirty="0">
                <a:solidFill>
                  <a:srgbClr val="0000FF"/>
                </a:solidFill>
                <a:latin typeface="Arial" pitchFamily="34" charset="0"/>
                <a:cs typeface="Times New Roman" pitchFamily="18" charset="0"/>
                <a:sym typeface="Symbol" pitchFamily="18" charset="2"/>
              </a:rPr>
              <a:t></a:t>
            </a:r>
            <a:r>
              <a:rPr lang="en-US" sz="2000" dirty="0" err="1">
                <a:solidFill>
                  <a:srgbClr val="0000FF"/>
                </a:solidFill>
                <a:latin typeface="Arial" pitchFamily="34" charset="0"/>
                <a:cs typeface="Times New Roman" pitchFamily="18" charset="0"/>
              </a:rPr>
              <a:t>f</a:t>
            </a:r>
            <a:r>
              <a:rPr lang="en-US" sz="2000" baseline="-30000" dirty="0" err="1">
                <a:solidFill>
                  <a:srgbClr val="0000FF"/>
                </a:solidFill>
                <a:latin typeface="Arial" pitchFamily="34" charset="0"/>
                <a:cs typeface="Times New Roman" pitchFamily="18" charset="0"/>
              </a:rPr>
              <a:t>Mj</a:t>
            </a:r>
            <a:r>
              <a:rPr lang="en-US" sz="2000" dirty="0">
                <a:solidFill>
                  <a:srgbClr val="0000FF"/>
                </a:solidFill>
                <a:latin typeface="Arial" pitchFamily="34" charset="0"/>
                <a:cs typeface="Times New Roman" pitchFamily="18" charset="0"/>
              </a:rPr>
              <a:t>(</a:t>
            </a:r>
            <a:r>
              <a:rPr lang="en-US" sz="2000" b="1" dirty="0">
                <a:solidFill>
                  <a:srgbClr val="0000FF"/>
                </a:solidFill>
                <a:latin typeface="Arial" pitchFamily="34" charset="0"/>
                <a:cs typeface="Times New Roman" pitchFamily="18" charset="0"/>
              </a:rPr>
              <a:t>H</a:t>
            </a:r>
            <a:r>
              <a:rPr lang="en-US" sz="2000" dirty="0">
                <a:solidFill>
                  <a:srgbClr val="0000FF"/>
                </a:solidFill>
                <a:latin typeface="Arial" pitchFamily="34" charset="0"/>
                <a:cs typeface="Times New Roman" pitchFamily="18" charset="0"/>
              </a:rPr>
              <a:t>)</a:t>
            </a:r>
            <a:r>
              <a:rPr lang="en-US" sz="2000" dirty="0">
                <a:solidFill>
                  <a:srgbClr val="0000FF"/>
                </a:solidFill>
                <a:latin typeface="Arial" pitchFamily="34" charset="0"/>
                <a:cs typeface="Times New Roman" pitchFamily="18" charset="0"/>
                <a:sym typeface="Symbol" pitchFamily="18" charset="2"/>
              </a:rPr>
              <a:t></a:t>
            </a:r>
            <a:r>
              <a:rPr lang="en-US" sz="2000" b="1" dirty="0" err="1">
                <a:solidFill>
                  <a:srgbClr val="0000FF"/>
                </a:solidFill>
                <a:latin typeface="Arial" pitchFamily="34" charset="0"/>
                <a:cs typeface="Times New Roman" pitchFamily="18" charset="0"/>
              </a:rPr>
              <a:t>m</a:t>
            </a:r>
            <a:r>
              <a:rPr lang="en-US" sz="2000" baseline="-30000" dirty="0" err="1">
                <a:solidFill>
                  <a:srgbClr val="0000FF"/>
                </a:solidFill>
                <a:latin typeface="Arial" pitchFamily="34" charset="0"/>
                <a:cs typeface="Times New Roman" pitchFamily="18" charset="0"/>
                <a:sym typeface="Symbol" pitchFamily="18" charset="2"/>
              </a:rPr>
              <a:t></a:t>
            </a:r>
            <a:r>
              <a:rPr lang="en-US" sz="2000" baseline="-30000" dirty="0" err="1">
                <a:solidFill>
                  <a:srgbClr val="0000FF"/>
                </a:solidFill>
                <a:latin typeface="Arial" pitchFamily="34" charset="0"/>
                <a:cs typeface="Times New Roman" pitchFamily="18" charset="0"/>
              </a:rPr>
              <a:t>j</a:t>
            </a:r>
            <a:r>
              <a:rPr lang="en-US" sz="2000" dirty="0">
                <a:solidFill>
                  <a:srgbClr val="0000FF"/>
                </a:solidFill>
                <a:latin typeface="Arial" pitchFamily="34" charset="0"/>
                <a:cs typeface="Times New Roman" pitchFamily="18" charset="0"/>
              </a:rPr>
              <a:t>(</a:t>
            </a:r>
            <a:r>
              <a:rPr lang="en-US" sz="2000" b="1" dirty="0">
                <a:solidFill>
                  <a:srgbClr val="0000FF"/>
                </a:solidFill>
                <a:latin typeface="Arial" pitchFamily="34" charset="0"/>
                <a:cs typeface="Times New Roman" pitchFamily="18" charset="0"/>
              </a:rPr>
              <a:t>H</a:t>
            </a:r>
            <a:r>
              <a:rPr lang="en-US" sz="2000" dirty="0">
                <a:solidFill>
                  <a:srgbClr val="0000FF"/>
                </a:solidFill>
                <a:latin typeface="Arial" pitchFamily="34" charset="0"/>
                <a:cs typeface="Times New Roman" pitchFamily="18" charset="0"/>
              </a:rPr>
              <a:t>)</a:t>
            </a:r>
            <a:endParaRPr lang="en-US" sz="2000" dirty="0">
              <a:latin typeface="Arial" pitchFamily="34" charset="0"/>
              <a:cs typeface="Times New Roman" pitchFamily="18" charset="0"/>
            </a:endParaRPr>
          </a:p>
          <a:p>
            <a:pPr>
              <a:lnSpc>
                <a:spcPct val="125000"/>
              </a:lnSpc>
            </a:pPr>
            <a:r>
              <a:rPr lang="en-US" sz="2000" dirty="0">
                <a:latin typeface="Arial" pitchFamily="34" charset="0"/>
                <a:cs typeface="Times New Roman" pitchFamily="18" charset="0"/>
              </a:rPr>
              <a:t>with</a:t>
            </a:r>
            <a:r>
              <a:rPr lang="en-US" sz="2000" b="1" dirty="0">
                <a:solidFill>
                  <a:srgbClr val="FF0000"/>
                </a:solidFill>
                <a:latin typeface="Arial" pitchFamily="34" charset="0"/>
                <a:cs typeface="Times New Roman" pitchFamily="18" charset="0"/>
              </a:rPr>
              <a:t> </a:t>
            </a:r>
            <a:r>
              <a:rPr lang="en-US" sz="2000" b="1" dirty="0" err="1">
                <a:solidFill>
                  <a:srgbClr val="FF0000"/>
                </a:solidFill>
                <a:latin typeface="Arial" pitchFamily="34" charset="0"/>
                <a:cs typeface="Times New Roman" pitchFamily="18" charset="0"/>
              </a:rPr>
              <a:t>m</a:t>
            </a:r>
            <a:r>
              <a:rPr lang="en-US" sz="2000" baseline="-30000" dirty="0" err="1">
                <a:solidFill>
                  <a:srgbClr val="FF0000"/>
                </a:solidFill>
                <a:latin typeface="Arial" pitchFamily="34" charset="0"/>
                <a:cs typeface="Times New Roman" pitchFamily="18" charset="0"/>
                <a:sym typeface="Symbol" pitchFamily="18" charset="2"/>
              </a:rPr>
              <a:t></a:t>
            </a:r>
            <a:r>
              <a:rPr lang="en-US" sz="2000" baseline="-30000" dirty="0" err="1">
                <a:solidFill>
                  <a:srgbClr val="FF0000"/>
                </a:solidFill>
                <a:latin typeface="Arial" pitchFamily="34" charset="0"/>
                <a:cs typeface="Times New Roman" pitchFamily="18" charset="0"/>
              </a:rPr>
              <a:t>j</a:t>
            </a:r>
            <a:r>
              <a:rPr lang="en-US" sz="2000" dirty="0">
                <a:solidFill>
                  <a:srgbClr val="FF0000"/>
                </a:solidFill>
                <a:latin typeface="Arial" pitchFamily="34" charset="0"/>
                <a:cs typeface="Times New Roman" pitchFamily="18" charset="0"/>
              </a:rPr>
              <a:t>(</a:t>
            </a:r>
            <a:r>
              <a:rPr lang="en-US" sz="2000" b="1" dirty="0">
                <a:solidFill>
                  <a:srgbClr val="FF0000"/>
                </a:solidFill>
                <a:latin typeface="Arial" pitchFamily="34" charset="0"/>
                <a:cs typeface="Times New Roman" pitchFamily="18" charset="0"/>
              </a:rPr>
              <a:t>H</a:t>
            </a:r>
            <a:r>
              <a:rPr lang="en-US" sz="2000" dirty="0">
                <a:solidFill>
                  <a:srgbClr val="FF0000"/>
                </a:solidFill>
                <a:latin typeface="Arial" pitchFamily="34" charset="0"/>
                <a:cs typeface="Times New Roman" pitchFamily="18" charset="0"/>
              </a:rPr>
              <a:t>) = sin</a:t>
            </a:r>
            <a:r>
              <a:rPr lang="en-US" sz="2000" dirty="0">
                <a:solidFill>
                  <a:srgbClr val="FF0000"/>
                </a:solidFill>
                <a:latin typeface="Arial" pitchFamily="34" charset="0"/>
                <a:cs typeface="Times New Roman" pitchFamily="18" charset="0"/>
                <a:sym typeface="Symbol" pitchFamily="18" charset="2"/>
              </a:rPr>
              <a:t></a:t>
            </a:r>
            <a:r>
              <a:rPr lang="en-US" sz="2000" b="1" dirty="0" err="1">
                <a:solidFill>
                  <a:srgbClr val="FF0000"/>
                </a:solidFill>
                <a:latin typeface="Arial" pitchFamily="34" charset="0"/>
                <a:cs typeface="Times New Roman" pitchFamily="18" charset="0"/>
              </a:rPr>
              <a:t>m</a:t>
            </a:r>
            <a:r>
              <a:rPr lang="en-US" sz="2000" baseline="-30000" dirty="0" err="1">
                <a:solidFill>
                  <a:srgbClr val="FF0000"/>
                </a:solidFill>
                <a:latin typeface="Arial" pitchFamily="34" charset="0"/>
                <a:cs typeface="Times New Roman" pitchFamily="18" charset="0"/>
              </a:rPr>
              <a:t>j</a:t>
            </a:r>
            <a:r>
              <a:rPr lang="en-US" sz="2000" dirty="0">
                <a:solidFill>
                  <a:srgbClr val="FF0000"/>
                </a:solidFill>
                <a:latin typeface="Arial" pitchFamily="34" charset="0"/>
                <a:cs typeface="Times New Roman" pitchFamily="18" charset="0"/>
              </a:rPr>
              <a:t>.</a:t>
            </a:r>
            <a:endParaRPr lang="en-GB" sz="2000" dirty="0">
              <a:latin typeface="Arial" pitchFamily="34" charset="0"/>
            </a:endParaRPr>
          </a:p>
        </p:txBody>
      </p:sp>
      <p:sp>
        <p:nvSpPr>
          <p:cNvPr id="6199" name="Text Box 55"/>
          <p:cNvSpPr txBox="1">
            <a:spLocks noChangeArrowheads="1"/>
          </p:cNvSpPr>
          <p:nvPr/>
        </p:nvSpPr>
        <p:spPr bwMode="auto">
          <a:xfrm>
            <a:off x="247650" y="4064000"/>
            <a:ext cx="8686800" cy="88423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latin typeface="Arial" pitchFamily="34" charset="0"/>
                <a:cs typeface="Times New Roman" pitchFamily="18" charset="0"/>
              </a:rPr>
              <a:t>the magnetic structure factor (for collinear order) F</a:t>
            </a:r>
            <a:r>
              <a:rPr lang="en-US" sz="2200" baseline="-30000">
                <a:latin typeface="Arial" pitchFamily="34" charset="0"/>
                <a:cs typeface="Times New Roman" pitchFamily="18" charset="0"/>
              </a:rPr>
              <a:t>M</a:t>
            </a:r>
            <a:r>
              <a:rPr lang="en-US" sz="2200">
                <a:latin typeface="Arial" pitchFamily="34" charset="0"/>
                <a:cs typeface="Times New Roman" pitchFamily="18" charset="0"/>
              </a:rPr>
              <a:t>(</a:t>
            </a:r>
            <a:r>
              <a:rPr lang="en-US" sz="2200" b="1">
                <a:latin typeface="Arial" pitchFamily="34" charset="0"/>
                <a:cs typeface="Times New Roman" pitchFamily="18" charset="0"/>
              </a:rPr>
              <a:t>H</a:t>
            </a:r>
            <a:r>
              <a:rPr lang="en-US" sz="2200">
                <a:latin typeface="Arial" pitchFamily="34" charset="0"/>
                <a:cs typeface="Times New Roman" pitchFamily="18" charset="0"/>
              </a:rPr>
              <a:t>) </a:t>
            </a:r>
            <a:r>
              <a:rPr lang="en-GB" sz="2200">
                <a:latin typeface="Arial" pitchFamily="34" charset="0"/>
                <a:cs typeface="Times New Roman" pitchFamily="18" charset="0"/>
                <a:sym typeface="Symbol" pitchFamily="18" charset="2"/>
              </a:rPr>
              <a:t></a:t>
            </a:r>
            <a:r>
              <a:rPr lang="en-US" sz="2200">
                <a:latin typeface="Arial" pitchFamily="34" charset="0"/>
                <a:cs typeface="Times New Roman" pitchFamily="18" charset="0"/>
              </a:rPr>
              <a:t> sin</a:t>
            </a:r>
            <a:r>
              <a:rPr lang="en-US" sz="2200">
                <a:latin typeface="Arial" pitchFamily="34" charset="0"/>
                <a:cs typeface="Times New Roman" pitchFamily="18" charset="0"/>
                <a:sym typeface="Symbol" pitchFamily="18" charset="2"/>
              </a:rPr>
              <a:t></a:t>
            </a:r>
            <a:r>
              <a:rPr lang="en-US" sz="2200" b="1">
                <a:latin typeface="Arial" pitchFamily="34" charset="0"/>
                <a:cs typeface="Times New Roman" pitchFamily="18" charset="0"/>
              </a:rPr>
              <a:t>m</a:t>
            </a:r>
            <a:r>
              <a:rPr lang="en-US" sz="2200" baseline="-30000">
                <a:latin typeface="Arial" pitchFamily="34" charset="0"/>
                <a:cs typeface="Times New Roman" pitchFamily="18" charset="0"/>
              </a:rPr>
              <a:t>j</a:t>
            </a:r>
            <a:r>
              <a:rPr lang="en-US" sz="2200">
                <a:latin typeface="Arial" pitchFamily="34" charset="0"/>
                <a:cs typeface="Times New Roman" pitchFamily="18" charset="0"/>
              </a:rPr>
              <a:t> </a:t>
            </a:r>
          </a:p>
          <a:p>
            <a:pPr algn="ctr">
              <a:lnSpc>
                <a:spcPct val="125000"/>
              </a:lnSpc>
            </a:pPr>
            <a:r>
              <a:rPr lang="en-US" sz="2200">
                <a:latin typeface="Arial" pitchFamily="34" charset="0"/>
                <a:cs typeface="Times New Roman" pitchFamily="18" charset="0"/>
                <a:sym typeface="Wingdings" pitchFamily="2" charset="2"/>
              </a:rPr>
              <a:t></a:t>
            </a:r>
            <a:r>
              <a:rPr lang="en-US" sz="2200">
                <a:latin typeface="Arial" pitchFamily="34" charset="0"/>
                <a:cs typeface="Times New Roman" pitchFamily="18" charset="0"/>
              </a:rPr>
              <a:t>	I</a:t>
            </a:r>
            <a:r>
              <a:rPr lang="en-US" sz="2200" baseline="-30000">
                <a:latin typeface="Arial" pitchFamily="34" charset="0"/>
                <a:cs typeface="Times New Roman" pitchFamily="18" charset="0"/>
              </a:rPr>
              <a:t>M</a:t>
            </a:r>
            <a:r>
              <a:rPr lang="en-US" sz="2200">
                <a:latin typeface="Arial" pitchFamily="34" charset="0"/>
                <a:cs typeface="Times New Roman" pitchFamily="18" charset="0"/>
              </a:rPr>
              <a:t>(</a:t>
            </a:r>
            <a:r>
              <a:rPr lang="en-US" sz="2200" b="1">
                <a:latin typeface="Arial" pitchFamily="34" charset="0"/>
                <a:cs typeface="Times New Roman" pitchFamily="18" charset="0"/>
              </a:rPr>
              <a:t>H</a:t>
            </a:r>
            <a:r>
              <a:rPr lang="en-US" sz="2200">
                <a:latin typeface="Arial" pitchFamily="34" charset="0"/>
                <a:cs typeface="Times New Roman" pitchFamily="18" charset="0"/>
              </a:rPr>
              <a:t>) </a:t>
            </a:r>
            <a:r>
              <a:rPr lang="en-GB" sz="2200">
                <a:latin typeface="Arial" pitchFamily="34" charset="0"/>
                <a:cs typeface="Times New Roman" pitchFamily="18" charset="0"/>
                <a:sym typeface="Symbol" pitchFamily="18" charset="2"/>
              </a:rPr>
              <a:t></a:t>
            </a:r>
            <a:r>
              <a:rPr lang="en-US" sz="2200">
                <a:latin typeface="Arial" pitchFamily="34" charset="0"/>
                <a:cs typeface="Times New Roman" pitchFamily="18" charset="0"/>
              </a:rPr>
              <a:t> sin</a:t>
            </a:r>
            <a:r>
              <a:rPr lang="en-US" sz="2200" baseline="30000">
                <a:latin typeface="Arial" pitchFamily="34" charset="0"/>
                <a:cs typeface="Times New Roman" pitchFamily="18" charset="0"/>
              </a:rPr>
              <a:t>2</a:t>
            </a:r>
            <a:r>
              <a:rPr lang="en-US" sz="2200">
                <a:latin typeface="Arial" pitchFamily="34" charset="0"/>
                <a:cs typeface="Times New Roman" pitchFamily="18" charset="0"/>
                <a:sym typeface="Symbol" pitchFamily="18" charset="2"/>
              </a:rPr>
              <a:t></a:t>
            </a:r>
            <a:endParaRPr lang="en-GB" sz="2200">
              <a:latin typeface="Arial" pitchFamily="34" charset="0"/>
            </a:endParaRPr>
          </a:p>
        </p:txBody>
      </p:sp>
      <p:grpSp>
        <p:nvGrpSpPr>
          <p:cNvPr id="4" name="Group 60"/>
          <p:cNvGrpSpPr>
            <a:grpSpLocks/>
          </p:cNvGrpSpPr>
          <p:nvPr/>
        </p:nvGrpSpPr>
        <p:grpSpPr bwMode="auto">
          <a:xfrm>
            <a:off x="0" y="5010150"/>
            <a:ext cx="9144000" cy="1847850"/>
            <a:chOff x="0" y="3156"/>
            <a:chExt cx="5760" cy="1164"/>
          </a:xfrm>
        </p:grpSpPr>
        <p:sp>
          <p:nvSpPr>
            <p:cNvPr id="6203" name="Rectangle 59"/>
            <p:cNvSpPr>
              <a:spLocks noChangeArrowheads="1"/>
            </p:cNvSpPr>
            <p:nvPr/>
          </p:nvSpPr>
          <p:spPr bwMode="auto">
            <a:xfrm>
              <a:off x="0" y="3168"/>
              <a:ext cx="5760" cy="115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5" name="Group 29"/>
            <p:cNvGrpSpPr>
              <a:grpSpLocks/>
            </p:cNvGrpSpPr>
            <p:nvPr/>
          </p:nvGrpSpPr>
          <p:grpSpPr bwMode="auto">
            <a:xfrm>
              <a:off x="4194" y="3522"/>
              <a:ext cx="1470" cy="618"/>
              <a:chOff x="4128" y="1638"/>
              <a:chExt cx="1470" cy="618"/>
            </a:xfrm>
          </p:grpSpPr>
          <p:sp>
            <p:nvSpPr>
              <p:cNvPr id="6174" name="Line 30"/>
              <p:cNvSpPr>
                <a:spLocks noChangeShapeType="1"/>
              </p:cNvSpPr>
              <p:nvPr/>
            </p:nvSpPr>
            <p:spPr bwMode="auto">
              <a:xfrm>
                <a:off x="4128" y="1665"/>
                <a:ext cx="720" cy="0"/>
              </a:xfrm>
              <a:prstGeom prst="line">
                <a:avLst/>
              </a:prstGeom>
              <a:noFill/>
              <a:ln w="190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5" name="Line 31"/>
              <p:cNvSpPr>
                <a:spLocks noChangeShapeType="1"/>
              </p:cNvSpPr>
              <p:nvPr/>
            </p:nvSpPr>
            <p:spPr bwMode="auto">
              <a:xfrm>
                <a:off x="4846" y="1663"/>
                <a:ext cx="659" cy="438"/>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6" name="Line 32"/>
              <p:cNvSpPr>
                <a:spLocks noChangeShapeType="1"/>
              </p:cNvSpPr>
              <p:nvPr/>
            </p:nvSpPr>
            <p:spPr bwMode="auto">
              <a:xfrm>
                <a:off x="4878" y="1665"/>
                <a:ext cx="720" cy="0"/>
              </a:xfrm>
              <a:prstGeom prst="line">
                <a:avLst/>
              </a:prstGeom>
              <a:noFill/>
              <a:ln w="19050">
                <a:solidFill>
                  <a:srgbClr val="CC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7" name="Freeform 33"/>
              <p:cNvSpPr>
                <a:spLocks/>
              </p:cNvSpPr>
              <p:nvPr/>
            </p:nvSpPr>
            <p:spPr bwMode="auto">
              <a:xfrm>
                <a:off x="5232" y="1663"/>
                <a:ext cx="90" cy="242"/>
              </a:xfrm>
              <a:custGeom>
                <a:avLst/>
                <a:gdLst>
                  <a:gd name="T0" fmla="*/ 0 w 90"/>
                  <a:gd name="T1" fmla="*/ 242 h 242"/>
                  <a:gd name="T2" fmla="*/ 57 w 90"/>
                  <a:gd name="T3" fmla="*/ 161 h 242"/>
                  <a:gd name="T4" fmla="*/ 74 w 90"/>
                  <a:gd name="T5" fmla="*/ 111 h 242"/>
                  <a:gd name="T6" fmla="*/ 85 w 90"/>
                  <a:gd name="T7" fmla="*/ 61 h 242"/>
                  <a:gd name="T8" fmla="*/ 90 w 90"/>
                  <a:gd name="T9" fmla="*/ 0 h 242"/>
                </a:gdLst>
                <a:ahLst/>
                <a:cxnLst>
                  <a:cxn ang="0">
                    <a:pos x="T0" y="T1"/>
                  </a:cxn>
                  <a:cxn ang="0">
                    <a:pos x="T2" y="T3"/>
                  </a:cxn>
                  <a:cxn ang="0">
                    <a:pos x="T4" y="T5"/>
                  </a:cxn>
                  <a:cxn ang="0">
                    <a:pos x="T6" y="T7"/>
                  </a:cxn>
                  <a:cxn ang="0">
                    <a:pos x="T8" y="T9"/>
                  </a:cxn>
                </a:cxnLst>
                <a:rect l="0" t="0" r="r" b="b"/>
                <a:pathLst>
                  <a:path w="90" h="242">
                    <a:moveTo>
                      <a:pt x="0" y="242"/>
                    </a:moveTo>
                    <a:cubicBezTo>
                      <a:pt x="22" y="212"/>
                      <a:pt x="45" y="183"/>
                      <a:pt x="57" y="161"/>
                    </a:cubicBezTo>
                    <a:cubicBezTo>
                      <a:pt x="69" y="139"/>
                      <a:pt x="69" y="128"/>
                      <a:pt x="74" y="111"/>
                    </a:cubicBezTo>
                    <a:cubicBezTo>
                      <a:pt x="79" y="94"/>
                      <a:pt x="82" y="79"/>
                      <a:pt x="85" y="61"/>
                    </a:cubicBezTo>
                    <a:cubicBezTo>
                      <a:pt x="88" y="43"/>
                      <a:pt x="89" y="21"/>
                      <a:pt x="90" y="0"/>
                    </a:cubicBezTo>
                  </a:path>
                </a:pathLst>
              </a:custGeom>
              <a:noFill/>
              <a:ln w="1905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8" name="Text Box 34"/>
              <p:cNvSpPr txBox="1">
                <a:spLocks noChangeArrowheads="1"/>
              </p:cNvSpPr>
              <p:nvPr/>
            </p:nvSpPr>
            <p:spPr bwMode="auto">
              <a:xfrm>
                <a:off x="5046" y="163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latin typeface="Arial" pitchFamily="34" charset="0"/>
                  </a:rPr>
                  <a:t>2</a:t>
                </a:r>
                <a:r>
                  <a:rPr lang="de-DE" sz="1800">
                    <a:solidFill>
                      <a:srgbClr val="CC00CC"/>
                    </a:solidFill>
                    <a:latin typeface="Arial" pitchFamily="34" charset="0"/>
                    <a:sym typeface="Symbol" pitchFamily="18" charset="2"/>
                  </a:rPr>
                  <a:t></a:t>
                </a:r>
                <a:endParaRPr lang="de-DE" sz="1800">
                  <a:solidFill>
                    <a:srgbClr val="CC00CC"/>
                  </a:solidFill>
                  <a:latin typeface="Arial" pitchFamily="34" charset="0"/>
                </a:endParaRPr>
              </a:p>
            </p:txBody>
          </p:sp>
          <p:sp>
            <p:nvSpPr>
              <p:cNvPr id="6179" name="Line 35"/>
              <p:cNvSpPr>
                <a:spLocks noChangeShapeType="1"/>
              </p:cNvSpPr>
              <p:nvPr/>
            </p:nvSpPr>
            <p:spPr bwMode="auto">
              <a:xfrm flipH="1">
                <a:off x="4652" y="1658"/>
                <a:ext cx="189" cy="45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0" name="Line 36"/>
              <p:cNvSpPr>
                <a:spLocks noChangeShapeType="1"/>
              </p:cNvSpPr>
              <p:nvPr/>
            </p:nvSpPr>
            <p:spPr bwMode="auto">
              <a:xfrm flipH="1">
                <a:off x="4656" y="1668"/>
                <a:ext cx="189" cy="4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1" name="Text Box 37"/>
              <p:cNvSpPr txBox="1">
                <a:spLocks noChangeArrowheads="1"/>
              </p:cNvSpPr>
              <p:nvPr/>
            </p:nvSpPr>
            <p:spPr bwMode="auto">
              <a:xfrm>
                <a:off x="4416" y="200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000" b="1">
                    <a:latin typeface="Arial" pitchFamily="34" charset="0"/>
                  </a:rPr>
                  <a:t>H</a:t>
                </a:r>
              </a:p>
            </p:txBody>
          </p:sp>
          <p:sp>
            <p:nvSpPr>
              <p:cNvPr id="6182" name="Text Box 38"/>
              <p:cNvSpPr txBox="1">
                <a:spLocks noChangeArrowheads="1"/>
              </p:cNvSpPr>
              <p:nvPr/>
            </p:nvSpPr>
            <p:spPr bwMode="auto">
              <a:xfrm>
                <a:off x="4704" y="200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000" b="1">
                    <a:solidFill>
                      <a:srgbClr val="FF0000"/>
                    </a:solidFill>
                    <a:latin typeface="Arial" pitchFamily="34" charset="0"/>
                  </a:rPr>
                  <a:t>m</a:t>
                </a:r>
                <a:r>
                  <a:rPr lang="de-DE" sz="2000" baseline="-25000">
                    <a:solidFill>
                      <a:srgbClr val="FF0000"/>
                    </a:solidFill>
                    <a:latin typeface="Arial" pitchFamily="34" charset="0"/>
                  </a:rPr>
                  <a:t>j</a:t>
                </a:r>
              </a:p>
            </p:txBody>
          </p:sp>
        </p:grpSp>
        <p:grpSp>
          <p:nvGrpSpPr>
            <p:cNvPr id="6" name="Group 39"/>
            <p:cNvGrpSpPr>
              <a:grpSpLocks/>
            </p:cNvGrpSpPr>
            <p:nvPr/>
          </p:nvGrpSpPr>
          <p:grpSpPr bwMode="auto">
            <a:xfrm>
              <a:off x="1500" y="3156"/>
              <a:ext cx="1470" cy="980"/>
              <a:chOff x="4128" y="278"/>
              <a:chExt cx="1470" cy="980"/>
            </a:xfrm>
          </p:grpSpPr>
          <p:sp>
            <p:nvSpPr>
              <p:cNvPr id="6184" name="Line 40"/>
              <p:cNvSpPr>
                <a:spLocks noChangeShapeType="1"/>
              </p:cNvSpPr>
              <p:nvPr/>
            </p:nvSpPr>
            <p:spPr bwMode="auto">
              <a:xfrm>
                <a:off x="4128" y="672"/>
                <a:ext cx="720" cy="0"/>
              </a:xfrm>
              <a:prstGeom prst="line">
                <a:avLst/>
              </a:prstGeom>
              <a:noFill/>
              <a:ln w="190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 name="Line 41"/>
              <p:cNvSpPr>
                <a:spLocks noChangeShapeType="1"/>
              </p:cNvSpPr>
              <p:nvPr/>
            </p:nvSpPr>
            <p:spPr bwMode="auto">
              <a:xfrm>
                <a:off x="4846" y="670"/>
                <a:ext cx="659" cy="438"/>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6" name="Line 42"/>
              <p:cNvSpPr>
                <a:spLocks noChangeShapeType="1"/>
              </p:cNvSpPr>
              <p:nvPr/>
            </p:nvSpPr>
            <p:spPr bwMode="auto">
              <a:xfrm>
                <a:off x="4878" y="672"/>
                <a:ext cx="720" cy="0"/>
              </a:xfrm>
              <a:prstGeom prst="line">
                <a:avLst/>
              </a:prstGeom>
              <a:noFill/>
              <a:ln w="19050">
                <a:solidFill>
                  <a:srgbClr val="CC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7" name="Freeform 43"/>
              <p:cNvSpPr>
                <a:spLocks/>
              </p:cNvSpPr>
              <p:nvPr/>
            </p:nvSpPr>
            <p:spPr bwMode="auto">
              <a:xfrm>
                <a:off x="5232" y="670"/>
                <a:ext cx="90" cy="242"/>
              </a:xfrm>
              <a:custGeom>
                <a:avLst/>
                <a:gdLst>
                  <a:gd name="T0" fmla="*/ 0 w 90"/>
                  <a:gd name="T1" fmla="*/ 242 h 242"/>
                  <a:gd name="T2" fmla="*/ 57 w 90"/>
                  <a:gd name="T3" fmla="*/ 161 h 242"/>
                  <a:gd name="T4" fmla="*/ 74 w 90"/>
                  <a:gd name="T5" fmla="*/ 111 h 242"/>
                  <a:gd name="T6" fmla="*/ 85 w 90"/>
                  <a:gd name="T7" fmla="*/ 61 h 242"/>
                  <a:gd name="T8" fmla="*/ 90 w 90"/>
                  <a:gd name="T9" fmla="*/ 0 h 242"/>
                </a:gdLst>
                <a:ahLst/>
                <a:cxnLst>
                  <a:cxn ang="0">
                    <a:pos x="T0" y="T1"/>
                  </a:cxn>
                  <a:cxn ang="0">
                    <a:pos x="T2" y="T3"/>
                  </a:cxn>
                  <a:cxn ang="0">
                    <a:pos x="T4" y="T5"/>
                  </a:cxn>
                  <a:cxn ang="0">
                    <a:pos x="T6" y="T7"/>
                  </a:cxn>
                  <a:cxn ang="0">
                    <a:pos x="T8" y="T9"/>
                  </a:cxn>
                </a:cxnLst>
                <a:rect l="0" t="0" r="r" b="b"/>
                <a:pathLst>
                  <a:path w="90" h="242">
                    <a:moveTo>
                      <a:pt x="0" y="242"/>
                    </a:moveTo>
                    <a:cubicBezTo>
                      <a:pt x="22" y="212"/>
                      <a:pt x="45" y="183"/>
                      <a:pt x="57" y="161"/>
                    </a:cubicBezTo>
                    <a:cubicBezTo>
                      <a:pt x="69" y="139"/>
                      <a:pt x="69" y="128"/>
                      <a:pt x="74" y="111"/>
                    </a:cubicBezTo>
                    <a:cubicBezTo>
                      <a:pt x="79" y="94"/>
                      <a:pt x="82" y="79"/>
                      <a:pt x="85" y="61"/>
                    </a:cubicBezTo>
                    <a:cubicBezTo>
                      <a:pt x="88" y="43"/>
                      <a:pt x="89" y="21"/>
                      <a:pt x="90" y="0"/>
                    </a:cubicBezTo>
                  </a:path>
                </a:pathLst>
              </a:custGeom>
              <a:noFill/>
              <a:ln w="1905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8" name="Text Box 44"/>
              <p:cNvSpPr txBox="1">
                <a:spLocks noChangeArrowheads="1"/>
              </p:cNvSpPr>
              <p:nvPr/>
            </p:nvSpPr>
            <p:spPr bwMode="auto">
              <a:xfrm>
                <a:off x="5046" y="64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800">
                    <a:solidFill>
                      <a:srgbClr val="CC00CC"/>
                    </a:solidFill>
                    <a:latin typeface="Arial" pitchFamily="34" charset="0"/>
                  </a:rPr>
                  <a:t>2</a:t>
                </a:r>
                <a:r>
                  <a:rPr lang="de-DE" sz="1800">
                    <a:solidFill>
                      <a:srgbClr val="CC00CC"/>
                    </a:solidFill>
                    <a:latin typeface="Arial" pitchFamily="34" charset="0"/>
                    <a:sym typeface="Symbol" pitchFamily="18" charset="2"/>
                  </a:rPr>
                  <a:t></a:t>
                </a:r>
                <a:endParaRPr lang="de-DE" sz="1800">
                  <a:solidFill>
                    <a:srgbClr val="CC00CC"/>
                  </a:solidFill>
                  <a:latin typeface="Arial" pitchFamily="34" charset="0"/>
                </a:endParaRPr>
              </a:p>
            </p:txBody>
          </p:sp>
          <p:sp>
            <p:nvSpPr>
              <p:cNvPr id="6189" name="Line 45"/>
              <p:cNvSpPr>
                <a:spLocks noChangeShapeType="1"/>
              </p:cNvSpPr>
              <p:nvPr/>
            </p:nvSpPr>
            <p:spPr bwMode="auto">
              <a:xfrm flipV="1">
                <a:off x="4848" y="384"/>
                <a:ext cx="0" cy="576"/>
              </a:xfrm>
              <a:prstGeom prst="line">
                <a:avLst/>
              </a:prstGeom>
              <a:noFill/>
              <a:ln w="19050">
                <a:solidFill>
                  <a:srgbClr val="FF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0" name="Line 46"/>
              <p:cNvSpPr>
                <a:spLocks noChangeShapeType="1"/>
              </p:cNvSpPr>
              <p:nvPr/>
            </p:nvSpPr>
            <p:spPr bwMode="auto">
              <a:xfrm flipH="1">
                <a:off x="4652" y="665"/>
                <a:ext cx="189" cy="45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1" name="Text Box 47"/>
              <p:cNvSpPr txBox="1">
                <a:spLocks noChangeArrowheads="1"/>
              </p:cNvSpPr>
              <p:nvPr/>
            </p:nvSpPr>
            <p:spPr bwMode="auto">
              <a:xfrm>
                <a:off x="4416" y="100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000" b="1">
                    <a:latin typeface="Arial" pitchFamily="34" charset="0"/>
                  </a:rPr>
                  <a:t>H</a:t>
                </a:r>
              </a:p>
            </p:txBody>
          </p:sp>
          <p:sp>
            <p:nvSpPr>
              <p:cNvPr id="6192" name="Text Box 48"/>
              <p:cNvSpPr txBox="1">
                <a:spLocks noChangeArrowheads="1"/>
              </p:cNvSpPr>
              <p:nvPr/>
            </p:nvSpPr>
            <p:spPr bwMode="auto">
              <a:xfrm>
                <a:off x="4848" y="27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000" b="1">
                    <a:solidFill>
                      <a:srgbClr val="FF0000"/>
                    </a:solidFill>
                    <a:latin typeface="Arial" pitchFamily="34" charset="0"/>
                  </a:rPr>
                  <a:t>m</a:t>
                </a:r>
                <a:r>
                  <a:rPr lang="de-DE" sz="2000" baseline="-25000">
                    <a:solidFill>
                      <a:srgbClr val="FF0000"/>
                    </a:solidFill>
                    <a:latin typeface="Arial" pitchFamily="34" charset="0"/>
                  </a:rPr>
                  <a:t>j</a:t>
                </a:r>
              </a:p>
            </p:txBody>
          </p:sp>
          <p:sp>
            <p:nvSpPr>
              <p:cNvPr id="6193" name="Freeform 49"/>
              <p:cNvSpPr>
                <a:spLocks/>
              </p:cNvSpPr>
              <p:nvPr/>
            </p:nvSpPr>
            <p:spPr bwMode="auto">
              <a:xfrm>
                <a:off x="4736" y="907"/>
                <a:ext cx="89" cy="13"/>
              </a:xfrm>
              <a:custGeom>
                <a:avLst/>
                <a:gdLst>
                  <a:gd name="T0" fmla="*/ 0 w 89"/>
                  <a:gd name="T1" fmla="*/ 0 h 13"/>
                  <a:gd name="T2" fmla="*/ 39 w 89"/>
                  <a:gd name="T3" fmla="*/ 7 h 13"/>
                  <a:gd name="T4" fmla="*/ 89 w 89"/>
                  <a:gd name="T5" fmla="*/ 13 h 13"/>
                </a:gdLst>
                <a:ahLst/>
                <a:cxnLst>
                  <a:cxn ang="0">
                    <a:pos x="T0" y="T1"/>
                  </a:cxn>
                  <a:cxn ang="0">
                    <a:pos x="T2" y="T3"/>
                  </a:cxn>
                  <a:cxn ang="0">
                    <a:pos x="T4" y="T5"/>
                  </a:cxn>
                </a:cxnLst>
                <a:rect l="0" t="0" r="r" b="b"/>
                <a:pathLst>
                  <a:path w="89" h="13">
                    <a:moveTo>
                      <a:pt x="0" y="0"/>
                    </a:moveTo>
                    <a:cubicBezTo>
                      <a:pt x="12" y="2"/>
                      <a:pt x="24" y="5"/>
                      <a:pt x="39" y="7"/>
                    </a:cubicBezTo>
                    <a:cubicBezTo>
                      <a:pt x="54" y="9"/>
                      <a:pt x="80" y="12"/>
                      <a:pt x="89" y="13"/>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4" name="Freeform 50"/>
              <p:cNvSpPr>
                <a:spLocks/>
              </p:cNvSpPr>
              <p:nvPr/>
            </p:nvSpPr>
            <p:spPr bwMode="auto">
              <a:xfrm>
                <a:off x="4752" y="912"/>
                <a:ext cx="89" cy="13"/>
              </a:xfrm>
              <a:custGeom>
                <a:avLst/>
                <a:gdLst>
                  <a:gd name="T0" fmla="*/ 0 w 89"/>
                  <a:gd name="T1" fmla="*/ 0 h 13"/>
                  <a:gd name="T2" fmla="*/ 39 w 89"/>
                  <a:gd name="T3" fmla="*/ 7 h 13"/>
                  <a:gd name="T4" fmla="*/ 89 w 89"/>
                  <a:gd name="T5" fmla="*/ 13 h 13"/>
                </a:gdLst>
                <a:ahLst/>
                <a:cxnLst>
                  <a:cxn ang="0">
                    <a:pos x="T0" y="T1"/>
                  </a:cxn>
                  <a:cxn ang="0">
                    <a:pos x="T2" y="T3"/>
                  </a:cxn>
                  <a:cxn ang="0">
                    <a:pos x="T4" y="T5"/>
                  </a:cxn>
                </a:cxnLst>
                <a:rect l="0" t="0" r="r" b="b"/>
                <a:pathLst>
                  <a:path w="89" h="13">
                    <a:moveTo>
                      <a:pt x="0" y="0"/>
                    </a:moveTo>
                    <a:cubicBezTo>
                      <a:pt x="12" y="2"/>
                      <a:pt x="24" y="5"/>
                      <a:pt x="39" y="7"/>
                    </a:cubicBezTo>
                    <a:cubicBezTo>
                      <a:pt x="54" y="9"/>
                      <a:pt x="80" y="12"/>
                      <a:pt x="89" y="13"/>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 name="Text Box 51"/>
              <p:cNvSpPr txBox="1">
                <a:spLocks noChangeArrowheads="1"/>
              </p:cNvSpPr>
              <p:nvPr/>
            </p:nvSpPr>
            <p:spPr bwMode="auto">
              <a:xfrm>
                <a:off x="4716" y="564"/>
                <a:ext cx="1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3600">
                    <a:solidFill>
                      <a:srgbClr val="FF0000"/>
                    </a:solidFill>
                  </a:rPr>
                  <a:t>.</a:t>
                </a:r>
              </a:p>
            </p:txBody>
          </p:sp>
        </p:grpSp>
        <p:sp>
          <p:nvSpPr>
            <p:cNvPr id="6200" name="Text Box 56"/>
            <p:cNvSpPr txBox="1">
              <a:spLocks noChangeArrowheads="1"/>
            </p:cNvSpPr>
            <p:nvPr/>
          </p:nvSpPr>
          <p:spPr bwMode="auto">
            <a:xfrm>
              <a:off x="180" y="3428"/>
              <a:ext cx="1641"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476250">
                <a:tabLst>
                  <a:tab pos="381000" algn="l"/>
                </a:tabLst>
                <a:defRPr sz="2400">
                  <a:solidFill>
                    <a:schemeClr val="tx1"/>
                  </a:solidFill>
                  <a:latin typeface="Times New Roman" pitchFamily="18" charset="0"/>
                </a:defRPr>
              </a:lvl1pPr>
              <a:lvl2pPr defTabSz="476250">
                <a:tabLst>
                  <a:tab pos="381000" algn="l"/>
                </a:tabLst>
                <a:defRPr sz="2400">
                  <a:solidFill>
                    <a:schemeClr val="tx1"/>
                  </a:solidFill>
                  <a:latin typeface="Times New Roman" pitchFamily="18" charset="0"/>
                </a:defRPr>
              </a:lvl2pPr>
              <a:lvl3pPr defTabSz="476250">
                <a:tabLst>
                  <a:tab pos="381000" algn="l"/>
                </a:tabLst>
                <a:defRPr sz="2400">
                  <a:solidFill>
                    <a:schemeClr val="tx1"/>
                  </a:solidFill>
                  <a:latin typeface="Times New Roman" pitchFamily="18" charset="0"/>
                </a:defRPr>
              </a:lvl3pPr>
              <a:lvl4pPr defTabSz="476250">
                <a:tabLst>
                  <a:tab pos="381000" algn="l"/>
                </a:tabLst>
                <a:defRPr sz="2400">
                  <a:solidFill>
                    <a:schemeClr val="tx1"/>
                  </a:solidFill>
                  <a:latin typeface="Times New Roman" pitchFamily="18" charset="0"/>
                </a:defRPr>
              </a:lvl4pPr>
              <a:lvl5pPr defTabSz="476250">
                <a:tabLst>
                  <a:tab pos="381000" algn="l"/>
                </a:tabLst>
                <a:defRPr sz="2400">
                  <a:solidFill>
                    <a:schemeClr val="tx1"/>
                  </a:solidFill>
                  <a:latin typeface="Times New Roman" pitchFamily="18" charset="0"/>
                </a:defRPr>
              </a:lvl5pPr>
              <a:lvl6pPr defTabSz="476250" fontAlgn="base">
                <a:spcBef>
                  <a:spcPct val="0"/>
                </a:spcBef>
                <a:spcAft>
                  <a:spcPct val="0"/>
                </a:spcAft>
                <a:tabLst>
                  <a:tab pos="381000" algn="l"/>
                </a:tabLst>
                <a:defRPr sz="2400">
                  <a:solidFill>
                    <a:schemeClr val="tx1"/>
                  </a:solidFill>
                  <a:latin typeface="Times New Roman" pitchFamily="18" charset="0"/>
                </a:defRPr>
              </a:lvl6pPr>
              <a:lvl7pPr defTabSz="476250" fontAlgn="base">
                <a:spcBef>
                  <a:spcPct val="0"/>
                </a:spcBef>
                <a:spcAft>
                  <a:spcPct val="0"/>
                </a:spcAft>
                <a:tabLst>
                  <a:tab pos="381000" algn="l"/>
                </a:tabLst>
                <a:defRPr sz="2400">
                  <a:solidFill>
                    <a:schemeClr val="tx1"/>
                  </a:solidFill>
                  <a:latin typeface="Times New Roman" pitchFamily="18" charset="0"/>
                </a:defRPr>
              </a:lvl7pPr>
              <a:lvl8pPr defTabSz="476250" fontAlgn="base">
                <a:spcBef>
                  <a:spcPct val="0"/>
                </a:spcBef>
                <a:spcAft>
                  <a:spcPct val="0"/>
                </a:spcAft>
                <a:tabLst>
                  <a:tab pos="381000" algn="l"/>
                </a:tabLst>
                <a:defRPr sz="2400">
                  <a:solidFill>
                    <a:schemeClr val="tx1"/>
                  </a:solidFill>
                  <a:latin typeface="Times New Roman" pitchFamily="18" charset="0"/>
                </a:defRPr>
              </a:lvl8pPr>
              <a:lvl9pPr defTabSz="476250" fontAlgn="base">
                <a:spcBef>
                  <a:spcPct val="0"/>
                </a:spcBef>
                <a:spcAft>
                  <a:spcPct val="0"/>
                </a:spcAft>
                <a:tabLst>
                  <a:tab pos="381000" algn="l"/>
                </a:tabLst>
                <a:defRPr sz="2400">
                  <a:solidFill>
                    <a:schemeClr val="tx1"/>
                  </a:solidFill>
                  <a:latin typeface="Times New Roman" pitchFamily="18" charset="0"/>
                </a:defRPr>
              </a:lvl9pPr>
            </a:lstStyle>
            <a:p>
              <a:pPr>
                <a:buFont typeface="Symbol" pitchFamily="18" charset="2"/>
                <a:buChar char="·"/>
              </a:pPr>
              <a:r>
                <a:rPr lang="en-US">
                  <a:solidFill>
                    <a:srgbClr val="0000FF"/>
                  </a:solidFill>
                  <a:cs typeface="Times New Roman" pitchFamily="18" charset="0"/>
                  <a:sym typeface="Symbol" pitchFamily="18" charset="2"/>
                </a:rPr>
                <a:t>   </a:t>
              </a:r>
              <a:r>
                <a:rPr lang="en-US">
                  <a:solidFill>
                    <a:srgbClr val="0000FF"/>
                  </a:solidFill>
                  <a:latin typeface="Arial" pitchFamily="34" charset="0"/>
                  <a:cs typeface="Times New Roman" pitchFamily="18" charset="0"/>
                  <a:sym typeface="Symbol" pitchFamily="18" charset="2"/>
                </a:rPr>
                <a:t></a:t>
              </a:r>
              <a:r>
                <a:rPr lang="en-US">
                  <a:solidFill>
                    <a:srgbClr val="0000FF"/>
                  </a:solidFill>
                  <a:latin typeface="Arial" pitchFamily="34" charset="0"/>
                  <a:cs typeface="Times New Roman" pitchFamily="18" charset="0"/>
                </a:rPr>
                <a:t> = 90°</a:t>
              </a:r>
            </a:p>
            <a:p>
              <a:pPr>
                <a:buFont typeface="Symbol" pitchFamily="18" charset="2"/>
                <a:buNone/>
              </a:pPr>
              <a:r>
                <a:rPr lang="en-US">
                  <a:solidFill>
                    <a:srgbClr val="0000FF"/>
                  </a:solidFill>
                  <a:latin typeface="Arial" pitchFamily="34" charset="0"/>
                  <a:cs typeface="Times New Roman" pitchFamily="18" charset="0"/>
                </a:rPr>
                <a:t>     </a:t>
              </a:r>
              <a:r>
                <a:rPr lang="en-US">
                  <a:solidFill>
                    <a:srgbClr val="0000FF"/>
                  </a:solidFill>
                  <a:latin typeface="Arial" pitchFamily="34" charset="0"/>
                  <a:cs typeface="Times New Roman" pitchFamily="18" charset="0"/>
                  <a:sym typeface="Symbol" pitchFamily="18" charset="2"/>
                </a:rPr>
                <a:t></a:t>
              </a:r>
              <a:r>
                <a:rPr lang="en-US">
                  <a:solidFill>
                    <a:srgbClr val="0000FF"/>
                  </a:solidFill>
                  <a:latin typeface="Arial" pitchFamily="34" charset="0"/>
                  <a:cs typeface="Times New Roman" pitchFamily="18" charset="0"/>
                </a:rPr>
                <a:t> sin</a:t>
              </a:r>
              <a:r>
                <a:rPr lang="en-US" baseline="30000">
                  <a:solidFill>
                    <a:srgbClr val="0000FF"/>
                  </a:solidFill>
                  <a:latin typeface="Arial" pitchFamily="34" charset="0"/>
                  <a:cs typeface="Times New Roman" pitchFamily="18" charset="0"/>
                </a:rPr>
                <a:t>2</a:t>
              </a:r>
              <a:r>
                <a:rPr lang="en-US">
                  <a:solidFill>
                    <a:srgbClr val="0000FF"/>
                  </a:solidFill>
                  <a:latin typeface="Arial" pitchFamily="34" charset="0"/>
                  <a:cs typeface="Times New Roman" pitchFamily="18" charset="0"/>
                  <a:sym typeface="Symbol" pitchFamily="18" charset="2"/>
                </a:rPr>
                <a:t></a:t>
              </a:r>
              <a:r>
                <a:rPr lang="en-US">
                  <a:solidFill>
                    <a:srgbClr val="0000FF"/>
                  </a:solidFill>
                  <a:latin typeface="Arial" pitchFamily="34" charset="0"/>
                  <a:cs typeface="Times New Roman" pitchFamily="18" charset="0"/>
                </a:rPr>
                <a:t> = 1</a:t>
              </a:r>
              <a:endParaRPr lang="en-US">
                <a:latin typeface="Arial" pitchFamily="34" charset="0"/>
                <a:cs typeface="Times New Roman" pitchFamily="18" charset="0"/>
              </a:endParaRPr>
            </a:p>
            <a:p>
              <a:r>
                <a:rPr lang="en-US">
                  <a:solidFill>
                    <a:srgbClr val="0000FF"/>
                  </a:solidFill>
                  <a:latin typeface="Arial" pitchFamily="34" charset="0"/>
                  <a:cs typeface="Times New Roman" pitchFamily="18" charset="0"/>
                </a:rPr>
                <a:t>    maximum I</a:t>
              </a:r>
              <a:r>
                <a:rPr lang="en-US" baseline="-30000">
                  <a:solidFill>
                    <a:srgbClr val="0000FF"/>
                  </a:solidFill>
                  <a:latin typeface="Arial" pitchFamily="34" charset="0"/>
                  <a:cs typeface="Times New Roman" pitchFamily="18" charset="0"/>
                </a:rPr>
                <a:t>M</a:t>
              </a:r>
              <a:r>
                <a:rPr lang="en-US">
                  <a:solidFill>
                    <a:srgbClr val="0000FF"/>
                  </a:solidFill>
                  <a:latin typeface="Arial" pitchFamily="34" charset="0"/>
                  <a:cs typeface="Times New Roman" pitchFamily="18" charset="0"/>
                </a:rPr>
                <a:t>(</a:t>
              </a:r>
              <a:r>
                <a:rPr lang="en-US" b="1">
                  <a:solidFill>
                    <a:srgbClr val="0000FF"/>
                  </a:solidFill>
                  <a:latin typeface="Arial" pitchFamily="34" charset="0"/>
                  <a:cs typeface="Times New Roman" pitchFamily="18" charset="0"/>
                </a:rPr>
                <a:t>H</a:t>
              </a:r>
              <a:r>
                <a:rPr lang="en-US">
                  <a:solidFill>
                    <a:srgbClr val="0000FF"/>
                  </a:solidFill>
                  <a:latin typeface="Arial" pitchFamily="34" charset="0"/>
                  <a:cs typeface="Times New Roman" pitchFamily="18" charset="0"/>
                </a:rPr>
                <a:t>)</a:t>
              </a:r>
              <a:endParaRPr lang="en-GB">
                <a:latin typeface="Arial" pitchFamily="34" charset="0"/>
              </a:endParaRPr>
            </a:p>
          </p:txBody>
        </p:sp>
        <p:sp>
          <p:nvSpPr>
            <p:cNvPr id="6201" name="Text Box 57"/>
            <p:cNvSpPr txBox="1">
              <a:spLocks noChangeArrowheads="1"/>
            </p:cNvSpPr>
            <p:nvPr/>
          </p:nvSpPr>
          <p:spPr bwMode="auto">
            <a:xfrm>
              <a:off x="192" y="3167"/>
              <a:ext cx="14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latin typeface="Arial" pitchFamily="34" charset="0"/>
                  <a:cs typeface="Times New Roman" pitchFamily="18" charset="0"/>
                </a:rPr>
                <a:t>limiting cases:</a:t>
              </a:r>
              <a:endParaRPr lang="en-GB">
                <a:latin typeface="Arial" pitchFamily="34" charset="0"/>
              </a:endParaRPr>
            </a:p>
          </p:txBody>
        </p:sp>
        <p:sp>
          <p:nvSpPr>
            <p:cNvPr id="6202" name="Text Box 58"/>
            <p:cNvSpPr txBox="1">
              <a:spLocks noChangeArrowheads="1"/>
            </p:cNvSpPr>
            <p:nvPr/>
          </p:nvSpPr>
          <p:spPr bwMode="auto">
            <a:xfrm>
              <a:off x="3050" y="3430"/>
              <a:ext cx="138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381000">
                <a:defRPr sz="2400">
                  <a:solidFill>
                    <a:schemeClr val="tx1"/>
                  </a:solidFill>
                  <a:latin typeface="Times New Roman" pitchFamily="18" charset="0"/>
                </a:defRPr>
              </a:lvl1pPr>
              <a:lvl2pPr defTabSz="381000">
                <a:defRPr sz="2400">
                  <a:solidFill>
                    <a:schemeClr val="tx1"/>
                  </a:solidFill>
                  <a:latin typeface="Times New Roman" pitchFamily="18" charset="0"/>
                </a:defRPr>
              </a:lvl2pPr>
              <a:lvl3pPr defTabSz="381000">
                <a:defRPr sz="2400">
                  <a:solidFill>
                    <a:schemeClr val="tx1"/>
                  </a:solidFill>
                  <a:latin typeface="Times New Roman" pitchFamily="18" charset="0"/>
                </a:defRPr>
              </a:lvl3pPr>
              <a:lvl4pPr defTabSz="381000">
                <a:defRPr sz="2400">
                  <a:solidFill>
                    <a:schemeClr val="tx1"/>
                  </a:solidFill>
                  <a:latin typeface="Times New Roman" pitchFamily="18" charset="0"/>
                </a:defRPr>
              </a:lvl4pPr>
              <a:lvl5pPr defTabSz="381000">
                <a:defRPr sz="2400">
                  <a:solidFill>
                    <a:schemeClr val="tx1"/>
                  </a:solidFill>
                  <a:latin typeface="Times New Roman" pitchFamily="18" charset="0"/>
                </a:defRPr>
              </a:lvl5pPr>
              <a:lvl6pPr defTabSz="381000" fontAlgn="base">
                <a:spcBef>
                  <a:spcPct val="0"/>
                </a:spcBef>
                <a:spcAft>
                  <a:spcPct val="0"/>
                </a:spcAft>
                <a:defRPr sz="2400">
                  <a:solidFill>
                    <a:schemeClr val="tx1"/>
                  </a:solidFill>
                  <a:latin typeface="Times New Roman" pitchFamily="18" charset="0"/>
                </a:defRPr>
              </a:lvl6pPr>
              <a:lvl7pPr defTabSz="381000" fontAlgn="base">
                <a:spcBef>
                  <a:spcPct val="0"/>
                </a:spcBef>
                <a:spcAft>
                  <a:spcPct val="0"/>
                </a:spcAft>
                <a:defRPr sz="2400">
                  <a:solidFill>
                    <a:schemeClr val="tx1"/>
                  </a:solidFill>
                  <a:latin typeface="Times New Roman" pitchFamily="18" charset="0"/>
                </a:defRPr>
              </a:lvl7pPr>
              <a:lvl8pPr defTabSz="381000" fontAlgn="base">
                <a:spcBef>
                  <a:spcPct val="0"/>
                </a:spcBef>
                <a:spcAft>
                  <a:spcPct val="0"/>
                </a:spcAft>
                <a:defRPr sz="2400">
                  <a:solidFill>
                    <a:schemeClr val="tx1"/>
                  </a:solidFill>
                  <a:latin typeface="Times New Roman" pitchFamily="18" charset="0"/>
                </a:defRPr>
              </a:lvl8pPr>
              <a:lvl9pPr defTabSz="381000" fontAlgn="base">
                <a:spcBef>
                  <a:spcPct val="0"/>
                </a:spcBef>
                <a:spcAft>
                  <a:spcPct val="0"/>
                </a:spcAft>
                <a:defRPr sz="2400">
                  <a:solidFill>
                    <a:schemeClr val="tx1"/>
                  </a:solidFill>
                  <a:latin typeface="Times New Roman" pitchFamily="18" charset="0"/>
                </a:defRPr>
              </a:lvl9pPr>
            </a:lstStyle>
            <a:p>
              <a:pPr>
                <a:buFont typeface="Symbol" pitchFamily="18" charset="2"/>
                <a:buChar char="·"/>
              </a:pPr>
              <a:r>
                <a:rPr lang="en-US">
                  <a:solidFill>
                    <a:srgbClr val="0000FF"/>
                  </a:solidFill>
                  <a:cs typeface="Times New Roman" pitchFamily="18" charset="0"/>
                  <a:sym typeface="Symbol" pitchFamily="18" charset="2"/>
                </a:rPr>
                <a:t>   </a:t>
              </a:r>
              <a:r>
                <a:rPr lang="en-US">
                  <a:solidFill>
                    <a:srgbClr val="0000FF"/>
                  </a:solidFill>
                  <a:latin typeface="Arial" pitchFamily="34" charset="0"/>
                  <a:cs typeface="Times New Roman" pitchFamily="18" charset="0"/>
                  <a:sym typeface="Symbol" pitchFamily="18" charset="2"/>
                </a:rPr>
                <a:t></a:t>
              </a:r>
              <a:r>
                <a:rPr lang="en-US">
                  <a:solidFill>
                    <a:srgbClr val="0000FF"/>
                  </a:solidFill>
                  <a:latin typeface="Arial" pitchFamily="34" charset="0"/>
                  <a:cs typeface="Times New Roman" pitchFamily="18" charset="0"/>
                </a:rPr>
                <a:t> = 0° </a:t>
              </a:r>
            </a:p>
            <a:p>
              <a:pPr>
                <a:buFont typeface="Symbol" pitchFamily="18" charset="2"/>
                <a:buNone/>
              </a:pPr>
              <a:r>
                <a:rPr lang="en-US">
                  <a:solidFill>
                    <a:srgbClr val="0000FF"/>
                  </a:solidFill>
                  <a:latin typeface="Arial" pitchFamily="34" charset="0"/>
                  <a:cs typeface="Times New Roman" pitchFamily="18" charset="0"/>
                  <a:sym typeface="Symbol" pitchFamily="18" charset="2"/>
                </a:rPr>
                <a:t>     </a:t>
              </a:r>
              <a:r>
                <a:rPr lang="en-US">
                  <a:solidFill>
                    <a:srgbClr val="0000FF"/>
                  </a:solidFill>
                  <a:latin typeface="Arial" pitchFamily="34" charset="0"/>
                  <a:cs typeface="Times New Roman" pitchFamily="18" charset="0"/>
                </a:rPr>
                <a:t> sin</a:t>
              </a:r>
              <a:r>
                <a:rPr lang="en-US" baseline="30000">
                  <a:solidFill>
                    <a:srgbClr val="0000FF"/>
                  </a:solidFill>
                  <a:latin typeface="Arial" pitchFamily="34" charset="0"/>
                  <a:cs typeface="Times New Roman" pitchFamily="18" charset="0"/>
                </a:rPr>
                <a:t>2</a:t>
              </a:r>
              <a:r>
                <a:rPr lang="en-US">
                  <a:solidFill>
                    <a:srgbClr val="0000FF"/>
                  </a:solidFill>
                  <a:latin typeface="Arial" pitchFamily="34" charset="0"/>
                  <a:cs typeface="Times New Roman" pitchFamily="18" charset="0"/>
                  <a:sym typeface="Symbol" pitchFamily="18" charset="2"/>
                </a:rPr>
                <a:t></a:t>
              </a:r>
              <a:r>
                <a:rPr lang="en-US">
                  <a:solidFill>
                    <a:srgbClr val="0000FF"/>
                  </a:solidFill>
                  <a:latin typeface="Arial" pitchFamily="34" charset="0"/>
                  <a:cs typeface="Times New Roman" pitchFamily="18" charset="0"/>
                </a:rPr>
                <a:t> = 0</a:t>
              </a:r>
              <a:endParaRPr lang="en-US">
                <a:latin typeface="Arial" pitchFamily="34" charset="0"/>
                <a:cs typeface="Times New Roman" pitchFamily="18" charset="0"/>
              </a:endParaRPr>
            </a:p>
            <a:p>
              <a:r>
                <a:rPr lang="en-US">
                  <a:solidFill>
                    <a:srgbClr val="0000FF"/>
                  </a:solidFill>
                  <a:latin typeface="Arial" pitchFamily="34" charset="0"/>
                  <a:cs typeface="Times New Roman" pitchFamily="18" charset="0"/>
                </a:rPr>
                <a:t>	I</a:t>
              </a:r>
              <a:r>
                <a:rPr lang="en-US" baseline="-30000">
                  <a:solidFill>
                    <a:srgbClr val="0000FF"/>
                  </a:solidFill>
                  <a:latin typeface="Arial" pitchFamily="34" charset="0"/>
                  <a:cs typeface="Times New Roman" pitchFamily="18" charset="0"/>
                </a:rPr>
                <a:t>M</a:t>
              </a:r>
              <a:r>
                <a:rPr lang="en-US">
                  <a:solidFill>
                    <a:srgbClr val="0000FF"/>
                  </a:solidFill>
                  <a:latin typeface="Arial" pitchFamily="34" charset="0"/>
                  <a:cs typeface="Times New Roman" pitchFamily="18" charset="0"/>
                </a:rPr>
                <a:t>(</a:t>
              </a:r>
              <a:r>
                <a:rPr lang="en-US" b="1">
                  <a:solidFill>
                    <a:srgbClr val="0000FF"/>
                  </a:solidFill>
                  <a:latin typeface="Arial" pitchFamily="34" charset="0"/>
                  <a:cs typeface="Times New Roman" pitchFamily="18" charset="0"/>
                </a:rPr>
                <a:t>H</a:t>
              </a:r>
              <a:r>
                <a:rPr lang="en-US">
                  <a:solidFill>
                    <a:srgbClr val="0000FF"/>
                  </a:solidFill>
                  <a:latin typeface="Arial" pitchFamily="34" charset="0"/>
                  <a:cs typeface="Times New Roman" pitchFamily="18" charset="0"/>
                </a:rPr>
                <a:t>) = 0</a:t>
              </a:r>
              <a:r>
                <a:rPr lang="en-US">
                  <a:latin typeface="Arial" pitchFamily="34" charset="0"/>
                  <a:cs typeface="Times New Roman" pitchFamily="18" charset="0"/>
                </a:rPr>
                <a:t> </a:t>
              </a:r>
              <a:r>
                <a:rPr lang="en-US" b="1">
                  <a:solidFill>
                    <a:srgbClr val="FF0000"/>
                  </a:solidFill>
                  <a:latin typeface="Arial" pitchFamily="34" charset="0"/>
                  <a:cs typeface="Times New Roman" pitchFamily="18" charset="0"/>
                </a:rPr>
                <a:t>!!!</a:t>
              </a:r>
              <a:endParaRPr lang="en-GB">
                <a:latin typeface="Arial" pitchFamily="34" charset="0"/>
              </a:endParaRPr>
            </a:p>
          </p:txBody>
        </p:sp>
      </p:grpSp>
    </p:spTree>
    <p:extLst>
      <p:ext uri="{BB962C8B-B14F-4D97-AF65-F5344CB8AC3E}">
        <p14:creationId xmlns:p14="http://schemas.microsoft.com/office/powerpoint/2010/main" val="2499238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9"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290" name="Object 2"/>
          <p:cNvGraphicFramePr>
            <a:graphicFrameLocks noChangeAspect="1"/>
          </p:cNvGraphicFramePr>
          <p:nvPr/>
        </p:nvGraphicFramePr>
        <p:xfrm>
          <a:off x="1115616" y="548680"/>
          <a:ext cx="7031059" cy="4248472"/>
        </p:xfrm>
        <a:graphic>
          <a:graphicData uri="http://schemas.openxmlformats.org/presentationml/2006/ole">
            <mc:AlternateContent xmlns:mc="http://schemas.openxmlformats.org/markup-compatibility/2006">
              <mc:Choice xmlns:v="urn:schemas-microsoft-com:vml" Requires="v">
                <p:oleObj spid="_x0000_s21545" name="Worksheet" r:id="rId3" imgW="5295772" imgH="3200400" progId="Excel.Sheet.8">
                  <p:embed/>
                </p:oleObj>
              </mc:Choice>
              <mc:Fallback>
                <p:oleObj name="Worksheet" r:id="rId3" imgW="5295772" imgH="32004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48680"/>
                        <a:ext cx="7031059" cy="4248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179512" y="4581128"/>
            <a:ext cx="8784976" cy="2031325"/>
          </a:xfrm>
          <a:prstGeom prst="rect">
            <a:avLst/>
          </a:prstGeom>
        </p:spPr>
        <p:txBody>
          <a:bodyPr wrap="square">
            <a:spAutoFit/>
          </a:bodyPr>
          <a:lstStyle/>
          <a:p>
            <a:r>
              <a:rPr lang="en-US" i="1" dirty="0" smtClean="0"/>
              <a:t>The quantity (D</a:t>
            </a:r>
            <a:r>
              <a:rPr lang="en-US" i="1" baseline="-25000" dirty="0" smtClean="0"/>
              <a:t>X </a:t>
            </a:r>
            <a:r>
              <a:rPr lang="en-US" i="1" dirty="0" smtClean="0"/>
              <a:t>- D</a:t>
            </a:r>
            <a:r>
              <a:rPr lang="en-US" i="1" baseline="-25000" dirty="0" smtClean="0"/>
              <a:t>N</a:t>
            </a:r>
            <a:r>
              <a:rPr lang="en-US" i="1" dirty="0" smtClean="0"/>
              <a:t>)/((</a:t>
            </a:r>
            <a:r>
              <a:rPr lang="en-US" i="1" dirty="0" smtClean="0">
                <a:sym typeface="Symbol"/>
              </a:rPr>
              <a:t></a:t>
            </a:r>
            <a:r>
              <a:rPr lang="en-US" i="1" baseline="-25000" dirty="0" smtClean="0"/>
              <a:t>X</a:t>
            </a:r>
            <a:r>
              <a:rPr lang="en-US" i="1" baseline="30000" dirty="0" smtClean="0"/>
              <a:t>2</a:t>
            </a:r>
            <a:r>
              <a:rPr lang="en-US" i="1" dirty="0" smtClean="0"/>
              <a:t> + </a:t>
            </a:r>
            <a:r>
              <a:rPr lang="en-US" i="1" dirty="0" smtClean="0">
                <a:sym typeface="Symbol"/>
              </a:rPr>
              <a:t></a:t>
            </a:r>
            <a:r>
              <a:rPr lang="en-US" i="1" baseline="-25000" dirty="0" smtClean="0"/>
              <a:t>N</a:t>
            </a:r>
            <a:r>
              <a:rPr lang="en-US" i="1" baseline="30000" dirty="0" smtClean="0"/>
              <a:t>2</a:t>
            </a:r>
            <a:r>
              <a:rPr lang="en-US" i="1" dirty="0" smtClean="0"/>
              <a:t>)</a:t>
            </a:r>
            <a:r>
              <a:rPr lang="en-US" i="1" baseline="30000" dirty="0" smtClean="0"/>
              <a:t>1/2</a:t>
            </a:r>
            <a:r>
              <a:rPr lang="en-US" i="1" dirty="0" smtClean="0"/>
              <a:t>) plotted for O-X bonds (left), C-N bonds (middle) and C-C bonds (right). D</a:t>
            </a:r>
            <a:r>
              <a:rPr lang="en-US" i="1" baseline="-25000" dirty="0" smtClean="0"/>
              <a:t>N</a:t>
            </a:r>
            <a:r>
              <a:rPr lang="en-US" i="1" dirty="0" smtClean="0"/>
              <a:t>  stands for neutron experiment bond lengths, D</a:t>
            </a:r>
            <a:r>
              <a:rPr lang="en-US" i="1" baseline="-25000" dirty="0" smtClean="0"/>
              <a:t>X</a:t>
            </a:r>
            <a:r>
              <a:rPr lang="en-US" i="1" dirty="0" smtClean="0"/>
              <a:t> for X-ray bond lengths </a:t>
            </a:r>
            <a:r>
              <a:rPr lang="en-US" i="1" dirty="0" err="1" smtClean="0"/>
              <a:t>and</a:t>
            </a:r>
            <a:r>
              <a:rPr lang="en-US" i="1" dirty="0" err="1" smtClean="0">
                <a:sym typeface="Symbol"/>
              </a:rPr>
              <a:t></a:t>
            </a:r>
            <a:r>
              <a:rPr lang="en-US" i="1" baseline="-25000" dirty="0" err="1" smtClean="0"/>
              <a:t>X</a:t>
            </a:r>
            <a:r>
              <a:rPr lang="en-US" i="1" dirty="0" smtClean="0"/>
              <a:t> </a:t>
            </a:r>
            <a:r>
              <a:rPr lang="en-US" i="1" dirty="0" err="1" smtClean="0"/>
              <a:t>and</a:t>
            </a:r>
            <a:r>
              <a:rPr lang="en-US" i="1" dirty="0" err="1" smtClean="0">
                <a:sym typeface="Symbol"/>
              </a:rPr>
              <a:t></a:t>
            </a:r>
            <a:r>
              <a:rPr lang="en-US" i="1" baseline="-25000" dirty="0" err="1" smtClean="0"/>
              <a:t>N</a:t>
            </a:r>
            <a:r>
              <a:rPr lang="en-US" i="1" dirty="0" smtClean="0"/>
              <a:t> for X-ray and neutron standard deviations. Black and gray colors means D</a:t>
            </a:r>
            <a:r>
              <a:rPr lang="en-US" i="1" baseline="-25000" dirty="0" smtClean="0"/>
              <a:t>X</a:t>
            </a:r>
            <a:r>
              <a:rPr lang="en-US" i="1" dirty="0" smtClean="0"/>
              <a:t> were taken respectively from conventional and high order X-ray refinement</a:t>
            </a:r>
          </a:p>
          <a:p>
            <a:r>
              <a:rPr lang="en-US" b="1" dirty="0" smtClean="0"/>
              <a:t> Conventional and neutron   C=O bond lengths  dispersion  is slightly  larger  due to lone pair density:  slight overestimation of  C=O  in the X-ray structure, as the oxygen atom position is  slightly pulled in the direction of the non-modeled lone pairs.</a:t>
            </a:r>
            <a:endParaRPr lang="en-US" b="1" i="1" dirty="0" smtClean="0"/>
          </a:p>
        </p:txBody>
      </p:sp>
      <p:sp>
        <p:nvSpPr>
          <p:cNvPr id="4" name="ZoneTexte 3"/>
          <p:cNvSpPr txBox="1"/>
          <p:nvPr/>
        </p:nvSpPr>
        <p:spPr>
          <a:xfrm>
            <a:off x="0" y="0"/>
            <a:ext cx="9144000" cy="400110"/>
          </a:xfrm>
          <a:prstGeom prst="rect">
            <a:avLst/>
          </a:prstGeom>
          <a:solidFill>
            <a:schemeClr val="tx2">
              <a:lumMod val="60000"/>
              <a:lumOff val="40000"/>
            </a:schemeClr>
          </a:solidFill>
        </p:spPr>
        <p:txBody>
          <a:bodyPr wrap="square" rtlCol="0">
            <a:spAutoFit/>
          </a:bodyPr>
          <a:lstStyle/>
          <a:p>
            <a:r>
              <a:rPr lang="en-US" sz="2000" b="1" dirty="0" smtClean="0"/>
              <a:t>Comparison of bond lengths comparison between </a:t>
            </a:r>
            <a:r>
              <a:rPr lang="en-US" sz="2000" b="1" dirty="0" err="1" smtClean="0"/>
              <a:t>Xray</a:t>
            </a:r>
            <a:r>
              <a:rPr lang="en-US" sz="2000" b="1" dirty="0" smtClean="0"/>
              <a:t>  ( </a:t>
            </a:r>
            <a:r>
              <a:rPr lang="en-US" sz="2000" b="1" dirty="0" err="1" smtClean="0"/>
              <a:t>D</a:t>
            </a:r>
            <a:r>
              <a:rPr lang="en-US" sz="2000" b="1" baseline="-25000" dirty="0" err="1" smtClean="0"/>
              <a:t>x</a:t>
            </a:r>
            <a:r>
              <a:rPr lang="en-US" sz="2000" b="1" dirty="0" smtClean="0"/>
              <a:t>) and neutron (</a:t>
            </a:r>
            <a:r>
              <a:rPr lang="en-US" sz="2000" b="1" dirty="0" err="1" smtClean="0"/>
              <a:t>D</a:t>
            </a:r>
            <a:r>
              <a:rPr lang="en-US" sz="2000" b="1" baseline="-25000" dirty="0" err="1" smtClean="0"/>
              <a:t>n</a:t>
            </a:r>
            <a:r>
              <a:rPr lang="en-US" sz="2000" b="1" dirty="0" smtClean="0"/>
              <a:t> )</a:t>
            </a:r>
            <a:endParaRPr lang="en-US" sz="2000" b="1" dirty="0"/>
          </a:p>
        </p:txBody>
      </p:sp>
      <p:sp>
        <p:nvSpPr>
          <p:cNvPr id="5" name="ZoneTexte 4"/>
          <p:cNvSpPr txBox="1"/>
          <p:nvPr/>
        </p:nvSpPr>
        <p:spPr>
          <a:xfrm>
            <a:off x="2267744" y="980728"/>
            <a:ext cx="3780202" cy="523220"/>
          </a:xfrm>
          <a:prstGeom prst="rect">
            <a:avLst/>
          </a:prstGeom>
          <a:noFill/>
        </p:spPr>
        <p:txBody>
          <a:bodyPr wrap="none" rtlCol="0">
            <a:spAutoFit/>
          </a:bodyPr>
          <a:lstStyle/>
          <a:p>
            <a:r>
              <a:rPr lang="en-US" sz="2800" dirty="0" smtClean="0"/>
              <a:t>C=O            C-N            C-C</a:t>
            </a:r>
            <a:endParaRPr lang="en-US" sz="2800" dirty="0"/>
          </a:p>
        </p:txBody>
      </p:sp>
    </p:spTree>
    <p:extLst>
      <p:ext uri="{BB962C8B-B14F-4D97-AF65-F5344CB8AC3E}">
        <p14:creationId xmlns:p14="http://schemas.microsoft.com/office/powerpoint/2010/main" val="37093897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ext Box 3"/>
          <p:cNvSpPr txBox="1">
            <a:spLocks noChangeArrowheads="1"/>
          </p:cNvSpPr>
          <p:nvPr/>
        </p:nvSpPr>
        <p:spPr bwMode="auto">
          <a:xfrm>
            <a:off x="304800" y="0"/>
            <a:ext cx="8839200" cy="52322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2800" b="1" dirty="0" err="1" smtClean="0">
                <a:latin typeface="Arial" pitchFamily="34" charset="0"/>
              </a:rPr>
              <a:t>Ferroelectricity</a:t>
            </a:r>
            <a:r>
              <a:rPr lang="en-GB" sz="2800" b="1" dirty="0" smtClean="0">
                <a:solidFill>
                  <a:srgbClr val="0000FF"/>
                </a:solidFill>
                <a:latin typeface="Arial" pitchFamily="34" charset="0"/>
              </a:rPr>
              <a:t> </a:t>
            </a:r>
            <a:r>
              <a:rPr lang="en-GB" sz="2800" b="1" dirty="0" smtClean="0">
                <a:latin typeface="Arial" pitchFamily="34" charset="0"/>
              </a:rPr>
              <a:t>and H bonds </a:t>
            </a:r>
            <a:endParaRPr lang="en-GB" sz="2800" b="1" dirty="0">
              <a:latin typeface="Arial" pitchFamily="34" charset="0"/>
            </a:endParaRPr>
          </a:p>
        </p:txBody>
      </p:sp>
      <p:grpSp>
        <p:nvGrpSpPr>
          <p:cNvPr id="2" name="Group 4"/>
          <p:cNvGrpSpPr>
            <a:grpSpLocks/>
          </p:cNvGrpSpPr>
          <p:nvPr/>
        </p:nvGrpSpPr>
        <p:grpSpPr bwMode="auto">
          <a:xfrm>
            <a:off x="455613" y="1844824"/>
            <a:ext cx="8688387" cy="5904656"/>
            <a:chOff x="143" y="1920"/>
            <a:chExt cx="5473" cy="2257"/>
          </a:xfrm>
        </p:grpSpPr>
        <p:sp>
          <p:nvSpPr>
            <p:cNvPr id="73734" name="Rectangle 6"/>
            <p:cNvSpPr>
              <a:spLocks noChangeArrowheads="1"/>
            </p:cNvSpPr>
            <p:nvPr/>
          </p:nvSpPr>
          <p:spPr bwMode="auto">
            <a:xfrm>
              <a:off x="143" y="2280"/>
              <a:ext cx="5472"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92100" indent="-292100" defTabSz="609600">
                <a:lnSpc>
                  <a:spcPct val="115000"/>
                </a:lnSpc>
                <a:spcBef>
                  <a:spcPct val="25000"/>
                </a:spcBef>
                <a:buFontTx/>
                <a:buChar char="•"/>
                <a:tabLst>
                  <a:tab pos="292100" algn="l"/>
                </a:tabLst>
              </a:pPr>
              <a:r>
                <a:rPr lang="en-GB" sz="2200" b="1" dirty="0">
                  <a:latin typeface="Arial" pitchFamily="34" charset="0"/>
                </a:rPr>
                <a:t>short O – O distance</a:t>
              </a:r>
              <a:r>
                <a:rPr lang="en-GB" sz="2200" dirty="0">
                  <a:latin typeface="Arial" pitchFamily="34" charset="0"/>
                </a:rPr>
                <a:t>, typically in the range of 2.5 </a:t>
              </a:r>
              <a:r>
                <a:rPr lang="en-GB" sz="2200" dirty="0">
                  <a:latin typeface="Arial" pitchFamily="34" charset="0"/>
                  <a:cs typeface="Times New Roman" pitchFamily="18" charset="0"/>
                </a:rPr>
                <a:t>Å</a:t>
              </a:r>
            </a:p>
            <a:p>
              <a:pPr marL="292100" indent="-292100" defTabSz="609600">
                <a:spcBef>
                  <a:spcPct val="25000"/>
                </a:spcBef>
                <a:buFontTx/>
                <a:buChar char="•"/>
                <a:tabLst>
                  <a:tab pos="292100" algn="l"/>
                </a:tabLst>
              </a:pPr>
              <a:r>
                <a:rPr lang="en-GB" sz="2200" b="1" dirty="0">
                  <a:latin typeface="Arial" pitchFamily="34" charset="0"/>
                  <a:cs typeface="Times New Roman" pitchFamily="18" charset="0"/>
                </a:rPr>
                <a:t>disordered H/D distribution</a:t>
              </a:r>
              <a:r>
                <a:rPr lang="en-GB" sz="2200" dirty="0">
                  <a:latin typeface="Arial" pitchFamily="34" charset="0"/>
                  <a:cs typeface="Times New Roman" pitchFamily="18" charset="0"/>
                </a:rPr>
                <a:t> in the crystal structure, which may be  interpreted as corresponding to a </a:t>
              </a:r>
              <a:r>
                <a:rPr lang="en-GB" sz="2200" b="1" dirty="0">
                  <a:latin typeface="Arial" pitchFamily="34" charset="0"/>
                  <a:cs typeface="Times New Roman" pitchFamily="18" charset="0"/>
                </a:rPr>
                <a:t>double-well potential</a:t>
              </a:r>
            </a:p>
            <a:p>
              <a:pPr marL="292100" indent="-292100" defTabSz="609600">
                <a:spcBef>
                  <a:spcPct val="25000"/>
                </a:spcBef>
                <a:buFontTx/>
                <a:buChar char="•"/>
                <a:tabLst>
                  <a:tab pos="292100" algn="l"/>
                </a:tabLst>
              </a:pPr>
              <a:r>
                <a:rPr lang="en-GB" sz="2200" dirty="0">
                  <a:latin typeface="Arial" pitchFamily="34" charset="0"/>
                  <a:cs typeface="Times New Roman" pitchFamily="18" charset="0"/>
                </a:rPr>
                <a:t>almost </a:t>
              </a:r>
              <a:r>
                <a:rPr lang="en-GB" sz="2200" b="1" dirty="0">
                  <a:latin typeface="Arial" pitchFamily="34" charset="0"/>
                  <a:cs typeface="Times New Roman" pitchFamily="18" charset="0"/>
                </a:rPr>
                <a:t>linear O – (H/D)··(H/D) – O</a:t>
              </a:r>
              <a:r>
                <a:rPr lang="en-GB" sz="2200" dirty="0">
                  <a:latin typeface="Arial" pitchFamily="34" charset="0"/>
                  <a:cs typeface="Times New Roman" pitchFamily="18" charset="0"/>
                </a:rPr>
                <a:t> arrangement</a:t>
              </a:r>
            </a:p>
            <a:p>
              <a:pPr marL="292100" indent="-292100" defTabSz="609600">
                <a:spcBef>
                  <a:spcPct val="25000"/>
                </a:spcBef>
                <a:buFontTx/>
                <a:buChar char="•"/>
                <a:tabLst>
                  <a:tab pos="292100" algn="l"/>
                </a:tabLst>
              </a:pPr>
              <a:r>
                <a:rPr lang="en-GB" sz="2200" b="1" dirty="0">
                  <a:latin typeface="Arial" pitchFamily="34" charset="0"/>
                  <a:cs typeface="Times New Roman" pitchFamily="18" charset="0"/>
                </a:rPr>
                <a:t>symmetric H/D-bond</a:t>
              </a:r>
              <a:r>
                <a:rPr lang="en-GB" sz="2200" dirty="0">
                  <a:latin typeface="Arial" pitchFamily="34" charset="0"/>
                  <a:cs typeface="Times New Roman" pitchFamily="18" charset="0"/>
                </a:rPr>
                <a:t> according to    or 2 symmetry</a:t>
              </a:r>
            </a:p>
            <a:p>
              <a:pPr marL="292100" indent="-292100" defTabSz="609600">
                <a:spcBef>
                  <a:spcPct val="40000"/>
                </a:spcBef>
                <a:tabLst>
                  <a:tab pos="292100" algn="l"/>
                </a:tabLst>
              </a:pPr>
              <a:r>
                <a:rPr lang="en-GB" sz="2200" dirty="0">
                  <a:latin typeface="Arial" pitchFamily="34" charset="0"/>
                  <a:cs typeface="Times New Roman" pitchFamily="18" charset="0"/>
                  <a:sym typeface="Symbol" pitchFamily="18" charset="2"/>
                </a:rPr>
                <a:t>              </a:t>
              </a:r>
              <a:r>
                <a:rPr lang="en-GB" sz="2200" b="1" dirty="0">
                  <a:solidFill>
                    <a:srgbClr val="FF0000"/>
                  </a:solidFill>
                  <a:latin typeface="Arial" pitchFamily="34" charset="0"/>
                  <a:cs typeface="Times New Roman" pitchFamily="18" charset="0"/>
                  <a:sym typeface="Symbol" pitchFamily="18" charset="2"/>
                </a:rPr>
                <a:t></a:t>
              </a:r>
              <a:r>
                <a:rPr lang="en-GB" sz="2200" dirty="0">
                  <a:latin typeface="Arial" pitchFamily="34" charset="0"/>
                  <a:cs typeface="Times New Roman" pitchFamily="18" charset="0"/>
                  <a:sym typeface="Symbol" pitchFamily="18" charset="2"/>
                </a:rPr>
                <a:t>  hydrogen-bonded ferroelectrics of the</a:t>
              </a:r>
              <a:br>
                <a:rPr lang="en-GB" sz="2200" dirty="0">
                  <a:latin typeface="Arial" pitchFamily="34" charset="0"/>
                  <a:cs typeface="Times New Roman" pitchFamily="18" charset="0"/>
                  <a:sym typeface="Symbol" pitchFamily="18" charset="2"/>
                </a:rPr>
              </a:br>
              <a:r>
                <a:rPr lang="en-GB" sz="2200" dirty="0">
                  <a:latin typeface="Arial" pitchFamily="34" charset="0"/>
                  <a:cs typeface="Times New Roman" pitchFamily="18" charset="0"/>
                  <a:sym typeface="Symbol" pitchFamily="18" charset="2"/>
                </a:rPr>
                <a:t>                </a:t>
              </a:r>
              <a:r>
                <a:rPr lang="en-GB" sz="2200" b="1" dirty="0">
                  <a:latin typeface="Arial" pitchFamily="34" charset="0"/>
                  <a:cs typeface="Times New Roman" pitchFamily="18" charset="0"/>
                  <a:sym typeface="Symbol" pitchFamily="18" charset="2"/>
                </a:rPr>
                <a:t>KDP-family</a:t>
              </a:r>
              <a:r>
                <a:rPr lang="en-GB" sz="2200" dirty="0">
                  <a:latin typeface="Arial" pitchFamily="34" charset="0"/>
                  <a:cs typeface="Times New Roman" pitchFamily="18" charset="0"/>
                  <a:sym typeface="Symbol" pitchFamily="18" charset="2"/>
                </a:rPr>
                <a:t> </a:t>
              </a:r>
              <a:r>
                <a:rPr lang="en-GB" sz="2200" b="1" dirty="0">
                  <a:latin typeface="Arial" pitchFamily="34" charset="0"/>
                  <a:cs typeface="Times New Roman" pitchFamily="18" charset="0"/>
                  <a:sym typeface="Symbol" pitchFamily="18" charset="2"/>
                </a:rPr>
                <a:t>X(H,D)</a:t>
              </a:r>
              <a:r>
                <a:rPr lang="en-GB" sz="2200" b="1" baseline="-30000" dirty="0">
                  <a:latin typeface="Arial" pitchFamily="34" charset="0"/>
                  <a:cs typeface="Times New Roman" pitchFamily="18" charset="0"/>
                  <a:sym typeface="Symbol" pitchFamily="18" charset="2"/>
                </a:rPr>
                <a:t>2</a:t>
              </a:r>
              <a:r>
                <a:rPr lang="en-GB" sz="2200" b="1" dirty="0">
                  <a:latin typeface="Arial" pitchFamily="34" charset="0"/>
                  <a:cs typeface="Times New Roman" pitchFamily="18" charset="0"/>
                  <a:sym typeface="Symbol" pitchFamily="18" charset="2"/>
                </a:rPr>
                <a:t>PO</a:t>
              </a:r>
              <a:r>
                <a:rPr lang="en-GB" sz="2200" b="1" baseline="-30000" dirty="0">
                  <a:latin typeface="Arial" pitchFamily="34" charset="0"/>
                  <a:cs typeface="Times New Roman" pitchFamily="18" charset="0"/>
                  <a:sym typeface="Symbol" pitchFamily="18" charset="2"/>
                </a:rPr>
                <a:t>4</a:t>
              </a:r>
              <a:r>
                <a:rPr lang="en-GB" sz="2200" b="1" dirty="0">
                  <a:latin typeface="Arial" pitchFamily="34" charset="0"/>
                  <a:cs typeface="Times New Roman" pitchFamily="18" charset="0"/>
                  <a:sym typeface="Symbol" pitchFamily="18" charset="2"/>
                </a:rPr>
                <a:t> with X = K, </a:t>
              </a:r>
              <a:r>
                <a:rPr lang="en-GB" sz="2200" b="1" dirty="0" err="1">
                  <a:latin typeface="Arial" pitchFamily="34" charset="0"/>
                  <a:cs typeface="Times New Roman" pitchFamily="18" charset="0"/>
                  <a:sym typeface="Symbol" pitchFamily="18" charset="2"/>
                </a:rPr>
                <a:t>Rb</a:t>
              </a:r>
              <a:r>
                <a:rPr lang="en-GB" sz="2200" b="1" dirty="0">
                  <a:latin typeface="Arial" pitchFamily="34" charset="0"/>
                  <a:cs typeface="Times New Roman" pitchFamily="18" charset="0"/>
                  <a:sym typeface="Symbol" pitchFamily="18" charset="2"/>
                </a:rPr>
                <a:t>, </a:t>
              </a:r>
              <a:r>
                <a:rPr lang="en-GB" sz="2200" b="1" dirty="0" err="1">
                  <a:latin typeface="Arial" pitchFamily="34" charset="0"/>
                  <a:cs typeface="Times New Roman" pitchFamily="18" charset="0"/>
                  <a:sym typeface="Symbol" pitchFamily="18" charset="2"/>
                </a:rPr>
                <a:t>Tl</a:t>
              </a:r>
              <a:r>
                <a:rPr lang="en-GB" sz="2200" b="1" dirty="0">
                  <a:latin typeface="Arial" pitchFamily="34" charset="0"/>
                  <a:cs typeface="Times New Roman" pitchFamily="18" charset="0"/>
                  <a:sym typeface="Symbol" pitchFamily="18" charset="2"/>
                </a:rPr>
                <a:t>, NH</a:t>
              </a:r>
              <a:r>
                <a:rPr lang="en-GB" sz="2200" b="1" baseline="-25000" dirty="0">
                  <a:latin typeface="Arial" pitchFamily="34" charset="0"/>
                  <a:cs typeface="Times New Roman" pitchFamily="18" charset="0"/>
                  <a:sym typeface="Symbol" pitchFamily="18" charset="2"/>
                </a:rPr>
                <a:t>4</a:t>
              </a:r>
              <a:r>
                <a:rPr lang="en-GB" sz="2200" b="1" dirty="0">
                  <a:latin typeface="Arial" pitchFamily="34" charset="0"/>
                  <a:cs typeface="Times New Roman" pitchFamily="18" charset="0"/>
                  <a:sym typeface="Symbol" pitchFamily="18" charset="2"/>
                </a:rPr>
                <a:t>, …</a:t>
              </a:r>
              <a:r>
                <a:rPr lang="en-GB" sz="2000" dirty="0">
                  <a:latin typeface="Arial" pitchFamily="34" charset="0"/>
                  <a:cs typeface="Times New Roman" pitchFamily="18" charset="0"/>
                  <a:sym typeface="Symbol" pitchFamily="18" charset="2"/>
                </a:rPr>
                <a:t> </a:t>
              </a:r>
            </a:p>
          </p:txBody>
        </p:sp>
        <p:sp>
          <p:nvSpPr>
            <p:cNvPr id="73735" name="Rectangle 7"/>
            <p:cNvSpPr>
              <a:spLocks noChangeArrowheads="1"/>
            </p:cNvSpPr>
            <p:nvPr/>
          </p:nvSpPr>
          <p:spPr bwMode="auto">
            <a:xfrm>
              <a:off x="143" y="1968"/>
              <a:ext cx="547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90000"/>
                </a:lnSpc>
              </a:pPr>
              <a:r>
                <a:rPr lang="en-GB" b="1" dirty="0" smtClean="0">
                  <a:solidFill>
                    <a:srgbClr val="FF0000"/>
                  </a:solidFill>
                  <a:latin typeface="Arial" pitchFamily="34" charset="0"/>
                </a:rPr>
                <a:t>It is a special </a:t>
              </a:r>
              <a:r>
                <a:rPr lang="en-GB" b="1" dirty="0">
                  <a:solidFill>
                    <a:srgbClr val="FF0000"/>
                  </a:solidFill>
                  <a:latin typeface="Arial" pitchFamily="34" charset="0"/>
                </a:rPr>
                <a:t>case of strong hydrogen-bond with H/D-disorder</a:t>
              </a:r>
            </a:p>
          </p:txBody>
        </p:sp>
        <p:sp>
          <p:nvSpPr>
            <p:cNvPr id="73736" name="Line 8"/>
            <p:cNvSpPr>
              <a:spLocks noChangeShapeType="1"/>
            </p:cNvSpPr>
            <p:nvPr/>
          </p:nvSpPr>
          <p:spPr bwMode="auto">
            <a:xfrm>
              <a:off x="143" y="2736"/>
              <a:ext cx="5472" cy="1"/>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737" name="Line 9"/>
            <p:cNvSpPr>
              <a:spLocks noChangeShapeType="1"/>
            </p:cNvSpPr>
            <p:nvPr/>
          </p:nvSpPr>
          <p:spPr bwMode="auto">
            <a:xfrm>
              <a:off x="144" y="4176"/>
              <a:ext cx="5472" cy="1"/>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738" name="Line 10"/>
            <p:cNvSpPr>
              <a:spLocks noChangeShapeType="1"/>
            </p:cNvSpPr>
            <p:nvPr/>
          </p:nvSpPr>
          <p:spPr bwMode="auto">
            <a:xfrm>
              <a:off x="143" y="1920"/>
              <a:ext cx="1" cy="2256"/>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739" name="Line 11"/>
            <p:cNvSpPr>
              <a:spLocks noChangeShapeType="1"/>
            </p:cNvSpPr>
            <p:nvPr/>
          </p:nvSpPr>
          <p:spPr bwMode="auto">
            <a:xfrm>
              <a:off x="5615" y="1920"/>
              <a:ext cx="1" cy="2256"/>
            </a:xfrm>
            <a:prstGeom prst="line">
              <a:avLst/>
            </a:prstGeom>
            <a:noFill/>
            <a:ln w="381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740" name="Line 12"/>
            <p:cNvSpPr>
              <a:spLocks noChangeShapeType="1"/>
            </p:cNvSpPr>
            <p:nvPr/>
          </p:nvSpPr>
          <p:spPr bwMode="auto">
            <a:xfrm>
              <a:off x="143" y="2280"/>
              <a:ext cx="5472"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14" name="Rectangle 13"/>
          <p:cNvSpPr/>
          <p:nvPr/>
        </p:nvSpPr>
        <p:spPr>
          <a:xfrm>
            <a:off x="539552" y="692696"/>
            <a:ext cx="8064896" cy="707886"/>
          </a:xfrm>
          <a:prstGeom prst="rect">
            <a:avLst/>
          </a:prstGeom>
        </p:spPr>
        <p:txBody>
          <a:bodyPr wrap="square">
            <a:spAutoFit/>
          </a:bodyPr>
          <a:lstStyle/>
          <a:p>
            <a:r>
              <a:rPr lang="en-GB" sz="2000" b="1" dirty="0" smtClean="0">
                <a:solidFill>
                  <a:srgbClr val="FF0000"/>
                </a:solidFill>
                <a:latin typeface="Arial" pitchFamily="34" charset="0"/>
                <a:cs typeface="Times New Roman" pitchFamily="18" charset="0"/>
                <a:sym typeface="Symbol" pitchFamily="18" charset="2"/>
              </a:rPr>
              <a:t>                     </a:t>
            </a:r>
            <a:r>
              <a:rPr lang="en-GB" sz="2000" dirty="0" smtClean="0">
                <a:latin typeface="Arial" pitchFamily="34" charset="0"/>
                <a:cs typeface="Times New Roman" pitchFamily="18" charset="0"/>
                <a:sym typeface="Symbol" pitchFamily="18" charset="2"/>
              </a:rPr>
              <a:t>  hydrogen-bonded ferroelectrics of the</a:t>
            </a:r>
            <a:br>
              <a:rPr lang="en-GB" sz="2000" dirty="0" smtClean="0">
                <a:latin typeface="Arial" pitchFamily="34" charset="0"/>
                <a:cs typeface="Times New Roman" pitchFamily="18" charset="0"/>
                <a:sym typeface="Symbol" pitchFamily="18" charset="2"/>
              </a:rPr>
            </a:br>
            <a:r>
              <a:rPr lang="en-GB" sz="2000" dirty="0" smtClean="0">
                <a:latin typeface="Arial" pitchFamily="34" charset="0"/>
                <a:cs typeface="Times New Roman" pitchFamily="18" charset="0"/>
                <a:sym typeface="Symbol" pitchFamily="18" charset="2"/>
              </a:rPr>
              <a:t>                </a:t>
            </a:r>
            <a:r>
              <a:rPr lang="en-GB" sz="2000" b="1" dirty="0" smtClean="0">
                <a:latin typeface="Arial" pitchFamily="34" charset="0"/>
                <a:cs typeface="Times New Roman" pitchFamily="18" charset="0"/>
                <a:sym typeface="Symbol" pitchFamily="18" charset="2"/>
              </a:rPr>
              <a:t>KDP-family</a:t>
            </a:r>
            <a:r>
              <a:rPr lang="en-GB" sz="2000" dirty="0" smtClean="0">
                <a:latin typeface="Arial" pitchFamily="34" charset="0"/>
                <a:cs typeface="Times New Roman" pitchFamily="18" charset="0"/>
                <a:sym typeface="Symbol" pitchFamily="18" charset="2"/>
              </a:rPr>
              <a:t> </a:t>
            </a:r>
            <a:r>
              <a:rPr lang="en-GB" sz="2000" b="1" dirty="0" smtClean="0">
                <a:latin typeface="Arial" pitchFamily="34" charset="0"/>
                <a:cs typeface="Times New Roman" pitchFamily="18" charset="0"/>
                <a:sym typeface="Symbol" pitchFamily="18" charset="2"/>
              </a:rPr>
              <a:t>X(H,D)</a:t>
            </a:r>
            <a:r>
              <a:rPr lang="en-GB" sz="2000" b="1" baseline="-30000" dirty="0" smtClean="0">
                <a:latin typeface="Arial" pitchFamily="34" charset="0"/>
                <a:cs typeface="Times New Roman" pitchFamily="18" charset="0"/>
                <a:sym typeface="Symbol" pitchFamily="18" charset="2"/>
              </a:rPr>
              <a:t>2</a:t>
            </a:r>
            <a:r>
              <a:rPr lang="en-GB" sz="2000" b="1" dirty="0" smtClean="0">
                <a:latin typeface="Arial" pitchFamily="34" charset="0"/>
                <a:cs typeface="Times New Roman" pitchFamily="18" charset="0"/>
                <a:sym typeface="Symbol" pitchFamily="18" charset="2"/>
              </a:rPr>
              <a:t>PO</a:t>
            </a:r>
            <a:r>
              <a:rPr lang="en-GB" sz="2000" b="1" baseline="-30000" dirty="0" smtClean="0">
                <a:latin typeface="Arial" pitchFamily="34" charset="0"/>
                <a:cs typeface="Times New Roman" pitchFamily="18" charset="0"/>
                <a:sym typeface="Symbol" pitchFamily="18" charset="2"/>
              </a:rPr>
              <a:t>4</a:t>
            </a:r>
            <a:r>
              <a:rPr lang="en-GB" sz="2000" b="1" dirty="0" smtClean="0">
                <a:latin typeface="Arial" pitchFamily="34" charset="0"/>
                <a:cs typeface="Times New Roman" pitchFamily="18" charset="0"/>
                <a:sym typeface="Symbol" pitchFamily="18" charset="2"/>
              </a:rPr>
              <a:t> with X = K, </a:t>
            </a:r>
            <a:r>
              <a:rPr lang="en-GB" sz="2000" b="1" dirty="0" err="1" smtClean="0">
                <a:latin typeface="Arial" pitchFamily="34" charset="0"/>
                <a:cs typeface="Times New Roman" pitchFamily="18" charset="0"/>
                <a:sym typeface="Symbol" pitchFamily="18" charset="2"/>
              </a:rPr>
              <a:t>Rb</a:t>
            </a:r>
            <a:r>
              <a:rPr lang="en-GB" sz="2000" b="1" dirty="0" smtClean="0">
                <a:latin typeface="Arial" pitchFamily="34" charset="0"/>
                <a:cs typeface="Times New Roman" pitchFamily="18" charset="0"/>
                <a:sym typeface="Symbol" pitchFamily="18" charset="2"/>
              </a:rPr>
              <a:t>, </a:t>
            </a:r>
            <a:r>
              <a:rPr lang="en-GB" sz="2000" b="1" dirty="0" err="1" smtClean="0">
                <a:latin typeface="Arial" pitchFamily="34" charset="0"/>
                <a:cs typeface="Times New Roman" pitchFamily="18" charset="0"/>
                <a:sym typeface="Symbol" pitchFamily="18" charset="2"/>
              </a:rPr>
              <a:t>Tl</a:t>
            </a:r>
            <a:r>
              <a:rPr lang="en-GB" sz="2000" b="1" dirty="0" smtClean="0">
                <a:latin typeface="Arial" pitchFamily="34" charset="0"/>
                <a:cs typeface="Times New Roman" pitchFamily="18" charset="0"/>
                <a:sym typeface="Symbol" pitchFamily="18" charset="2"/>
              </a:rPr>
              <a:t>, NH</a:t>
            </a:r>
            <a:r>
              <a:rPr lang="en-GB" sz="2000" b="1" baseline="-25000" dirty="0" smtClean="0">
                <a:latin typeface="Arial" pitchFamily="34" charset="0"/>
                <a:cs typeface="Times New Roman" pitchFamily="18" charset="0"/>
                <a:sym typeface="Symbol" pitchFamily="18" charset="2"/>
              </a:rPr>
              <a:t>4</a:t>
            </a:r>
            <a:r>
              <a:rPr lang="en-GB" sz="2000" b="1" dirty="0" smtClean="0">
                <a:latin typeface="Arial" pitchFamily="34" charset="0"/>
                <a:cs typeface="Times New Roman" pitchFamily="18" charset="0"/>
                <a:sym typeface="Symbol" pitchFamily="18" charset="2"/>
              </a:rPr>
              <a:t>, …</a:t>
            </a:r>
            <a:r>
              <a:rPr lang="en-GB" sz="2000" dirty="0" smtClean="0">
                <a:latin typeface="Arial" pitchFamily="34" charset="0"/>
                <a:cs typeface="Times New Roman" pitchFamily="18" charset="0"/>
                <a:sym typeface="Symbol" pitchFamily="18" charset="2"/>
              </a:rPr>
              <a:t> </a:t>
            </a:r>
            <a:endParaRPr lang="en-US" sz="2000" dirty="0"/>
          </a:p>
        </p:txBody>
      </p:sp>
    </p:spTree>
    <p:extLst>
      <p:ext uri="{BB962C8B-B14F-4D97-AF65-F5344CB8AC3E}">
        <p14:creationId xmlns:p14="http://schemas.microsoft.com/office/powerpoint/2010/main" val="1830835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755576" y="671691"/>
            <a:ext cx="7560840" cy="6186309"/>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96965" name="Rectangle 5"/>
          <p:cNvSpPr>
            <a:spLocks noChangeArrowheads="1"/>
          </p:cNvSpPr>
          <p:nvPr/>
        </p:nvSpPr>
        <p:spPr bwMode="auto">
          <a:xfrm>
            <a:off x="323528" y="600363"/>
            <a:ext cx="8208912" cy="35086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49263" algn="just" fontAlgn="base">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Crystallographic data</a:t>
            </a:r>
            <a:endParaRPr lang="fr-FR" sz="1200" b="1" i="1" dirty="0">
              <a:latin typeface="Cambria" pitchFamily="18" charset="0"/>
              <a:cs typeface="Arial" pitchFamily="34" charset="0"/>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Radiation type ; Wavelength (Å)                             0.8305(2)</a:t>
            </a:r>
            <a:endParaRPr lang="fr-FR" sz="1200" b="1" i="1" dirty="0">
              <a:latin typeface="Cambria" pitchFamily="18" charset="0"/>
              <a:cs typeface="Arial" pitchFamily="34" charset="0"/>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Space group:	 		triclinic  P1</a:t>
            </a:r>
            <a:endParaRPr lang="fr-FR" sz="1200" b="1" i="1" dirty="0">
              <a:latin typeface="Cambria" pitchFamily="18" charset="0"/>
              <a:cs typeface="Arial" pitchFamily="34" charset="0"/>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Z			                               1    </a:t>
            </a:r>
            <a:endParaRPr lang="fr-FR" sz="1200" b="1" i="1" dirty="0">
              <a:latin typeface="Cambria" pitchFamily="18" charset="0"/>
              <a:cs typeface="Arial" pitchFamily="34" charset="0"/>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Unit cell    a, b, c (Å)	                                     8.57(1), 8.83(1), 11.19(1)</a:t>
            </a:r>
            <a:endParaRPr lang="fr-FR" sz="1200" b="1" i="1" dirty="0">
              <a:latin typeface="Cambria" pitchFamily="18" charset="0"/>
              <a:cs typeface="Arial" pitchFamily="34" charset="0"/>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	                                   109.7(1), 90.6(1), 104.0(1)</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Resolution (Å)	                         0.65       (-13 </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h </a:t>
            </a:r>
            <a:r>
              <a:rPr lang="en-US" sz="1200" b="1" i="1" dirty="0">
                <a:solidFill>
                  <a:srgbClr val="000000"/>
                </a:solidFill>
                <a:latin typeface="Cambria" pitchFamily="18" charset="0"/>
                <a:ea typeface="Times New Roman" pitchFamily="18" charset="0"/>
                <a:cs typeface="Arial" pitchFamily="34" charset="0"/>
              </a:rPr>
              <a:t> 13, -13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k </a:t>
            </a:r>
            <a:r>
              <a:rPr lang="en-US" sz="1200" b="1" i="1" dirty="0">
                <a:solidFill>
                  <a:srgbClr val="000000"/>
                </a:solidFill>
                <a:latin typeface="Cambria" pitchFamily="18" charset="0"/>
                <a:ea typeface="Times New Roman" pitchFamily="18" charset="0"/>
                <a:cs typeface="Arial" pitchFamily="34" charset="0"/>
              </a:rPr>
              <a:t> 13, -17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l </a:t>
            </a:r>
            <a:r>
              <a:rPr lang="en-US" sz="1200" b="1" i="1" dirty="0">
                <a:solidFill>
                  <a:srgbClr val="000000"/>
                </a:solidFill>
                <a:latin typeface="Cambria" pitchFamily="18" charset="0"/>
                <a:ea typeface="Times New Roman" pitchFamily="18" charset="0"/>
                <a:cs typeface="Arial" pitchFamily="34" charset="0"/>
              </a:rPr>
              <a:t> 1 )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Nb. measured ; unique reflections:                        6343 ;  5990</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Nb.  reflections with </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baseline="-30000" dirty="0">
                <a:solidFill>
                  <a:srgbClr val="000000"/>
                </a:solidFill>
                <a:latin typeface="Cambria" pitchFamily="18" charset="0"/>
                <a:ea typeface="Times New Roman" pitchFamily="18" charset="0"/>
                <a:cs typeface="Arial" pitchFamily="34" charset="0"/>
              </a:rPr>
              <a:t>I</a:t>
            </a:r>
            <a:r>
              <a:rPr lang="en-US" sz="1200" b="1" i="1" dirty="0">
                <a:solidFill>
                  <a:srgbClr val="000000"/>
                </a:solidFill>
                <a:latin typeface="Cambria" pitchFamily="18" charset="0"/>
                <a:ea typeface="Times New Roman" pitchFamily="18" charset="0"/>
                <a:cs typeface="Arial" pitchFamily="34" charset="0"/>
                <a:sym typeface="Symbol" pitchFamily="18" charset="2"/>
              </a:rPr>
              <a:t> &gt; 3	                                       4988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err="1">
                <a:solidFill>
                  <a:srgbClr val="000000"/>
                </a:solidFill>
                <a:latin typeface="Cambria" pitchFamily="18" charset="0"/>
                <a:ea typeface="Times New Roman" pitchFamily="18" charset="0"/>
                <a:cs typeface="Arial" pitchFamily="34" charset="0"/>
                <a:sym typeface="Symbol" pitchFamily="18" charset="2"/>
              </a:rPr>
              <a:t>R</a:t>
            </a:r>
            <a:r>
              <a:rPr lang="en-US" sz="1200" b="1" i="1" baseline="-30000" dirty="0" err="1">
                <a:solidFill>
                  <a:srgbClr val="000000"/>
                </a:solidFill>
                <a:latin typeface="Cambria" pitchFamily="18" charset="0"/>
                <a:ea typeface="Times New Roman" pitchFamily="18" charset="0"/>
                <a:cs typeface="Arial" pitchFamily="34" charset="0"/>
                <a:sym typeface="Symbol" pitchFamily="18" charset="2"/>
              </a:rPr>
              <a:t>merge</a:t>
            </a:r>
            <a:r>
              <a:rPr lang="en-US" sz="1200" b="1" i="1" dirty="0">
                <a:solidFill>
                  <a:srgbClr val="000000"/>
                </a:solidFill>
                <a:latin typeface="Cambria" pitchFamily="18" charset="0"/>
                <a:ea typeface="Times New Roman" pitchFamily="18" charset="0"/>
                <a:cs typeface="Arial" pitchFamily="34" charset="0"/>
                <a:sym typeface="Symbol" pitchFamily="18" charset="2"/>
              </a:rPr>
              <a:t>(I) :		                                         0.056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                                                                                                     All reflections:</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&lt;</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baseline="-30000" dirty="0">
                <a:solidFill>
                  <a:srgbClr val="000000"/>
                </a:solidFill>
                <a:latin typeface="Cambria" pitchFamily="18" charset="0"/>
                <a:ea typeface="Times New Roman" pitchFamily="18" charset="0"/>
                <a:cs typeface="Arial" pitchFamily="34" charset="0"/>
              </a:rPr>
              <a:t>I</a:t>
            </a:r>
            <a:r>
              <a:rPr lang="en-US" sz="1200" b="1" i="1" dirty="0">
                <a:solidFill>
                  <a:srgbClr val="000000"/>
                </a:solidFill>
                <a:latin typeface="Cambria" pitchFamily="18" charset="0"/>
                <a:ea typeface="Times New Roman" pitchFamily="18" charset="0"/>
                <a:cs typeface="Arial" pitchFamily="34" charset="0"/>
                <a:sym typeface="Symbol" pitchFamily="18" charset="2"/>
              </a:rPr>
              <a:t>&gt;		 		     12.9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Reflections with </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&gt;3</a:t>
            </a:r>
            <a:r>
              <a:rPr lang="en-US" sz="1200" b="1" i="1" baseline="-30000" dirty="0">
                <a:solidFill>
                  <a:srgbClr val="000000"/>
                </a:solidFill>
                <a:latin typeface="Cambria" pitchFamily="18" charset="0"/>
                <a:ea typeface="Times New Roman" pitchFamily="18" charset="0"/>
                <a:cs typeface="Arial" pitchFamily="34" charset="0"/>
              </a:rPr>
              <a:t>I</a:t>
            </a:r>
            <a:r>
              <a:rPr lang="en-US" sz="1200" b="1" i="1" dirty="0">
                <a:solidFill>
                  <a:srgbClr val="000000"/>
                </a:solidFill>
                <a:latin typeface="Cambria" pitchFamily="18" charset="0"/>
                <a:ea typeface="Times New Roman" pitchFamily="18" charset="0"/>
                <a:cs typeface="Arial" pitchFamily="34" charset="0"/>
                <a:sym typeface="Symbol" pitchFamily="18" charset="2"/>
              </a:rPr>
              <a:t>	                            78 %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			             All reflections		                        </a:t>
            </a:r>
            <a:r>
              <a:rPr lang="en-US" sz="1200" b="1" i="1" dirty="0">
                <a:solidFill>
                  <a:srgbClr val="000000"/>
                </a:solidFill>
                <a:latin typeface="Cambria" pitchFamily="18" charset="0"/>
                <a:ea typeface="Times New Roman" pitchFamily="18" charset="0"/>
                <a:cs typeface="Arial" pitchFamily="34" charset="0"/>
              </a:rPr>
              <a:t> </a:t>
            </a:r>
            <a:r>
              <a:rPr lang="en-US" sz="1200" b="1" i="1" dirty="0">
                <a:solidFill>
                  <a:srgbClr val="000000"/>
                </a:solidFill>
                <a:latin typeface="Cambria" pitchFamily="18" charset="0"/>
                <a:ea typeface="Times New Roman" pitchFamily="18" charset="0"/>
                <a:cs typeface="Arial" pitchFamily="34" charset="0"/>
                <a:sym typeface="Symbol" pitchFamily="18" charset="2"/>
              </a:rPr>
              <a:t>/</a:t>
            </a:r>
            <a:r>
              <a:rPr lang="en-US" sz="1200" b="1" i="1" baseline="-30000" dirty="0">
                <a:solidFill>
                  <a:srgbClr val="000000"/>
                </a:solidFill>
                <a:latin typeface="Cambria" pitchFamily="18" charset="0"/>
                <a:ea typeface="Times New Roman" pitchFamily="18" charset="0"/>
                <a:cs typeface="Arial" pitchFamily="34" charset="0"/>
              </a:rPr>
              <a:t>I</a:t>
            </a:r>
            <a:r>
              <a:rPr lang="en-US" sz="1200" b="1" i="1" dirty="0">
                <a:solidFill>
                  <a:srgbClr val="000000"/>
                </a:solidFill>
                <a:latin typeface="Cambria" pitchFamily="18" charset="0"/>
                <a:ea typeface="Times New Roman" pitchFamily="18" charset="0"/>
                <a:cs typeface="Arial" pitchFamily="34" charset="0"/>
                <a:sym typeface="Symbol" pitchFamily="18" charset="2"/>
              </a:rPr>
              <a:t> &gt; 3 </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a:solidFill>
                  <a:srgbClr val="000000"/>
                </a:solidFill>
                <a:latin typeface="Cambria" pitchFamily="18" charset="0"/>
                <a:ea typeface="Times New Roman" pitchFamily="18" charset="0"/>
                <a:cs typeface="Arial" pitchFamily="34" charset="0"/>
                <a:sym typeface="Symbol" pitchFamily="18" charset="2"/>
              </a:rPr>
              <a:t>R (F)	 		                     0.095			0.062</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err="1">
                <a:solidFill>
                  <a:srgbClr val="000000"/>
                </a:solidFill>
                <a:latin typeface="Cambria" pitchFamily="18" charset="0"/>
                <a:ea typeface="Times New Roman" pitchFamily="18" charset="0"/>
                <a:cs typeface="Arial" pitchFamily="34" charset="0"/>
                <a:sym typeface="Symbol" pitchFamily="18" charset="2"/>
              </a:rPr>
              <a:t>wR</a:t>
            </a:r>
            <a:r>
              <a:rPr lang="en-US" sz="1200" b="1" i="1" dirty="0">
                <a:solidFill>
                  <a:srgbClr val="000000"/>
                </a:solidFill>
                <a:latin typeface="Cambria" pitchFamily="18" charset="0"/>
                <a:ea typeface="Times New Roman" pitchFamily="18" charset="0"/>
                <a:cs typeface="Arial" pitchFamily="34" charset="0"/>
                <a:sym typeface="Symbol" pitchFamily="18" charset="2"/>
              </a:rPr>
              <a:t> (F) 		                      .054			0.050</a:t>
            </a:r>
            <a:endParaRPr lang="fr-FR" sz="1200" b="1" i="1" dirty="0">
              <a:latin typeface="Cambria" pitchFamily="18" charset="0"/>
              <a:cs typeface="Arial" pitchFamily="34" charset="0"/>
              <a:sym typeface="Symbol" pitchFamily="18" charset="2"/>
            </a:endParaRPr>
          </a:p>
          <a:p>
            <a:pPr lvl="0" indent="449263" algn="just" eaLnBrk="0" fontAlgn="base" hangingPunct="0">
              <a:spcBef>
                <a:spcPct val="0"/>
              </a:spcBef>
              <a:spcAft>
                <a:spcPct val="0"/>
              </a:spcAft>
            </a:pPr>
            <a:r>
              <a:rPr lang="en-US" sz="1200" b="1" i="1" dirty="0" err="1">
                <a:solidFill>
                  <a:srgbClr val="000000"/>
                </a:solidFill>
                <a:latin typeface="Cambria" pitchFamily="18" charset="0"/>
                <a:ea typeface="Times New Roman" pitchFamily="18" charset="0"/>
                <a:cs typeface="Arial" pitchFamily="34" charset="0"/>
                <a:sym typeface="Symbol" pitchFamily="18" charset="2"/>
              </a:rPr>
              <a:t>g.o.f</a:t>
            </a:r>
            <a:r>
              <a:rPr lang="en-US" sz="1200" b="1" i="1" dirty="0">
                <a:solidFill>
                  <a:srgbClr val="000000"/>
                </a:solidFill>
                <a:latin typeface="Cambria" pitchFamily="18" charset="0"/>
                <a:ea typeface="Times New Roman" pitchFamily="18" charset="0"/>
                <a:cs typeface="Arial" pitchFamily="34" charset="0"/>
                <a:sym typeface="Symbol" pitchFamily="18" charset="2"/>
              </a:rPr>
              <a:t>,			                     1.95			2.00</a:t>
            </a:r>
          </a:p>
          <a:p>
            <a:pPr marL="0" marR="0" lvl="0" indent="449263" algn="just" defTabSz="914400" rtl="0" eaLnBrk="1" fontAlgn="base" latinLnBrk="0" hangingPunct="1">
              <a:lnSpc>
                <a:spcPct val="100000"/>
              </a:lnSpc>
              <a:spcBef>
                <a:spcPct val="0"/>
              </a:spcBef>
              <a:spcAft>
                <a:spcPct val="0"/>
              </a:spcAft>
              <a:buClrTx/>
              <a:buSzTx/>
              <a:buFontTx/>
              <a:buNone/>
              <a:tabLst/>
            </a:pPr>
            <a:endParaRPr kumimoji="0" lang="en-US" sz="1200" b="1" i="1" u="none" strike="noStrike" cap="none" normalizeH="0" baseline="0" dirty="0" smtClean="0">
              <a:ln>
                <a:noFill/>
              </a:ln>
              <a:solidFill>
                <a:srgbClr val="000000"/>
              </a:solidFill>
              <a:effectLst/>
              <a:latin typeface="Cambria" pitchFamily="18" charset="0"/>
              <a:ea typeface="Times New Roman" pitchFamily="18" charset="0"/>
              <a:cs typeface="Arial" pitchFamily="34" charset="0"/>
              <a:sym typeface="Symbol" pitchFamily="18" charset="2"/>
            </a:endParaRPr>
          </a:p>
        </p:txBody>
      </p:sp>
      <p:sp>
        <p:nvSpPr>
          <p:cNvPr id="296966" name="Rectangle 6"/>
          <p:cNvSpPr>
            <a:spLocks noChangeArrowheads="1"/>
          </p:cNvSpPr>
          <p:nvPr/>
        </p:nvSpPr>
        <p:spPr bwMode="auto">
          <a:xfrm>
            <a:off x="0" y="4149080"/>
            <a:ext cx="91440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1600" b="0" i="1"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R</a:t>
            </a:r>
            <a:r>
              <a:rPr kumimoji="0" lang="en-US" sz="1600" b="0" i="1"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merge</a:t>
            </a:r>
            <a:r>
              <a:rPr kumimoji="0" lang="en-US" sz="16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 </a:t>
            </a: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H</a:t>
            </a:r>
            <a:r>
              <a:rPr kumimoji="0" lang="en-US" sz="1600" b="0" i="0"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i</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1" i="0"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H</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&lt;</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 H</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&gt;)</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 (</a:t>
            </a:r>
            <a:r>
              <a:rPr kumimoji="0" lang="en-US" sz="1600" b="1" i="1"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H</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i</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1" i="0"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&lt;</a:t>
            </a:r>
            <a:r>
              <a:rPr kumimoji="0" lang="en-US" sz="1600" b="1" i="0"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H</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&gt;</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½</a:t>
            </a:r>
            <a:endParaRPr kumimoji="0" lang="fr-FR" sz="1600" b="0" i="1"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R (F</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H</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calc</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H</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2</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½ </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wR</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(F)=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H</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calc</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H</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½ </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g.o.f</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1"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H</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calc</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2</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N</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N</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par</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½</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w</a:t>
            </a:r>
            <a:r>
              <a:rPr kumimoji="0" lang="en-US" sz="1600" b="1" i="0"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1/</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1" i="0" u="none" strike="noStrike" cap="none" normalizeH="0" baseline="-30000" dirty="0" err="1" smtClean="0">
                <a:ln>
                  <a:noFill/>
                </a:ln>
                <a:solidFill>
                  <a:srgbClr val="000000"/>
                </a:solidFill>
                <a:effectLst/>
                <a:latin typeface="Arial" pitchFamily="34" charset="0"/>
                <a:ea typeface="Times New Roman" pitchFamily="18" charset="0"/>
                <a:cs typeface="Arial" pitchFamily="34" charset="0"/>
              </a:rPr>
              <a:t>H</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2</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weighting factor for observation number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i</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of the reflection </a:t>
            </a:r>
            <a:r>
              <a:rPr kumimoji="0" lang="en-US" sz="1600" b="1"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endParaRPr kumimoji="0" lang="fr-FR" sz="1600" b="0" i="1"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w=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1/</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r>
              <a:rPr kumimoji="0" lang="en-US" sz="1600" b="0" i="0" u="none" strike="noStrike" cap="none" normalizeH="0" baseline="30000" dirty="0" smtClean="0">
                <a:ln>
                  <a:noFill/>
                </a:ln>
                <a:solidFill>
                  <a:srgbClr val="000000"/>
                </a:solidFill>
                <a:effectLst/>
                <a:latin typeface="Arial" pitchFamily="34" charset="0"/>
                <a:ea typeface="Times New Roman" pitchFamily="18" charset="0"/>
                <a:cs typeface="Arial" pitchFamily="34" charset="0"/>
              </a:rPr>
              <a:t>2</a:t>
            </a:r>
            <a:r>
              <a:rPr kumimoji="0" lang="en-US" sz="1600" b="0" i="0"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weighting factor of the unique reflection </a:t>
            </a: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H</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N</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number of observations used for the refinement, </a:t>
            </a: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N</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par</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number of refined parameters, </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 scaled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observed structure factors amplitudes, </a:t>
            </a:r>
            <a:endParaRPr kumimoji="0" lang="fr-FR" sz="1600" b="0" i="0" u="none" strike="noStrike" cap="none" normalizeH="0" baseline="0" dirty="0" smtClean="0">
              <a:ln>
                <a:noFill/>
              </a:ln>
              <a:solidFill>
                <a:schemeClr val="tx1"/>
              </a:solidFill>
              <a:effectLst/>
              <a:latin typeface="Times New Roman" pitchFamily="18" charset="0"/>
              <a:cs typeface="Arial" pitchFamily="34"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F</a:t>
            </a:r>
            <a:r>
              <a:rPr kumimoji="0" lang="en-US" sz="1600" b="0" i="1" u="none" strike="noStrike" cap="none" normalizeH="0" baseline="-30000" dirty="0" err="1" smtClean="0">
                <a:ln>
                  <a:noFill/>
                </a:ln>
                <a:solidFill>
                  <a:srgbClr val="000000"/>
                </a:solidFill>
                <a:effectLst/>
                <a:latin typeface="Times New Roman" pitchFamily="18" charset="0"/>
                <a:ea typeface="Times New Roman" pitchFamily="18" charset="0"/>
                <a:cs typeface="Arial" pitchFamily="34" charset="0"/>
                <a:sym typeface="Symbol" pitchFamily="18" charset="2"/>
              </a:rPr>
              <a:t>calc</a:t>
            </a:r>
            <a:r>
              <a:rPr kumimoji="0" lang="en-US" sz="1600" b="0" i="1"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Arial" pitchFamily="34" charset="0"/>
                <a:sym typeface="Symbol" pitchFamily="18" charset="2"/>
              </a:rPr>
              <a:t>calculated structure factors amplitudes.</a:t>
            </a:r>
          </a:p>
        </p:txBody>
      </p:sp>
      <p:sp>
        <p:nvSpPr>
          <p:cNvPr id="12" name="Rectangle 11"/>
          <p:cNvSpPr/>
          <p:nvPr/>
        </p:nvSpPr>
        <p:spPr>
          <a:xfrm>
            <a:off x="0" y="0"/>
            <a:ext cx="9036496" cy="400110"/>
          </a:xfrm>
          <a:prstGeom prst="rect">
            <a:avLst/>
          </a:prstGeom>
          <a:solidFill>
            <a:schemeClr val="tx2">
              <a:lumMod val="60000"/>
              <a:lumOff val="40000"/>
            </a:schemeClr>
          </a:solidFill>
        </p:spPr>
        <p:txBody>
          <a:bodyPr wrap="square">
            <a:spAutoFit/>
          </a:bodyPr>
          <a:lstStyle/>
          <a:p>
            <a:r>
              <a:rPr lang="en-US" sz="2000" b="1" dirty="0" smtClean="0"/>
              <a:t> High resolution neutron structure of </a:t>
            </a:r>
            <a:r>
              <a:rPr lang="en-US" sz="2000" b="1" dirty="0" err="1" smtClean="0"/>
              <a:t>Nicotinamide</a:t>
            </a:r>
            <a:r>
              <a:rPr lang="en-US" sz="2000" b="1" dirty="0" smtClean="0"/>
              <a:t> Adenine </a:t>
            </a:r>
            <a:r>
              <a:rPr lang="en-US" sz="2000" b="1" dirty="0" err="1" smtClean="0"/>
              <a:t>Dinucleotide</a:t>
            </a:r>
            <a:r>
              <a:rPr lang="en-US" sz="2000" b="1" dirty="0" smtClean="0"/>
              <a:t> (NAD</a:t>
            </a:r>
            <a:r>
              <a:rPr lang="en-US" sz="2000" b="1" baseline="30000" dirty="0" smtClean="0"/>
              <a:t>+</a:t>
            </a:r>
            <a:r>
              <a:rPr lang="en-US" sz="2000" b="1" dirty="0" smtClean="0"/>
              <a:t>)</a:t>
            </a:r>
          </a:p>
        </p:txBody>
      </p:sp>
      <p:sp>
        <p:nvSpPr>
          <p:cNvPr id="7" name="Rectangle 6"/>
          <p:cNvSpPr/>
          <p:nvPr/>
        </p:nvSpPr>
        <p:spPr>
          <a:xfrm>
            <a:off x="0" y="6488668"/>
            <a:ext cx="8820472" cy="369332"/>
          </a:xfrm>
          <a:prstGeom prst="rect">
            <a:avLst/>
          </a:prstGeom>
        </p:spPr>
        <p:txBody>
          <a:bodyPr wrap="square">
            <a:spAutoFit/>
          </a:bodyPr>
          <a:lstStyle/>
          <a:p>
            <a:r>
              <a:rPr lang="en-GB" i="1" dirty="0" smtClean="0"/>
              <a:t>B. </a:t>
            </a:r>
            <a:r>
              <a:rPr lang="en-GB" i="1" dirty="0" err="1" smtClean="0"/>
              <a:t>Guillot</a:t>
            </a:r>
            <a:r>
              <a:rPr lang="en-GB" i="1" dirty="0" smtClean="0"/>
              <a:t> et Al , </a:t>
            </a:r>
            <a:r>
              <a:rPr lang="en-GB" i="1" dirty="0" err="1" smtClean="0"/>
              <a:t>Acta</a:t>
            </a:r>
            <a:r>
              <a:rPr lang="en-GB" i="1" dirty="0" smtClean="0"/>
              <a:t> </a:t>
            </a:r>
            <a:r>
              <a:rPr lang="en-GB" i="1" dirty="0" err="1" smtClean="0"/>
              <a:t>Cryst</a:t>
            </a:r>
            <a:r>
              <a:rPr lang="en-GB" i="1" dirty="0" smtClean="0"/>
              <a:t>., 2001, </a:t>
            </a:r>
            <a:r>
              <a:rPr lang="en-GB" b="1" i="1" dirty="0" smtClean="0"/>
              <a:t>D57</a:t>
            </a:r>
            <a:r>
              <a:rPr lang="en-GB" i="1" dirty="0" smtClean="0"/>
              <a:t>, 981-989 </a:t>
            </a:r>
            <a:endParaRPr lang="en-US" dirty="0"/>
          </a:p>
        </p:txBody>
      </p:sp>
    </p:spTree>
    <p:extLst>
      <p:ext uri="{BB962C8B-B14F-4D97-AF65-F5344CB8AC3E}">
        <p14:creationId xmlns:p14="http://schemas.microsoft.com/office/powerpoint/2010/main" val="4050510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52870"/>
            <a:ext cx="9144000" cy="1077218"/>
          </a:xfrm>
          <a:prstGeom prst="rect">
            <a:avLst/>
          </a:prstGeom>
          <a:solidFill>
            <a:srgbClr val="FFFF00"/>
          </a:solidFill>
        </p:spPr>
        <p:txBody>
          <a:bodyPr wrap="square" rtlCol="0">
            <a:spAutoFit/>
          </a:bodyPr>
          <a:lstStyle/>
          <a:p>
            <a:pPr algn="ctr"/>
            <a:r>
              <a:rPr lang="en-US" sz="3600" b="1" dirty="0" smtClean="0"/>
              <a:t>  </a:t>
            </a:r>
            <a:r>
              <a:rPr lang="en-US" sz="2800" b="1" dirty="0" smtClean="0"/>
              <a:t>Neutron diffraction</a:t>
            </a:r>
          </a:p>
          <a:p>
            <a:pPr algn="ctr"/>
            <a:r>
              <a:rPr lang="en-US" sz="2800" b="1" dirty="0" smtClean="0"/>
              <a:t> Coherent   Nuclear Scattering </a:t>
            </a:r>
            <a:endParaRPr lang="en-US" sz="2800" b="1" dirty="0"/>
          </a:p>
        </p:txBody>
      </p:sp>
      <p:sp>
        <p:nvSpPr>
          <p:cNvPr id="3" name="ZoneTexte 2"/>
          <p:cNvSpPr txBox="1"/>
          <p:nvPr/>
        </p:nvSpPr>
        <p:spPr>
          <a:xfrm>
            <a:off x="251520" y="1010662"/>
            <a:ext cx="8955657" cy="5324535"/>
          </a:xfrm>
          <a:prstGeom prst="rect">
            <a:avLst/>
          </a:prstGeom>
          <a:noFill/>
        </p:spPr>
        <p:txBody>
          <a:bodyPr wrap="none" rtlCol="0">
            <a:spAutoFit/>
          </a:bodyPr>
          <a:lstStyle/>
          <a:p>
            <a:pPr algn="ctr"/>
            <a:r>
              <a:rPr lang="en-US" sz="2000" dirty="0" smtClean="0"/>
              <a:t>Neutrons are scattered by nuclei which appear as point </a:t>
            </a:r>
            <a:r>
              <a:rPr lang="en-US" sz="2000" dirty="0" err="1" smtClean="0"/>
              <a:t>scatterers</a:t>
            </a:r>
            <a:r>
              <a:rPr lang="en-US" sz="2000" dirty="0" smtClean="0"/>
              <a:t> ; therefore the</a:t>
            </a:r>
          </a:p>
          <a:p>
            <a:pPr algn="ctr"/>
            <a:r>
              <a:rPr lang="en-US" sz="2000" dirty="0" smtClean="0"/>
              <a:t>form factor or scattering factor   </a:t>
            </a:r>
            <a:r>
              <a:rPr lang="en-US" sz="2000" b="1" i="1" dirty="0" smtClean="0"/>
              <a:t>b  is a constant versus sin</a:t>
            </a:r>
            <a:r>
              <a:rPr lang="en-US" sz="2000" b="1" i="1" dirty="0" smtClean="0">
                <a:sym typeface="Symbol"/>
              </a:rPr>
              <a:t>/</a:t>
            </a:r>
            <a:r>
              <a:rPr lang="en-US" sz="2000" dirty="0" smtClean="0"/>
              <a:t>.</a:t>
            </a:r>
          </a:p>
          <a:p>
            <a:pPr algn="ctr"/>
            <a:r>
              <a:rPr lang="en-US" sz="2000" b="1" i="1" dirty="0" smtClean="0"/>
              <a:t> b is isotope dependant </a:t>
            </a:r>
            <a:r>
              <a:rPr lang="en-US" sz="2000" dirty="0" smtClean="0"/>
              <a:t>and </a:t>
            </a:r>
            <a:r>
              <a:rPr lang="en-US" sz="2000" b="1" dirty="0" smtClean="0"/>
              <a:t>its value does not follow the periodic table</a:t>
            </a:r>
          </a:p>
          <a:p>
            <a:pPr algn="ctr"/>
            <a:r>
              <a:rPr lang="en-US" sz="2000" dirty="0" smtClean="0"/>
              <a:t>               contrary to the </a:t>
            </a:r>
            <a:r>
              <a:rPr lang="en-US" sz="2000" dirty="0" err="1" smtClean="0"/>
              <a:t>Xrays</a:t>
            </a:r>
            <a:r>
              <a:rPr lang="en-US" sz="2000" dirty="0" smtClean="0"/>
              <a:t> scattering factor f (sin</a:t>
            </a:r>
            <a:r>
              <a:rPr lang="en-US" sz="2000" dirty="0" smtClean="0">
                <a:sym typeface="Symbol"/>
              </a:rPr>
              <a:t>/</a:t>
            </a:r>
            <a:r>
              <a:rPr lang="en-US" sz="2000" dirty="0" smtClean="0"/>
              <a:t>) .</a:t>
            </a:r>
          </a:p>
          <a:p>
            <a:pPr algn="ctr"/>
            <a:r>
              <a:rPr lang="en-US" sz="2000" dirty="0" smtClean="0"/>
              <a:t>              For a given nucleus </a:t>
            </a:r>
            <a:r>
              <a:rPr lang="en-US" sz="2000" b="1" i="1" dirty="0" smtClean="0"/>
              <a:t>b depends </a:t>
            </a:r>
            <a:r>
              <a:rPr lang="en-US" sz="2000" dirty="0" smtClean="0"/>
              <a:t>on the </a:t>
            </a:r>
            <a:r>
              <a:rPr lang="en-US" sz="2000" b="1" i="1" dirty="0" smtClean="0"/>
              <a:t>nucleus spin state I </a:t>
            </a:r>
            <a:r>
              <a:rPr lang="en-US" sz="2000" dirty="0" smtClean="0"/>
              <a:t>; </a:t>
            </a:r>
          </a:p>
          <a:p>
            <a:pPr algn="ctr"/>
            <a:endParaRPr lang="en-US" sz="2000" b="1" dirty="0" smtClean="0">
              <a:sym typeface="Symbol"/>
            </a:endParaRPr>
          </a:p>
          <a:p>
            <a:r>
              <a:rPr lang="en-US" sz="2000" dirty="0" smtClean="0">
                <a:sym typeface="Symbol"/>
              </a:rPr>
              <a:t>The</a:t>
            </a:r>
            <a:r>
              <a:rPr lang="en-US" sz="2000" b="1" dirty="0" smtClean="0">
                <a:sym typeface="Symbol"/>
              </a:rPr>
              <a:t>  </a:t>
            </a:r>
            <a:r>
              <a:rPr lang="en-US" sz="2000" dirty="0" smtClean="0">
                <a:sym typeface="Symbol"/>
              </a:rPr>
              <a:t>coherent  scattering amplitude for C,     V ,    </a:t>
            </a:r>
            <a:r>
              <a:rPr lang="en-US" sz="2000" baseline="30000" dirty="0" smtClean="0">
                <a:sym typeface="Symbol"/>
              </a:rPr>
              <a:t>62</a:t>
            </a:r>
            <a:r>
              <a:rPr lang="en-US" sz="2000" dirty="0" smtClean="0">
                <a:sym typeface="Symbol"/>
              </a:rPr>
              <a:t>Cu , </a:t>
            </a:r>
            <a:r>
              <a:rPr lang="en-US" sz="2000" baseline="30000" dirty="0" smtClean="0">
                <a:sym typeface="Symbol"/>
              </a:rPr>
              <a:t>55</a:t>
            </a:r>
            <a:r>
              <a:rPr lang="en-US" sz="2000" dirty="0" smtClean="0">
                <a:sym typeface="Symbol"/>
              </a:rPr>
              <a:t>Mn   are respectively</a:t>
            </a:r>
          </a:p>
          <a:p>
            <a:r>
              <a:rPr lang="en-US" sz="2000" dirty="0" smtClean="0">
                <a:sym typeface="Symbol"/>
              </a:rPr>
              <a:t>                                                                        6 ,  </a:t>
            </a:r>
            <a:r>
              <a:rPr lang="en-US" sz="2000" baseline="-25000" dirty="0" smtClean="0">
                <a:sym typeface="Symbol"/>
              </a:rPr>
              <a:t>-</a:t>
            </a:r>
            <a:r>
              <a:rPr lang="en-US" sz="2000" dirty="0" smtClean="0">
                <a:sym typeface="Symbol"/>
              </a:rPr>
              <a:t>0.5,    7.6    -3.9   fm  ( 10 </a:t>
            </a:r>
            <a:r>
              <a:rPr lang="en-US" sz="2000" baseline="30000" dirty="0" smtClean="0">
                <a:sym typeface="Symbol"/>
              </a:rPr>
              <a:t>-15 </a:t>
            </a:r>
            <a:r>
              <a:rPr lang="en-US" sz="2000" dirty="0" smtClean="0">
                <a:sym typeface="Symbol"/>
              </a:rPr>
              <a:t>m )</a:t>
            </a:r>
          </a:p>
          <a:p>
            <a:endParaRPr lang="en-US" sz="2000" dirty="0" smtClean="0">
              <a:sym typeface="Symbol"/>
            </a:endParaRPr>
          </a:p>
          <a:p>
            <a:r>
              <a:rPr lang="en-US" sz="2000" dirty="0" smtClean="0">
                <a:sym typeface="Symbol"/>
              </a:rPr>
              <a:t>In some cases</a:t>
            </a:r>
            <a:r>
              <a:rPr lang="en-US" sz="2000" i="1" dirty="0" smtClean="0">
                <a:sym typeface="Symbol"/>
              </a:rPr>
              <a:t> </a:t>
            </a:r>
            <a:r>
              <a:rPr lang="en-US" sz="2000" b="1" i="1" dirty="0" smtClean="0">
                <a:sym typeface="Symbol"/>
              </a:rPr>
              <a:t>incoherent scattering </a:t>
            </a:r>
            <a:r>
              <a:rPr lang="en-US" sz="2000" dirty="0" smtClean="0">
                <a:sym typeface="Symbol"/>
              </a:rPr>
              <a:t>may be large ( </a:t>
            </a:r>
            <a:r>
              <a:rPr lang="en-US" sz="2000" b="1" i="1" dirty="0" smtClean="0">
                <a:sym typeface="Symbol"/>
              </a:rPr>
              <a:t>H atoms </a:t>
            </a:r>
            <a:r>
              <a:rPr lang="en-US" sz="2000" dirty="0" smtClean="0">
                <a:sym typeface="Symbol"/>
              </a:rPr>
              <a:t>) and the corresponding</a:t>
            </a:r>
          </a:p>
          <a:p>
            <a:r>
              <a:rPr lang="en-US" sz="2000" dirty="0" smtClean="0">
                <a:sym typeface="Symbol"/>
              </a:rPr>
              <a:t>                  scattering section   is  </a:t>
            </a:r>
            <a:r>
              <a:rPr lang="en-US" sz="2000" b="1" dirty="0" smtClean="0">
                <a:sym typeface="Symbol"/>
              </a:rPr>
              <a:t> </a:t>
            </a:r>
            <a:r>
              <a:rPr lang="en-US" sz="2000" b="1" baseline="-25000" dirty="0" err="1" smtClean="0">
                <a:sym typeface="Symbol"/>
              </a:rPr>
              <a:t>incoh</a:t>
            </a:r>
            <a:r>
              <a:rPr lang="en-US" sz="2000" b="1" dirty="0" smtClean="0">
                <a:sym typeface="Symbol"/>
              </a:rPr>
              <a:t>   = </a:t>
            </a:r>
            <a:r>
              <a:rPr lang="en-US" sz="2000" b="1" baseline="-25000" dirty="0" smtClean="0">
                <a:sym typeface="Symbol"/>
              </a:rPr>
              <a:t>total</a:t>
            </a:r>
            <a:r>
              <a:rPr lang="en-US" sz="2000" b="1" dirty="0" smtClean="0">
                <a:sym typeface="Symbol"/>
              </a:rPr>
              <a:t>  -  </a:t>
            </a:r>
            <a:r>
              <a:rPr lang="en-US" sz="2000" b="1" baseline="-25000" dirty="0" err="1" smtClean="0">
                <a:sym typeface="Symbol"/>
              </a:rPr>
              <a:t>coh</a:t>
            </a:r>
            <a:r>
              <a:rPr lang="en-US" sz="2000" b="1" dirty="0" smtClean="0">
                <a:sym typeface="Symbol"/>
              </a:rPr>
              <a:t>= 4 ( b</a:t>
            </a:r>
            <a:r>
              <a:rPr lang="en-US" sz="2000" b="1" baseline="30000" dirty="0" smtClean="0">
                <a:sym typeface="Symbol"/>
              </a:rPr>
              <a:t>2</a:t>
            </a:r>
            <a:r>
              <a:rPr lang="en-US" sz="2000" b="1" dirty="0" smtClean="0">
                <a:sym typeface="Symbol"/>
              </a:rPr>
              <a:t>  - b</a:t>
            </a:r>
            <a:r>
              <a:rPr lang="en-US" sz="2000" b="1" baseline="30000" dirty="0" smtClean="0">
                <a:sym typeface="Symbol"/>
              </a:rPr>
              <a:t>2</a:t>
            </a:r>
            <a:r>
              <a:rPr lang="en-US" sz="2000" b="1" dirty="0" smtClean="0">
                <a:sym typeface="Symbol"/>
              </a:rPr>
              <a:t>)</a:t>
            </a:r>
          </a:p>
          <a:p>
            <a:endParaRPr lang="en-US" sz="2000" dirty="0" smtClean="0">
              <a:sym typeface="Symbol"/>
            </a:endParaRPr>
          </a:p>
          <a:p>
            <a:r>
              <a:rPr lang="en-US" sz="2000" dirty="0" smtClean="0">
                <a:sym typeface="Symbol"/>
              </a:rPr>
              <a:t>                                                 with   </a:t>
            </a:r>
            <a:r>
              <a:rPr lang="en-US" sz="2000" baseline="-25000" dirty="0" smtClean="0">
                <a:sym typeface="Symbol"/>
              </a:rPr>
              <a:t>total</a:t>
            </a:r>
            <a:r>
              <a:rPr lang="en-US" sz="2000" dirty="0" smtClean="0">
                <a:sym typeface="Symbol"/>
              </a:rPr>
              <a:t>  = 4  b</a:t>
            </a:r>
            <a:r>
              <a:rPr lang="en-US" sz="2000" baseline="30000" dirty="0" smtClean="0">
                <a:sym typeface="Symbol"/>
              </a:rPr>
              <a:t>2</a:t>
            </a:r>
            <a:r>
              <a:rPr lang="en-US" sz="2000" dirty="0" smtClean="0">
                <a:sym typeface="Symbol"/>
              </a:rPr>
              <a:t> </a:t>
            </a:r>
          </a:p>
          <a:p>
            <a:pPr algn="ctr"/>
            <a:r>
              <a:rPr lang="fr-FR" sz="2000" dirty="0" smtClean="0">
                <a:sym typeface="Symbol"/>
              </a:rPr>
              <a:t>As for </a:t>
            </a:r>
            <a:r>
              <a:rPr lang="fr-FR" sz="2000" dirty="0" err="1" smtClean="0">
                <a:sym typeface="Symbol"/>
              </a:rPr>
              <a:t>Xrays</a:t>
            </a:r>
            <a:r>
              <a:rPr lang="fr-FR" sz="2000" dirty="0" smtClean="0">
                <a:sym typeface="Symbol"/>
              </a:rPr>
              <a:t>  </a:t>
            </a:r>
            <a:r>
              <a:rPr lang="fr-FR" sz="2000" dirty="0" err="1" smtClean="0">
                <a:sym typeface="Symbol"/>
              </a:rPr>
              <a:t>we</a:t>
            </a:r>
            <a:r>
              <a:rPr lang="fr-FR" sz="2000" dirty="0" smtClean="0">
                <a:sym typeface="Symbol"/>
              </a:rPr>
              <a:t> </a:t>
            </a:r>
            <a:r>
              <a:rPr lang="fr-FR" sz="2000" dirty="0" err="1" smtClean="0">
                <a:sym typeface="Symbol"/>
              </a:rPr>
              <a:t>can</a:t>
            </a:r>
            <a:r>
              <a:rPr lang="fr-FR" sz="2000" dirty="0" smtClean="0">
                <a:sym typeface="Symbol"/>
              </a:rPr>
              <a:t> </a:t>
            </a:r>
            <a:r>
              <a:rPr lang="fr-FR" sz="2000" dirty="0" err="1" smtClean="0">
                <a:sym typeface="Symbol"/>
              </a:rPr>
              <a:t>define</a:t>
            </a:r>
            <a:r>
              <a:rPr lang="fr-FR" sz="2000" dirty="0" smtClean="0">
                <a:sym typeface="Symbol"/>
              </a:rPr>
              <a:t> a  structure factor </a:t>
            </a:r>
            <a:r>
              <a:rPr lang="fr-FR" sz="2000" b="1" i="1" dirty="0" smtClean="0">
                <a:sym typeface="Symbol"/>
              </a:rPr>
              <a:t>F</a:t>
            </a:r>
            <a:r>
              <a:rPr lang="fr-FR" sz="2000" b="1" i="1" baseline="-25000" dirty="0" smtClean="0">
                <a:sym typeface="Symbol"/>
              </a:rPr>
              <a:t>N  </a:t>
            </a:r>
            <a:r>
              <a:rPr lang="fr-FR" sz="2000" b="1" i="1" dirty="0" smtClean="0">
                <a:sym typeface="Symbol"/>
              </a:rPr>
              <a:t> (H)</a:t>
            </a:r>
            <a:endParaRPr lang="fr-FR" sz="2000" b="1" i="1" baseline="-25000" dirty="0" smtClean="0">
              <a:sym typeface="Symbol"/>
            </a:endParaRPr>
          </a:p>
          <a:p>
            <a:pPr algn="ctr"/>
            <a:r>
              <a:rPr lang="fr-FR" sz="2000" dirty="0" smtClean="0">
                <a:sym typeface="Symbol"/>
              </a:rPr>
              <a:t> </a:t>
            </a:r>
            <a:endParaRPr lang="en-US" sz="2000" dirty="0" smtClean="0"/>
          </a:p>
          <a:p>
            <a:endParaRPr lang="en-US" sz="2000" b="1" i="1" dirty="0" smtClean="0"/>
          </a:p>
          <a:p>
            <a:endParaRPr lang="en-US" sz="2000" dirty="0"/>
          </a:p>
        </p:txBody>
      </p:sp>
      <p:pic>
        <p:nvPicPr>
          <p:cNvPr id="4"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964" y="5441838"/>
            <a:ext cx="4586072" cy="117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04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36101" t="24225" r="18648" b="20502"/>
          <a:stretch>
            <a:fillRect/>
          </a:stretch>
        </p:blipFill>
        <p:spPr bwMode="auto">
          <a:xfrm>
            <a:off x="5638800" y="3501008"/>
            <a:ext cx="350520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5" name="Text Box 3"/>
          <p:cNvSpPr txBox="1">
            <a:spLocks noChangeArrowheads="1"/>
          </p:cNvSpPr>
          <p:nvPr/>
        </p:nvSpPr>
        <p:spPr bwMode="auto">
          <a:xfrm>
            <a:off x="0" y="764704"/>
            <a:ext cx="8702675" cy="6201698"/>
          </a:xfrm>
          <a:prstGeom prst="rect">
            <a:avLst/>
          </a:prstGeom>
          <a:noFill/>
          <a:ln>
            <a:solidFill>
              <a:srgbClr val="7030A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679450">
              <a:tabLst>
                <a:tab pos="374650" algn="l"/>
              </a:tabLst>
              <a:defRPr sz="2400">
                <a:solidFill>
                  <a:schemeClr val="tx1"/>
                </a:solidFill>
                <a:latin typeface="Times New Roman" pitchFamily="18" charset="0"/>
              </a:defRPr>
            </a:lvl1pPr>
            <a:lvl2pPr defTabSz="679450">
              <a:tabLst>
                <a:tab pos="374650" algn="l"/>
              </a:tabLst>
              <a:defRPr sz="2400">
                <a:solidFill>
                  <a:schemeClr val="tx1"/>
                </a:solidFill>
                <a:latin typeface="Times New Roman" pitchFamily="18" charset="0"/>
              </a:defRPr>
            </a:lvl2pPr>
            <a:lvl3pPr defTabSz="679450">
              <a:tabLst>
                <a:tab pos="374650" algn="l"/>
              </a:tabLst>
              <a:defRPr sz="2400">
                <a:solidFill>
                  <a:schemeClr val="tx1"/>
                </a:solidFill>
                <a:latin typeface="Times New Roman" pitchFamily="18" charset="0"/>
              </a:defRPr>
            </a:lvl3pPr>
            <a:lvl4pPr defTabSz="679450">
              <a:tabLst>
                <a:tab pos="374650" algn="l"/>
              </a:tabLst>
              <a:defRPr sz="2400">
                <a:solidFill>
                  <a:schemeClr val="tx1"/>
                </a:solidFill>
                <a:latin typeface="Times New Roman" pitchFamily="18" charset="0"/>
              </a:defRPr>
            </a:lvl4pPr>
            <a:lvl5pPr defTabSz="679450">
              <a:tabLst>
                <a:tab pos="374650" algn="l"/>
              </a:tabLst>
              <a:defRPr sz="2400">
                <a:solidFill>
                  <a:schemeClr val="tx1"/>
                </a:solidFill>
                <a:latin typeface="Times New Roman" pitchFamily="18" charset="0"/>
              </a:defRPr>
            </a:lvl5pPr>
            <a:lvl6pPr defTabSz="679450" fontAlgn="base">
              <a:spcBef>
                <a:spcPct val="0"/>
              </a:spcBef>
              <a:spcAft>
                <a:spcPct val="0"/>
              </a:spcAft>
              <a:tabLst>
                <a:tab pos="374650" algn="l"/>
              </a:tabLst>
              <a:defRPr sz="2400">
                <a:solidFill>
                  <a:schemeClr val="tx1"/>
                </a:solidFill>
                <a:latin typeface="Times New Roman" pitchFamily="18" charset="0"/>
              </a:defRPr>
            </a:lvl6pPr>
            <a:lvl7pPr defTabSz="679450" fontAlgn="base">
              <a:spcBef>
                <a:spcPct val="0"/>
              </a:spcBef>
              <a:spcAft>
                <a:spcPct val="0"/>
              </a:spcAft>
              <a:tabLst>
                <a:tab pos="374650" algn="l"/>
              </a:tabLst>
              <a:defRPr sz="2400">
                <a:solidFill>
                  <a:schemeClr val="tx1"/>
                </a:solidFill>
                <a:latin typeface="Times New Roman" pitchFamily="18" charset="0"/>
              </a:defRPr>
            </a:lvl7pPr>
            <a:lvl8pPr defTabSz="679450" fontAlgn="base">
              <a:spcBef>
                <a:spcPct val="0"/>
              </a:spcBef>
              <a:spcAft>
                <a:spcPct val="0"/>
              </a:spcAft>
              <a:tabLst>
                <a:tab pos="374650" algn="l"/>
              </a:tabLst>
              <a:defRPr sz="2400">
                <a:solidFill>
                  <a:schemeClr val="tx1"/>
                </a:solidFill>
                <a:latin typeface="Times New Roman" pitchFamily="18" charset="0"/>
              </a:defRPr>
            </a:lvl8pPr>
            <a:lvl9pPr defTabSz="679450" fontAlgn="base">
              <a:spcBef>
                <a:spcPct val="0"/>
              </a:spcBef>
              <a:spcAft>
                <a:spcPct val="0"/>
              </a:spcAft>
              <a:tabLst>
                <a:tab pos="374650" algn="l"/>
              </a:tabLst>
              <a:defRPr sz="2400">
                <a:solidFill>
                  <a:schemeClr val="tx1"/>
                </a:solidFill>
                <a:latin typeface="Times New Roman" pitchFamily="18" charset="0"/>
              </a:defRPr>
            </a:lvl9pPr>
          </a:lstStyle>
          <a:p>
            <a:pPr algn="ctr"/>
            <a:endParaRPr lang="en-GB" b="1" dirty="0" smtClean="0">
              <a:latin typeface="Arial" pitchFamily="34" charset="0"/>
              <a:cs typeface="Times New Roman" pitchFamily="18" charset="0"/>
            </a:endParaRPr>
          </a:p>
          <a:p>
            <a:pPr algn="ctr"/>
            <a:r>
              <a:rPr lang="en-GB" b="1" dirty="0" smtClean="0">
                <a:solidFill>
                  <a:srgbClr val="FF0000"/>
                </a:solidFill>
                <a:latin typeface="Arial" pitchFamily="34" charset="0"/>
                <a:cs typeface="Times New Roman" pitchFamily="18" charset="0"/>
              </a:rPr>
              <a:t> </a:t>
            </a:r>
            <a:r>
              <a:rPr lang="en-GB" dirty="0" smtClean="0">
                <a:latin typeface="Arial" pitchFamily="34" charset="0"/>
                <a:cs typeface="Times New Roman" pitchFamily="18" charset="0"/>
              </a:rPr>
              <a:t>F</a:t>
            </a:r>
            <a:r>
              <a:rPr lang="en-GB" baseline="-30000" dirty="0" smtClean="0">
                <a:latin typeface="Arial" pitchFamily="34" charset="0"/>
                <a:cs typeface="Times New Roman" pitchFamily="18" charset="0"/>
              </a:rPr>
              <a:t>M</a:t>
            </a:r>
            <a:r>
              <a:rPr lang="en-GB" dirty="0" smtClean="0">
                <a:latin typeface="Arial" pitchFamily="34" charset="0"/>
                <a:cs typeface="Times New Roman" pitchFamily="18" charset="0"/>
              </a:rPr>
              <a:t>(</a:t>
            </a:r>
            <a:r>
              <a:rPr lang="en-GB" b="1" dirty="0" smtClean="0">
                <a:latin typeface="Arial" pitchFamily="34" charset="0"/>
                <a:cs typeface="Times New Roman" pitchFamily="18" charset="0"/>
              </a:rPr>
              <a:t>H</a:t>
            </a:r>
            <a:r>
              <a:rPr lang="en-GB" dirty="0">
                <a:latin typeface="Arial" pitchFamily="34" charset="0"/>
                <a:cs typeface="Times New Roman" pitchFamily="18" charset="0"/>
              </a:rPr>
              <a:t>) =      </a:t>
            </a:r>
            <a:r>
              <a:rPr lang="en-GB" dirty="0" err="1">
                <a:latin typeface="Arial" pitchFamily="34" charset="0"/>
                <a:cs typeface="Times New Roman" pitchFamily="18" charset="0"/>
              </a:rPr>
              <a:t>b</a:t>
            </a:r>
            <a:r>
              <a:rPr lang="en-GB" baseline="-30000" dirty="0" err="1">
                <a:latin typeface="Arial" pitchFamily="34" charset="0"/>
                <a:cs typeface="Times New Roman" pitchFamily="18" charset="0"/>
              </a:rPr>
              <a:t>Mj</a:t>
            </a:r>
            <a:r>
              <a:rPr lang="en-GB" dirty="0" smtClean="0">
                <a:latin typeface="Arial" pitchFamily="34" charset="0"/>
                <a:cs typeface="Times New Roman" pitchFamily="18" charset="0"/>
              </a:rPr>
              <a:t>(</a:t>
            </a:r>
            <a:r>
              <a:rPr lang="en-GB" b="1" dirty="0" smtClean="0">
                <a:latin typeface="Arial" pitchFamily="34" charset="0"/>
                <a:cs typeface="Times New Roman" pitchFamily="18" charset="0"/>
              </a:rPr>
              <a:t>H</a:t>
            </a:r>
            <a:r>
              <a:rPr lang="en-GB" dirty="0">
                <a:latin typeface="Arial" pitchFamily="34" charset="0"/>
                <a:cs typeface="Times New Roman" pitchFamily="18" charset="0"/>
              </a:rPr>
              <a:t>)</a:t>
            </a:r>
            <a:r>
              <a:rPr lang="en-GB" dirty="0">
                <a:latin typeface="Arial" pitchFamily="34" charset="0"/>
                <a:cs typeface="Times New Roman" pitchFamily="18" charset="0"/>
                <a:sym typeface="Symbol" pitchFamily="18" charset="2"/>
              </a:rPr>
              <a:t></a:t>
            </a:r>
            <a:r>
              <a:rPr lang="en-GB" dirty="0">
                <a:latin typeface="Arial" pitchFamily="34" charset="0"/>
                <a:cs typeface="Times New Roman" pitchFamily="18" charset="0"/>
              </a:rPr>
              <a:t>exp[2</a:t>
            </a:r>
            <a:r>
              <a:rPr lang="en-GB" dirty="0">
                <a:latin typeface="Arial" pitchFamily="34" charset="0"/>
                <a:cs typeface="Times New Roman" pitchFamily="18" charset="0"/>
                <a:sym typeface="Symbol" pitchFamily="18" charset="2"/>
              </a:rPr>
              <a:t></a:t>
            </a:r>
            <a:r>
              <a:rPr lang="en-GB" dirty="0">
                <a:latin typeface="Arial" pitchFamily="34" charset="0"/>
                <a:cs typeface="Times New Roman" pitchFamily="18" charset="0"/>
              </a:rPr>
              <a:t>i(</a:t>
            </a:r>
            <a:r>
              <a:rPr lang="en-GB" b="1" dirty="0" err="1">
                <a:latin typeface="Arial" pitchFamily="34" charset="0"/>
                <a:cs typeface="Times New Roman" pitchFamily="18" charset="0"/>
              </a:rPr>
              <a:t>H</a:t>
            </a:r>
            <a:r>
              <a:rPr lang="en-GB" dirty="0" err="1">
                <a:latin typeface="Arial" pitchFamily="34" charset="0"/>
                <a:cs typeface="Times New Roman" pitchFamily="18" charset="0"/>
              </a:rPr>
              <a:t>·</a:t>
            </a:r>
            <a:r>
              <a:rPr lang="en-GB" b="1" dirty="0" err="1">
                <a:latin typeface="Arial" pitchFamily="34" charset="0"/>
                <a:cs typeface="Times New Roman" pitchFamily="18" charset="0"/>
              </a:rPr>
              <a:t>r</a:t>
            </a:r>
            <a:r>
              <a:rPr lang="en-GB" baseline="-30000" dirty="0" err="1">
                <a:latin typeface="Arial" pitchFamily="34" charset="0"/>
                <a:cs typeface="Times New Roman" pitchFamily="18" charset="0"/>
              </a:rPr>
              <a:t>j</a:t>
            </a:r>
            <a:r>
              <a:rPr lang="en-GB" dirty="0">
                <a:latin typeface="Arial" pitchFamily="34" charset="0"/>
                <a:cs typeface="Times New Roman" pitchFamily="18" charset="0"/>
              </a:rPr>
              <a:t>)]·</a:t>
            </a:r>
            <a:r>
              <a:rPr lang="en-GB" dirty="0" err="1">
                <a:latin typeface="Arial" pitchFamily="34" charset="0"/>
                <a:cs typeface="Times New Roman" pitchFamily="18" charset="0"/>
              </a:rPr>
              <a:t>T</a:t>
            </a:r>
            <a:r>
              <a:rPr lang="en-GB" baseline="-30000" dirty="0" err="1">
                <a:latin typeface="Arial" pitchFamily="34" charset="0"/>
                <a:cs typeface="Times New Roman" pitchFamily="18" charset="0"/>
              </a:rPr>
              <a:t>j</a:t>
            </a:r>
            <a:r>
              <a:rPr lang="en-GB" dirty="0">
                <a:latin typeface="Arial" pitchFamily="34" charset="0"/>
                <a:cs typeface="Times New Roman" pitchFamily="18" charset="0"/>
              </a:rPr>
              <a:t>(</a:t>
            </a:r>
            <a:r>
              <a:rPr lang="en-GB" b="1" dirty="0">
                <a:latin typeface="Arial" pitchFamily="34" charset="0"/>
                <a:cs typeface="Times New Roman" pitchFamily="18" charset="0"/>
              </a:rPr>
              <a:t>H</a:t>
            </a:r>
            <a:r>
              <a:rPr lang="en-GB" dirty="0">
                <a:latin typeface="Arial" pitchFamily="34" charset="0"/>
                <a:cs typeface="Times New Roman" pitchFamily="18" charset="0"/>
              </a:rPr>
              <a:t>)</a:t>
            </a:r>
          </a:p>
          <a:p>
            <a:pPr algn="ctr">
              <a:spcBef>
                <a:spcPct val="50000"/>
              </a:spcBef>
            </a:pPr>
            <a:r>
              <a:rPr lang="en-GB" sz="2000" dirty="0">
                <a:solidFill>
                  <a:srgbClr val="FF0000"/>
                </a:solidFill>
                <a:latin typeface="Arial" pitchFamily="34" charset="0"/>
                <a:cs typeface="Times New Roman" pitchFamily="18" charset="0"/>
              </a:rPr>
              <a:t>With   </a:t>
            </a:r>
            <a:r>
              <a:rPr lang="en-GB" sz="2000" dirty="0" err="1">
                <a:solidFill>
                  <a:srgbClr val="FF0000"/>
                </a:solidFill>
                <a:latin typeface="Arial" pitchFamily="34" charset="0"/>
                <a:cs typeface="Times New Roman" pitchFamily="18" charset="0"/>
              </a:rPr>
              <a:t>b</a:t>
            </a:r>
            <a:r>
              <a:rPr lang="en-GB" sz="2000" baseline="-30000" dirty="0" err="1">
                <a:solidFill>
                  <a:srgbClr val="FF0000"/>
                </a:solidFill>
                <a:latin typeface="Arial" pitchFamily="34" charset="0"/>
                <a:cs typeface="Times New Roman" pitchFamily="18" charset="0"/>
              </a:rPr>
              <a:t>M</a:t>
            </a:r>
            <a:r>
              <a:rPr lang="en-GB" sz="2000" dirty="0" smtClean="0">
                <a:solidFill>
                  <a:srgbClr val="FF0000"/>
                </a:solidFill>
                <a:latin typeface="Arial" pitchFamily="34" charset="0"/>
                <a:cs typeface="Times New Roman" pitchFamily="18" charset="0"/>
              </a:rPr>
              <a:t> </a:t>
            </a:r>
            <a:r>
              <a:rPr lang="en-GB" sz="2000" dirty="0">
                <a:solidFill>
                  <a:srgbClr val="FF0000"/>
                </a:solidFill>
                <a:latin typeface="Arial" pitchFamily="34" charset="0"/>
                <a:cs typeface="Times New Roman" pitchFamily="18" charset="0"/>
              </a:rPr>
              <a:t>magnetic scattering amplitude</a:t>
            </a:r>
          </a:p>
          <a:p>
            <a:pPr algn="ctr">
              <a:spcBef>
                <a:spcPct val="25000"/>
              </a:spcBef>
            </a:pPr>
            <a:r>
              <a:rPr lang="en-GB" sz="2000" dirty="0" err="1">
                <a:solidFill>
                  <a:srgbClr val="FF0000"/>
                </a:solidFill>
                <a:latin typeface="Arial" pitchFamily="34" charset="0"/>
                <a:cs typeface="Times New Roman" pitchFamily="18" charset="0"/>
              </a:rPr>
              <a:t>b</a:t>
            </a:r>
            <a:r>
              <a:rPr lang="en-GB" sz="2000" baseline="-30000" dirty="0" err="1">
                <a:solidFill>
                  <a:srgbClr val="FF0000"/>
                </a:solidFill>
                <a:latin typeface="Arial" pitchFamily="34" charset="0"/>
                <a:cs typeface="Times New Roman" pitchFamily="18" charset="0"/>
              </a:rPr>
              <a:t>Mj</a:t>
            </a:r>
            <a:r>
              <a:rPr lang="en-GB" sz="2000" dirty="0">
                <a:solidFill>
                  <a:srgbClr val="FF0000"/>
                </a:solidFill>
                <a:latin typeface="Arial" pitchFamily="34" charset="0"/>
                <a:cs typeface="Times New Roman" pitchFamily="18" charset="0"/>
              </a:rPr>
              <a:t>(</a:t>
            </a:r>
            <a:r>
              <a:rPr lang="en-GB" sz="2000" b="1" dirty="0">
                <a:solidFill>
                  <a:srgbClr val="FF0000"/>
                </a:solidFill>
                <a:latin typeface="Arial" pitchFamily="34" charset="0"/>
                <a:cs typeface="Times New Roman" pitchFamily="18" charset="0"/>
              </a:rPr>
              <a:t>H</a:t>
            </a:r>
            <a:r>
              <a:rPr lang="en-GB" sz="2000" dirty="0">
                <a:solidFill>
                  <a:srgbClr val="FF0000"/>
                </a:solidFill>
                <a:latin typeface="Arial" pitchFamily="34" charset="0"/>
                <a:cs typeface="Times New Roman" pitchFamily="18" charset="0"/>
              </a:rPr>
              <a:t>) = (e</a:t>
            </a:r>
            <a:r>
              <a:rPr lang="en-GB" sz="2000" baseline="30000" dirty="0">
                <a:solidFill>
                  <a:srgbClr val="FF0000"/>
                </a:solidFill>
                <a:latin typeface="Arial" pitchFamily="34" charset="0"/>
                <a:cs typeface="Times New Roman" pitchFamily="18" charset="0"/>
              </a:rPr>
              <a:t>2</a:t>
            </a:r>
            <a:r>
              <a:rPr lang="en-GB" sz="2000" dirty="0">
                <a:solidFill>
                  <a:srgbClr val="FF0000"/>
                </a:solidFill>
                <a:latin typeface="Arial" pitchFamily="34" charset="0"/>
                <a:cs typeface="Times New Roman" pitchFamily="18" charset="0"/>
                <a:sym typeface="Symbol" pitchFamily="18" charset="2"/>
              </a:rPr>
              <a:t></a:t>
            </a:r>
            <a:r>
              <a:rPr lang="en-GB" sz="2000" dirty="0">
                <a:solidFill>
                  <a:srgbClr val="FF0000"/>
                </a:solidFill>
                <a:latin typeface="Arial" pitchFamily="34" charset="0"/>
                <a:cs typeface="Times New Roman" pitchFamily="18" charset="0"/>
              </a:rPr>
              <a:t>/2m</a:t>
            </a:r>
            <a:r>
              <a:rPr lang="en-GB" sz="2000" baseline="-30000" dirty="0">
                <a:solidFill>
                  <a:srgbClr val="FF0000"/>
                </a:solidFill>
                <a:latin typeface="Arial" pitchFamily="34" charset="0"/>
                <a:cs typeface="Times New Roman" pitchFamily="18" charset="0"/>
              </a:rPr>
              <a:t>e</a:t>
            </a:r>
            <a:r>
              <a:rPr lang="en-GB" sz="2000" dirty="0">
                <a:solidFill>
                  <a:srgbClr val="FF0000"/>
                </a:solidFill>
                <a:latin typeface="Arial" pitchFamily="34" charset="0"/>
                <a:cs typeface="Times New Roman" pitchFamily="18" charset="0"/>
              </a:rPr>
              <a:t>c</a:t>
            </a:r>
            <a:r>
              <a:rPr lang="en-GB" sz="2000" baseline="30000" dirty="0">
                <a:solidFill>
                  <a:srgbClr val="FF0000"/>
                </a:solidFill>
                <a:latin typeface="Arial" pitchFamily="34" charset="0"/>
                <a:cs typeface="Times New Roman" pitchFamily="18" charset="0"/>
              </a:rPr>
              <a:t>2</a:t>
            </a:r>
            <a:r>
              <a:rPr lang="en-GB" sz="2000" dirty="0">
                <a:solidFill>
                  <a:srgbClr val="FF0000"/>
                </a:solidFill>
                <a:latin typeface="Arial" pitchFamily="34" charset="0"/>
                <a:cs typeface="Times New Roman" pitchFamily="18" charset="0"/>
              </a:rPr>
              <a:t>)</a:t>
            </a:r>
            <a:r>
              <a:rPr lang="en-GB" sz="2000" dirty="0">
                <a:solidFill>
                  <a:srgbClr val="FF0000"/>
                </a:solidFill>
                <a:latin typeface="Arial" pitchFamily="34" charset="0"/>
                <a:cs typeface="Times New Roman" pitchFamily="18" charset="0"/>
                <a:sym typeface="Symbol" pitchFamily="18" charset="2"/>
              </a:rPr>
              <a:t></a:t>
            </a:r>
            <a:r>
              <a:rPr lang="en-GB" sz="2000" dirty="0" err="1">
                <a:solidFill>
                  <a:srgbClr val="FF0000"/>
                </a:solidFill>
                <a:latin typeface="Arial" pitchFamily="34" charset="0"/>
                <a:cs typeface="Times New Roman" pitchFamily="18" charset="0"/>
              </a:rPr>
              <a:t>f</a:t>
            </a:r>
            <a:r>
              <a:rPr lang="en-GB" sz="2000" baseline="-30000" dirty="0" err="1">
                <a:solidFill>
                  <a:srgbClr val="FF0000"/>
                </a:solidFill>
                <a:latin typeface="Arial" pitchFamily="34" charset="0"/>
                <a:cs typeface="Times New Roman" pitchFamily="18" charset="0"/>
              </a:rPr>
              <a:t>Mj</a:t>
            </a:r>
            <a:r>
              <a:rPr lang="en-GB" sz="2000" dirty="0">
                <a:solidFill>
                  <a:srgbClr val="FF0000"/>
                </a:solidFill>
                <a:latin typeface="Arial" pitchFamily="34" charset="0"/>
                <a:cs typeface="Times New Roman" pitchFamily="18" charset="0"/>
              </a:rPr>
              <a:t>(</a:t>
            </a:r>
            <a:r>
              <a:rPr lang="en-GB" sz="2000" b="1" dirty="0">
                <a:solidFill>
                  <a:srgbClr val="FF0000"/>
                </a:solidFill>
                <a:latin typeface="Arial" pitchFamily="34" charset="0"/>
                <a:cs typeface="Times New Roman" pitchFamily="18" charset="0"/>
              </a:rPr>
              <a:t>H</a:t>
            </a:r>
            <a:r>
              <a:rPr lang="en-GB" sz="2000" dirty="0">
                <a:solidFill>
                  <a:srgbClr val="FF0000"/>
                </a:solidFill>
                <a:latin typeface="Arial" pitchFamily="34" charset="0"/>
                <a:cs typeface="Times New Roman" pitchFamily="18" charset="0"/>
              </a:rPr>
              <a:t>)</a:t>
            </a:r>
            <a:r>
              <a:rPr lang="en-GB" sz="2000" dirty="0">
                <a:solidFill>
                  <a:srgbClr val="FF0000"/>
                </a:solidFill>
                <a:latin typeface="Arial" pitchFamily="34" charset="0"/>
                <a:cs typeface="Times New Roman" pitchFamily="18" charset="0"/>
                <a:sym typeface="Symbol" pitchFamily="18" charset="2"/>
              </a:rPr>
              <a:t></a:t>
            </a:r>
            <a:r>
              <a:rPr lang="en-GB" sz="2000" b="1" dirty="0" err="1">
                <a:solidFill>
                  <a:srgbClr val="FF0000"/>
                </a:solidFill>
                <a:latin typeface="Arial" pitchFamily="34" charset="0"/>
                <a:cs typeface="Times New Roman" pitchFamily="18" charset="0"/>
              </a:rPr>
              <a:t>m</a:t>
            </a:r>
            <a:r>
              <a:rPr lang="en-GB" sz="2000" baseline="-30000" dirty="0" err="1">
                <a:solidFill>
                  <a:srgbClr val="FF0000"/>
                </a:solidFill>
                <a:latin typeface="Arial" pitchFamily="34" charset="0"/>
                <a:cs typeface="Times New Roman" pitchFamily="18" charset="0"/>
                <a:sym typeface="Symbol" pitchFamily="18" charset="2"/>
              </a:rPr>
              <a:t></a:t>
            </a:r>
            <a:r>
              <a:rPr lang="en-GB" sz="2000" baseline="-30000" dirty="0" err="1">
                <a:solidFill>
                  <a:srgbClr val="FF0000"/>
                </a:solidFill>
                <a:latin typeface="Arial" pitchFamily="34" charset="0"/>
                <a:cs typeface="Times New Roman" pitchFamily="18" charset="0"/>
              </a:rPr>
              <a:t>j</a:t>
            </a:r>
            <a:r>
              <a:rPr lang="en-GB" sz="2000" dirty="0">
                <a:solidFill>
                  <a:srgbClr val="FF0000"/>
                </a:solidFill>
                <a:latin typeface="Arial" pitchFamily="34" charset="0"/>
                <a:cs typeface="Times New Roman" pitchFamily="18" charset="0"/>
              </a:rPr>
              <a:t>(</a:t>
            </a:r>
            <a:r>
              <a:rPr lang="en-GB" sz="2000" b="1" dirty="0">
                <a:solidFill>
                  <a:srgbClr val="FF0000"/>
                </a:solidFill>
                <a:latin typeface="Arial" pitchFamily="34" charset="0"/>
                <a:cs typeface="Times New Roman" pitchFamily="18" charset="0"/>
              </a:rPr>
              <a:t>H</a:t>
            </a:r>
            <a:r>
              <a:rPr lang="en-GB" sz="2000" dirty="0">
                <a:solidFill>
                  <a:srgbClr val="FF0000"/>
                </a:solidFill>
                <a:latin typeface="Arial" pitchFamily="34" charset="0"/>
                <a:cs typeface="Times New Roman" pitchFamily="18" charset="0"/>
              </a:rPr>
              <a:t>)</a:t>
            </a:r>
          </a:p>
          <a:p>
            <a:pPr>
              <a:spcBef>
                <a:spcPct val="50000"/>
              </a:spcBef>
            </a:pPr>
            <a:r>
              <a:rPr lang="en-GB" sz="2000" dirty="0">
                <a:solidFill>
                  <a:srgbClr val="0000FF"/>
                </a:solidFill>
                <a:latin typeface="Arial" pitchFamily="34" charset="0"/>
                <a:cs typeface="Times New Roman" pitchFamily="18" charset="0"/>
                <a:sym typeface="Symbol" pitchFamily="18" charset="2"/>
              </a:rPr>
              <a:t></a:t>
            </a:r>
            <a:r>
              <a:rPr lang="en-GB" sz="2000" dirty="0">
                <a:solidFill>
                  <a:srgbClr val="0000FF"/>
                </a:solidFill>
                <a:latin typeface="Arial" pitchFamily="34" charset="0"/>
                <a:cs typeface="Times New Roman" pitchFamily="18" charset="0"/>
              </a:rPr>
              <a:t> </a:t>
            </a:r>
            <a:r>
              <a:rPr lang="de-DE" sz="2000" dirty="0">
                <a:solidFill>
                  <a:srgbClr val="0000FF"/>
                </a:solidFill>
                <a:latin typeface="Arial" pitchFamily="34" charset="0"/>
                <a:cs typeface="Times New Roman" pitchFamily="18" charset="0"/>
              </a:rPr>
              <a:t>	</a:t>
            </a:r>
            <a:r>
              <a:rPr lang="en-GB" sz="2000" dirty="0">
                <a:solidFill>
                  <a:srgbClr val="0000FF"/>
                </a:solidFill>
                <a:latin typeface="Arial" pitchFamily="34" charset="0"/>
                <a:cs typeface="Times New Roman" pitchFamily="18" charset="0"/>
              </a:rPr>
              <a:t>neutron spin operator ½ </a:t>
            </a:r>
            <a:r>
              <a:rPr lang="en-GB" sz="2000" dirty="0">
                <a:solidFill>
                  <a:srgbClr val="0000FF"/>
                </a:solidFill>
                <a:latin typeface="Arial" pitchFamily="34" charset="0"/>
                <a:cs typeface="Times New Roman" pitchFamily="18" charset="0"/>
                <a:sym typeface="Symbol" pitchFamily="18" charset="2"/>
              </a:rPr>
              <a:t></a:t>
            </a:r>
            <a:endParaRPr lang="en-GB" sz="2000" dirty="0">
              <a:solidFill>
                <a:srgbClr val="0000FF"/>
              </a:solidFill>
              <a:latin typeface="Arial" pitchFamily="34" charset="0"/>
              <a:cs typeface="Times New Roman" pitchFamily="18" charset="0"/>
            </a:endParaRPr>
          </a:p>
          <a:p>
            <a:pPr>
              <a:spcBef>
                <a:spcPct val="25000"/>
              </a:spcBef>
            </a:pPr>
            <a:r>
              <a:rPr lang="en-GB" sz="2000" dirty="0">
                <a:solidFill>
                  <a:srgbClr val="0000FF"/>
                </a:solidFill>
                <a:latin typeface="Arial" pitchFamily="34" charset="0"/>
                <a:cs typeface="Times New Roman" pitchFamily="18" charset="0"/>
                <a:sym typeface="Symbol" pitchFamily="18" charset="2"/>
              </a:rPr>
              <a:t></a:t>
            </a:r>
            <a:r>
              <a:rPr lang="en-GB" sz="2000" dirty="0">
                <a:solidFill>
                  <a:srgbClr val="0000FF"/>
                </a:solidFill>
                <a:latin typeface="Arial" pitchFamily="34" charset="0"/>
                <a:cs typeface="Times New Roman" pitchFamily="18" charset="0"/>
              </a:rPr>
              <a:t> </a:t>
            </a:r>
            <a:r>
              <a:rPr lang="de-DE" sz="2000" dirty="0">
                <a:solidFill>
                  <a:srgbClr val="0000FF"/>
                </a:solidFill>
                <a:latin typeface="Arial" pitchFamily="34" charset="0"/>
                <a:cs typeface="Times New Roman" pitchFamily="18" charset="0"/>
              </a:rPr>
              <a:t>	</a:t>
            </a:r>
            <a:r>
              <a:rPr lang="en-GB" sz="2000" b="1" dirty="0" err="1">
                <a:solidFill>
                  <a:srgbClr val="0000FF"/>
                </a:solidFill>
                <a:latin typeface="Arial" pitchFamily="34" charset="0"/>
                <a:cs typeface="Times New Roman" pitchFamily="18" charset="0"/>
              </a:rPr>
              <a:t>m</a:t>
            </a:r>
            <a:r>
              <a:rPr lang="en-GB" sz="2000" baseline="-30000" dirty="0" err="1">
                <a:solidFill>
                  <a:srgbClr val="0000FF"/>
                </a:solidFill>
                <a:latin typeface="Arial" pitchFamily="34" charset="0"/>
                <a:cs typeface="Times New Roman" pitchFamily="18" charset="0"/>
                <a:sym typeface="Symbol" pitchFamily="18" charset="2"/>
              </a:rPr>
              <a:t></a:t>
            </a:r>
            <a:r>
              <a:rPr lang="en-GB" sz="2000" baseline="-30000" dirty="0" err="1">
                <a:solidFill>
                  <a:srgbClr val="0000FF"/>
                </a:solidFill>
                <a:latin typeface="Arial" pitchFamily="34" charset="0"/>
                <a:cs typeface="Times New Roman" pitchFamily="18" charset="0"/>
              </a:rPr>
              <a:t>j</a:t>
            </a:r>
            <a:r>
              <a:rPr lang="en-GB" sz="2000" dirty="0">
                <a:solidFill>
                  <a:srgbClr val="0000FF"/>
                </a:solidFill>
                <a:latin typeface="Arial" pitchFamily="34" charset="0"/>
                <a:cs typeface="Times New Roman" pitchFamily="18" charset="0"/>
              </a:rPr>
              <a:t>(</a:t>
            </a:r>
            <a:r>
              <a:rPr lang="en-GB" sz="2000" b="1" dirty="0">
                <a:solidFill>
                  <a:srgbClr val="0000FF"/>
                </a:solidFill>
                <a:latin typeface="Arial" pitchFamily="34" charset="0"/>
                <a:cs typeface="Times New Roman" pitchFamily="18" charset="0"/>
              </a:rPr>
              <a:t>H</a:t>
            </a:r>
            <a:r>
              <a:rPr lang="en-GB" sz="2000" dirty="0">
                <a:solidFill>
                  <a:srgbClr val="0000FF"/>
                </a:solidFill>
                <a:latin typeface="Arial" pitchFamily="34" charset="0"/>
                <a:cs typeface="Times New Roman" pitchFamily="18" charset="0"/>
              </a:rPr>
              <a:t>)</a:t>
            </a:r>
            <a:r>
              <a:rPr lang="en-GB" sz="2000" dirty="0">
                <a:latin typeface="Arial" pitchFamily="34" charset="0"/>
                <a:cs typeface="Times New Roman" pitchFamily="18" charset="0"/>
              </a:rPr>
              <a:t> is the </a:t>
            </a:r>
            <a:r>
              <a:rPr lang="en-GB" sz="2000" dirty="0">
                <a:solidFill>
                  <a:srgbClr val="0000FF"/>
                </a:solidFill>
                <a:latin typeface="Arial" pitchFamily="34" charset="0"/>
                <a:cs typeface="Times New Roman" pitchFamily="18" charset="0"/>
              </a:rPr>
              <a:t>projection of the magnetic moment </a:t>
            </a:r>
            <a:r>
              <a:rPr lang="en-GB" sz="2000" b="1" dirty="0" err="1">
                <a:solidFill>
                  <a:srgbClr val="0000FF"/>
                </a:solidFill>
                <a:latin typeface="Arial" pitchFamily="34" charset="0"/>
                <a:cs typeface="Times New Roman" pitchFamily="18" charset="0"/>
              </a:rPr>
              <a:t>m</a:t>
            </a:r>
            <a:r>
              <a:rPr lang="en-GB" sz="2000" baseline="-30000" dirty="0" err="1">
                <a:solidFill>
                  <a:srgbClr val="0000FF"/>
                </a:solidFill>
                <a:latin typeface="Arial" pitchFamily="34" charset="0"/>
                <a:cs typeface="Times New Roman" pitchFamily="18" charset="0"/>
              </a:rPr>
              <a:t>j</a:t>
            </a:r>
            <a:endParaRPr lang="en-GB" sz="2000" dirty="0">
              <a:solidFill>
                <a:srgbClr val="0000FF"/>
              </a:solidFill>
              <a:latin typeface="Arial" pitchFamily="34" charset="0"/>
              <a:cs typeface="Times New Roman" pitchFamily="18" charset="0"/>
            </a:endParaRPr>
          </a:p>
          <a:p>
            <a:r>
              <a:rPr lang="de-DE" sz="2000" dirty="0">
                <a:latin typeface="Arial" pitchFamily="34" charset="0"/>
                <a:cs typeface="Times New Roman" pitchFamily="18" charset="0"/>
              </a:rPr>
              <a:t>	</a:t>
            </a:r>
            <a:r>
              <a:rPr lang="en-GB" sz="2000" dirty="0">
                <a:latin typeface="Arial" pitchFamily="34" charset="0"/>
                <a:cs typeface="Times New Roman" pitchFamily="18" charset="0"/>
              </a:rPr>
              <a:t>onto the scattering plane (</a:t>
            </a:r>
            <a:r>
              <a:rPr lang="en-GB" sz="2000" i="1" dirty="0" err="1">
                <a:latin typeface="Arial" pitchFamily="34" charset="0"/>
                <a:cs typeface="Times New Roman" pitchFamily="18" charset="0"/>
              </a:rPr>
              <a:t>hkl</a:t>
            </a:r>
            <a:r>
              <a:rPr lang="en-GB" sz="2000" dirty="0">
                <a:latin typeface="Arial" pitchFamily="34" charset="0"/>
                <a:cs typeface="Times New Roman" pitchFamily="18" charset="0"/>
              </a:rPr>
              <a:t>)</a:t>
            </a:r>
          </a:p>
          <a:p>
            <a:pPr>
              <a:spcBef>
                <a:spcPct val="25000"/>
              </a:spcBef>
            </a:pPr>
            <a:r>
              <a:rPr lang="en-GB" sz="2000" dirty="0">
                <a:solidFill>
                  <a:srgbClr val="0000FF"/>
                </a:solidFill>
                <a:latin typeface="Arial" pitchFamily="34" charset="0"/>
                <a:cs typeface="Times New Roman" pitchFamily="18" charset="0"/>
                <a:sym typeface="Symbol" pitchFamily="18" charset="2"/>
              </a:rPr>
              <a:t></a:t>
            </a:r>
            <a:r>
              <a:rPr lang="en-GB" sz="2000" dirty="0">
                <a:solidFill>
                  <a:srgbClr val="0000FF"/>
                </a:solidFill>
                <a:latin typeface="Arial" pitchFamily="34" charset="0"/>
                <a:cs typeface="Times New Roman" pitchFamily="18" charset="0"/>
              </a:rPr>
              <a:t> </a:t>
            </a:r>
            <a:r>
              <a:rPr lang="de-DE" sz="2000" dirty="0">
                <a:solidFill>
                  <a:srgbClr val="0000FF"/>
                </a:solidFill>
                <a:latin typeface="Arial" pitchFamily="34" charset="0"/>
                <a:cs typeface="Times New Roman" pitchFamily="18" charset="0"/>
              </a:rPr>
              <a:t>	</a:t>
            </a:r>
            <a:r>
              <a:rPr lang="en-GB" sz="2000" dirty="0">
                <a:solidFill>
                  <a:srgbClr val="0000FF"/>
                </a:solidFill>
                <a:latin typeface="Arial" pitchFamily="34" charset="0"/>
                <a:cs typeface="Times New Roman" pitchFamily="18" charset="0"/>
              </a:rPr>
              <a:t>magnetic form factor </a:t>
            </a:r>
            <a:r>
              <a:rPr lang="en-GB" sz="2000" dirty="0" err="1">
                <a:solidFill>
                  <a:srgbClr val="0000FF"/>
                </a:solidFill>
                <a:latin typeface="Arial" pitchFamily="34" charset="0"/>
                <a:cs typeface="Times New Roman" pitchFamily="18" charset="0"/>
              </a:rPr>
              <a:t>f</a:t>
            </a:r>
            <a:r>
              <a:rPr lang="en-GB" sz="2000" baseline="-30000" dirty="0" err="1">
                <a:solidFill>
                  <a:srgbClr val="0000FF"/>
                </a:solidFill>
                <a:latin typeface="Arial" pitchFamily="34" charset="0"/>
                <a:cs typeface="Times New Roman" pitchFamily="18" charset="0"/>
              </a:rPr>
              <a:t>Mj</a:t>
            </a:r>
            <a:r>
              <a:rPr lang="en-GB" sz="2000" dirty="0">
                <a:solidFill>
                  <a:srgbClr val="0000FF"/>
                </a:solidFill>
                <a:latin typeface="Arial" pitchFamily="34" charset="0"/>
                <a:cs typeface="Times New Roman" pitchFamily="18" charset="0"/>
              </a:rPr>
              <a:t>(</a:t>
            </a:r>
            <a:r>
              <a:rPr lang="en-GB" sz="2000" b="1" dirty="0">
                <a:solidFill>
                  <a:srgbClr val="0000FF"/>
                </a:solidFill>
                <a:latin typeface="Arial" pitchFamily="34" charset="0"/>
                <a:cs typeface="Times New Roman" pitchFamily="18" charset="0"/>
              </a:rPr>
              <a:t>H</a:t>
            </a:r>
            <a:r>
              <a:rPr lang="en-GB" sz="2000" dirty="0">
                <a:solidFill>
                  <a:srgbClr val="0000FF"/>
                </a:solidFill>
                <a:latin typeface="Arial" pitchFamily="34" charset="0"/>
                <a:cs typeface="Times New Roman" pitchFamily="18" charset="0"/>
              </a:rPr>
              <a:t>):</a:t>
            </a:r>
            <a:r>
              <a:rPr lang="de-DE" sz="2000" dirty="0">
                <a:solidFill>
                  <a:srgbClr val="0000FF"/>
                </a:solidFill>
                <a:latin typeface="Arial" pitchFamily="34" charset="0"/>
                <a:cs typeface="Times New Roman" pitchFamily="18" charset="0"/>
              </a:rPr>
              <a:t/>
            </a:r>
            <a:br>
              <a:rPr lang="de-DE" sz="2000" dirty="0">
                <a:solidFill>
                  <a:srgbClr val="0000FF"/>
                </a:solidFill>
                <a:latin typeface="Arial" pitchFamily="34" charset="0"/>
                <a:cs typeface="Times New Roman" pitchFamily="18" charset="0"/>
              </a:rPr>
            </a:br>
            <a:r>
              <a:rPr lang="de-DE" sz="2000" dirty="0">
                <a:solidFill>
                  <a:srgbClr val="0000FF"/>
                </a:solidFill>
                <a:latin typeface="Arial" pitchFamily="34" charset="0"/>
                <a:cs typeface="Times New Roman" pitchFamily="18" charset="0"/>
              </a:rPr>
              <a:t>	</a:t>
            </a:r>
            <a:r>
              <a:rPr lang="en-GB" sz="2000" dirty="0">
                <a:latin typeface="Arial" pitchFamily="34" charset="0"/>
                <a:cs typeface="Times New Roman" pitchFamily="18" charset="0"/>
              </a:rPr>
              <a:t>Fourier transform of the</a:t>
            </a:r>
            <a:r>
              <a:rPr lang="de-DE" sz="2000" dirty="0">
                <a:latin typeface="Arial" pitchFamily="34" charset="0"/>
                <a:cs typeface="Times New Roman" pitchFamily="18" charset="0"/>
              </a:rPr>
              <a:t> </a:t>
            </a:r>
            <a:r>
              <a:rPr lang="en-GB" sz="2000" dirty="0">
                <a:latin typeface="Arial" pitchFamily="34" charset="0"/>
                <a:cs typeface="Times New Roman" pitchFamily="18" charset="0"/>
              </a:rPr>
              <a:t>normalised</a:t>
            </a:r>
            <a:r>
              <a:rPr lang="de-DE" sz="2000" dirty="0">
                <a:latin typeface="Arial" pitchFamily="34" charset="0"/>
                <a:cs typeface="Times New Roman" pitchFamily="18" charset="0"/>
              </a:rPr>
              <a:t/>
            </a:r>
            <a:br>
              <a:rPr lang="de-DE" sz="2000" dirty="0">
                <a:latin typeface="Arial" pitchFamily="34" charset="0"/>
                <a:cs typeface="Times New Roman" pitchFamily="18" charset="0"/>
              </a:rPr>
            </a:br>
            <a:r>
              <a:rPr lang="de-DE" sz="2000" dirty="0">
                <a:latin typeface="Arial" pitchFamily="34" charset="0"/>
                <a:cs typeface="Times New Roman" pitchFamily="18" charset="0"/>
              </a:rPr>
              <a:t>	</a:t>
            </a:r>
            <a:r>
              <a:rPr lang="en-GB" sz="2000" dirty="0">
                <a:latin typeface="Arial" pitchFamily="34" charset="0"/>
                <a:cs typeface="Times New Roman" pitchFamily="18" charset="0"/>
              </a:rPr>
              <a:t>magnetization density </a:t>
            </a:r>
            <a:r>
              <a:rPr lang="en-GB" sz="2000" dirty="0" err="1">
                <a:latin typeface="Arial" pitchFamily="34" charset="0"/>
                <a:cs typeface="Times New Roman" pitchFamily="18" charset="0"/>
              </a:rPr>
              <a:t>M</a:t>
            </a:r>
            <a:r>
              <a:rPr lang="en-GB" sz="2000" baseline="-30000" dirty="0" err="1">
                <a:latin typeface="Arial" pitchFamily="34" charset="0"/>
                <a:cs typeface="Times New Roman" pitchFamily="18" charset="0"/>
              </a:rPr>
              <a:t>j</a:t>
            </a:r>
            <a:r>
              <a:rPr lang="en-GB" sz="2000" dirty="0">
                <a:latin typeface="Arial" pitchFamily="34" charset="0"/>
                <a:cs typeface="Times New Roman" pitchFamily="18" charset="0"/>
              </a:rPr>
              <a:t>(</a:t>
            </a:r>
            <a:r>
              <a:rPr lang="en-GB" sz="2000" b="1" dirty="0">
                <a:latin typeface="Arial" pitchFamily="34" charset="0"/>
                <a:cs typeface="Times New Roman" pitchFamily="18" charset="0"/>
              </a:rPr>
              <a:t>r</a:t>
            </a:r>
            <a:r>
              <a:rPr lang="en-GB" sz="2000" dirty="0">
                <a:latin typeface="Arial" pitchFamily="34" charset="0"/>
                <a:cs typeface="Times New Roman" pitchFamily="18" charset="0"/>
              </a:rPr>
              <a:t>)</a:t>
            </a:r>
            <a:r>
              <a:rPr lang="de-DE" sz="2000" dirty="0">
                <a:latin typeface="Arial" pitchFamily="34" charset="0"/>
                <a:cs typeface="Times New Roman" pitchFamily="18" charset="0"/>
              </a:rPr>
              <a:t> </a:t>
            </a:r>
            <a:br>
              <a:rPr lang="de-DE" sz="2000" dirty="0">
                <a:latin typeface="Arial" pitchFamily="34" charset="0"/>
                <a:cs typeface="Times New Roman" pitchFamily="18" charset="0"/>
              </a:rPr>
            </a:br>
            <a:r>
              <a:rPr lang="de-DE" sz="2000" dirty="0">
                <a:latin typeface="Arial" pitchFamily="34" charset="0"/>
                <a:cs typeface="Times New Roman" pitchFamily="18" charset="0"/>
              </a:rPr>
              <a:t>	</a:t>
            </a:r>
            <a:r>
              <a:rPr lang="en-GB" sz="2000" dirty="0">
                <a:latin typeface="Arial" pitchFamily="34" charset="0"/>
                <a:cs typeface="Times New Roman" pitchFamily="18" charset="0"/>
              </a:rPr>
              <a:t>of the atom j</a:t>
            </a:r>
          </a:p>
          <a:p>
            <a:pPr>
              <a:spcBef>
                <a:spcPct val="35000"/>
              </a:spcBef>
            </a:pPr>
            <a:r>
              <a:rPr lang="de-DE" sz="2000" dirty="0">
                <a:solidFill>
                  <a:srgbClr val="0000FF"/>
                </a:solidFill>
                <a:latin typeface="Arial" pitchFamily="34" charset="0"/>
                <a:cs typeface="Times New Roman" pitchFamily="18" charset="0"/>
              </a:rPr>
              <a:t>	</a:t>
            </a:r>
            <a:r>
              <a:rPr lang="en-GB" sz="2000" dirty="0" err="1">
                <a:solidFill>
                  <a:srgbClr val="0000FF"/>
                </a:solidFill>
                <a:latin typeface="Arial" pitchFamily="34" charset="0"/>
                <a:cs typeface="Times New Roman" pitchFamily="18" charset="0"/>
              </a:rPr>
              <a:t>f</a:t>
            </a:r>
            <a:r>
              <a:rPr lang="en-GB" sz="2000" baseline="-30000" dirty="0" err="1">
                <a:solidFill>
                  <a:srgbClr val="0000FF"/>
                </a:solidFill>
                <a:latin typeface="Arial" pitchFamily="34" charset="0"/>
                <a:cs typeface="Times New Roman" pitchFamily="18" charset="0"/>
              </a:rPr>
              <a:t>Mj</a:t>
            </a:r>
            <a:r>
              <a:rPr lang="en-GB" sz="2000" dirty="0">
                <a:solidFill>
                  <a:srgbClr val="0000FF"/>
                </a:solidFill>
                <a:latin typeface="Arial" pitchFamily="34" charset="0"/>
                <a:cs typeface="Times New Roman" pitchFamily="18" charset="0"/>
              </a:rPr>
              <a:t>(</a:t>
            </a:r>
            <a:r>
              <a:rPr lang="en-GB" sz="2000" b="1" dirty="0">
                <a:solidFill>
                  <a:srgbClr val="0000FF"/>
                </a:solidFill>
                <a:latin typeface="Arial" pitchFamily="34" charset="0"/>
                <a:cs typeface="Times New Roman" pitchFamily="18" charset="0"/>
              </a:rPr>
              <a:t>H</a:t>
            </a:r>
            <a:r>
              <a:rPr lang="en-GB" sz="2000" dirty="0">
                <a:solidFill>
                  <a:srgbClr val="0000FF"/>
                </a:solidFill>
                <a:latin typeface="Arial" pitchFamily="34" charset="0"/>
                <a:cs typeface="Times New Roman" pitchFamily="18" charset="0"/>
              </a:rPr>
              <a:t>) = </a:t>
            </a:r>
            <a:r>
              <a:rPr lang="en-GB" sz="2000" dirty="0">
                <a:solidFill>
                  <a:srgbClr val="0000FF"/>
                </a:solidFill>
                <a:latin typeface="Arial" pitchFamily="34" charset="0"/>
                <a:cs typeface="Times New Roman" pitchFamily="18" charset="0"/>
                <a:sym typeface="Symbol" pitchFamily="18" charset="2"/>
              </a:rPr>
              <a:t></a:t>
            </a:r>
            <a:r>
              <a:rPr lang="en-GB" sz="2000" baseline="-30000" dirty="0">
                <a:solidFill>
                  <a:srgbClr val="0000FF"/>
                </a:solidFill>
                <a:latin typeface="Arial" pitchFamily="34" charset="0"/>
                <a:cs typeface="Times New Roman" pitchFamily="18" charset="0"/>
              </a:rPr>
              <a:t>V</a:t>
            </a:r>
            <a:r>
              <a:rPr lang="en-GB" sz="2000" dirty="0">
                <a:solidFill>
                  <a:srgbClr val="0000FF"/>
                </a:solidFill>
                <a:latin typeface="Arial" pitchFamily="34" charset="0"/>
                <a:cs typeface="Times New Roman" pitchFamily="18" charset="0"/>
              </a:rPr>
              <a:t> </a:t>
            </a:r>
            <a:r>
              <a:rPr lang="en-GB" sz="2000" dirty="0" err="1">
                <a:solidFill>
                  <a:srgbClr val="0000FF"/>
                </a:solidFill>
                <a:latin typeface="Arial" pitchFamily="34" charset="0"/>
                <a:cs typeface="Times New Roman" pitchFamily="18" charset="0"/>
              </a:rPr>
              <a:t>M</a:t>
            </a:r>
            <a:r>
              <a:rPr lang="en-GB" sz="2000" baseline="-30000" dirty="0" err="1">
                <a:solidFill>
                  <a:srgbClr val="0000FF"/>
                </a:solidFill>
                <a:latin typeface="Arial" pitchFamily="34" charset="0"/>
                <a:cs typeface="Times New Roman" pitchFamily="18" charset="0"/>
              </a:rPr>
              <a:t>j</a:t>
            </a:r>
            <a:r>
              <a:rPr lang="en-GB" sz="2000" dirty="0">
                <a:solidFill>
                  <a:srgbClr val="0000FF"/>
                </a:solidFill>
                <a:latin typeface="Arial" pitchFamily="34" charset="0"/>
                <a:cs typeface="Times New Roman" pitchFamily="18" charset="0"/>
              </a:rPr>
              <a:t>(</a:t>
            </a:r>
            <a:r>
              <a:rPr lang="en-GB" sz="2000" b="1" dirty="0">
                <a:solidFill>
                  <a:srgbClr val="0000FF"/>
                </a:solidFill>
                <a:latin typeface="Arial" pitchFamily="34" charset="0"/>
                <a:cs typeface="Times New Roman" pitchFamily="18" charset="0"/>
              </a:rPr>
              <a:t>r</a:t>
            </a:r>
            <a:r>
              <a:rPr lang="en-GB" sz="2000" dirty="0">
                <a:solidFill>
                  <a:srgbClr val="0000FF"/>
                </a:solidFill>
                <a:latin typeface="Arial" pitchFamily="34" charset="0"/>
                <a:cs typeface="Times New Roman" pitchFamily="18" charset="0"/>
              </a:rPr>
              <a:t>)·exp[2</a:t>
            </a:r>
            <a:r>
              <a:rPr lang="en-GB" sz="2000" dirty="0">
                <a:solidFill>
                  <a:srgbClr val="0000FF"/>
                </a:solidFill>
                <a:latin typeface="Arial" pitchFamily="34" charset="0"/>
                <a:cs typeface="Times New Roman" pitchFamily="18" charset="0"/>
                <a:sym typeface="Symbol" pitchFamily="18" charset="2"/>
              </a:rPr>
              <a:t></a:t>
            </a:r>
            <a:r>
              <a:rPr lang="en-GB" sz="2000" dirty="0">
                <a:solidFill>
                  <a:srgbClr val="0000FF"/>
                </a:solidFill>
                <a:latin typeface="Arial" pitchFamily="34" charset="0"/>
                <a:cs typeface="Times New Roman" pitchFamily="18" charset="0"/>
              </a:rPr>
              <a:t>i(</a:t>
            </a:r>
            <a:r>
              <a:rPr lang="en-GB" sz="2000" b="1" dirty="0" err="1">
                <a:solidFill>
                  <a:srgbClr val="0000FF"/>
                </a:solidFill>
                <a:latin typeface="Arial" pitchFamily="34" charset="0"/>
                <a:cs typeface="Times New Roman" pitchFamily="18" charset="0"/>
              </a:rPr>
              <a:t>H</a:t>
            </a:r>
            <a:r>
              <a:rPr lang="en-GB" sz="2000" dirty="0" err="1">
                <a:solidFill>
                  <a:srgbClr val="0000FF"/>
                </a:solidFill>
                <a:latin typeface="Arial" pitchFamily="34" charset="0"/>
                <a:cs typeface="Times New Roman" pitchFamily="18" charset="0"/>
              </a:rPr>
              <a:t>·</a:t>
            </a:r>
            <a:r>
              <a:rPr lang="en-GB" sz="2000" b="1" dirty="0" err="1">
                <a:solidFill>
                  <a:srgbClr val="0000FF"/>
                </a:solidFill>
                <a:latin typeface="Arial" pitchFamily="34" charset="0"/>
                <a:cs typeface="Times New Roman" pitchFamily="18" charset="0"/>
              </a:rPr>
              <a:t>r</a:t>
            </a:r>
            <a:r>
              <a:rPr lang="en-GB" sz="2000" dirty="0">
                <a:solidFill>
                  <a:srgbClr val="0000FF"/>
                </a:solidFill>
                <a:latin typeface="Arial" pitchFamily="34" charset="0"/>
                <a:cs typeface="Times New Roman" pitchFamily="18" charset="0"/>
              </a:rPr>
              <a:t>)]·</a:t>
            </a:r>
            <a:r>
              <a:rPr lang="en-GB" sz="2000" dirty="0" err="1">
                <a:solidFill>
                  <a:srgbClr val="0000FF"/>
                </a:solidFill>
                <a:latin typeface="Arial" pitchFamily="34" charset="0"/>
                <a:cs typeface="Times New Roman" pitchFamily="18" charset="0"/>
              </a:rPr>
              <a:t>d</a:t>
            </a:r>
            <a:r>
              <a:rPr lang="en-GB" sz="2000" b="1" dirty="0" err="1">
                <a:solidFill>
                  <a:srgbClr val="0000FF"/>
                </a:solidFill>
                <a:latin typeface="Arial" pitchFamily="34" charset="0"/>
                <a:cs typeface="Times New Roman" pitchFamily="18" charset="0"/>
              </a:rPr>
              <a:t>r</a:t>
            </a:r>
            <a:endParaRPr lang="de-DE" sz="2000" b="1" dirty="0">
              <a:solidFill>
                <a:srgbClr val="0000FF"/>
              </a:solidFill>
              <a:latin typeface="Arial" pitchFamily="34" charset="0"/>
              <a:cs typeface="Times New Roman" pitchFamily="18" charset="0"/>
            </a:endParaRPr>
          </a:p>
          <a:p>
            <a:pPr>
              <a:spcBef>
                <a:spcPct val="35000"/>
              </a:spcBef>
            </a:pPr>
            <a:r>
              <a:rPr lang="en-GB" sz="2000" dirty="0" smtClean="0">
                <a:latin typeface="Arial" pitchFamily="34" charset="0"/>
                <a:cs typeface="Times New Roman" pitchFamily="18" charset="0"/>
              </a:rPr>
              <a:t> radial Fourier transform of the  ‘magnetic’ electrons </a:t>
            </a:r>
          </a:p>
          <a:p>
            <a:pPr>
              <a:spcBef>
                <a:spcPct val="35000"/>
              </a:spcBef>
            </a:pPr>
            <a:r>
              <a:rPr lang="en-GB" sz="2000" dirty="0" smtClean="0">
                <a:latin typeface="Arial" pitchFamily="34" charset="0"/>
                <a:cs typeface="Times New Roman" pitchFamily="18" charset="0"/>
              </a:rPr>
              <a:t>Density   with  </a:t>
            </a:r>
            <a:r>
              <a:rPr lang="en-GB" sz="2000" dirty="0" err="1" smtClean="0">
                <a:latin typeface="Arial" pitchFamily="34" charset="0"/>
                <a:cs typeface="Times New Roman" pitchFamily="18" charset="0"/>
              </a:rPr>
              <a:t>f</a:t>
            </a:r>
            <a:r>
              <a:rPr lang="en-GB" sz="2000" baseline="-30000" dirty="0" err="1" smtClean="0">
                <a:latin typeface="Arial" pitchFamily="34" charset="0"/>
                <a:cs typeface="Times New Roman" pitchFamily="18" charset="0"/>
              </a:rPr>
              <a:t>Mj</a:t>
            </a:r>
            <a:r>
              <a:rPr lang="en-GB" sz="2000" dirty="0" smtClean="0">
                <a:latin typeface="Arial" pitchFamily="34" charset="0"/>
                <a:cs typeface="Times New Roman" pitchFamily="18" charset="0"/>
              </a:rPr>
              <a:t>(0) = </a:t>
            </a:r>
            <a:r>
              <a:rPr lang="en-GB" sz="2000" dirty="0" smtClean="0">
                <a:latin typeface="Arial" pitchFamily="34" charset="0"/>
                <a:cs typeface="Times New Roman" pitchFamily="18" charset="0"/>
                <a:sym typeface="Symbol" pitchFamily="18" charset="2"/>
              </a:rPr>
              <a:t></a:t>
            </a:r>
            <a:r>
              <a:rPr lang="en-GB" sz="2000" baseline="-30000" dirty="0" smtClean="0">
                <a:latin typeface="Arial" pitchFamily="34" charset="0"/>
                <a:cs typeface="Times New Roman" pitchFamily="18" charset="0"/>
              </a:rPr>
              <a:t>V</a:t>
            </a:r>
            <a:r>
              <a:rPr lang="en-GB" sz="2000" dirty="0" smtClean="0">
                <a:latin typeface="Arial" pitchFamily="34" charset="0"/>
                <a:cs typeface="Times New Roman" pitchFamily="18" charset="0"/>
              </a:rPr>
              <a:t> </a:t>
            </a:r>
            <a:r>
              <a:rPr lang="en-GB" sz="2000" dirty="0" err="1" smtClean="0">
                <a:latin typeface="Arial" pitchFamily="34" charset="0"/>
                <a:cs typeface="Times New Roman" pitchFamily="18" charset="0"/>
              </a:rPr>
              <a:t>M</a:t>
            </a:r>
            <a:r>
              <a:rPr lang="en-GB" sz="2000" baseline="-30000" dirty="0" err="1" smtClean="0">
                <a:latin typeface="Arial" pitchFamily="34" charset="0"/>
                <a:cs typeface="Times New Roman" pitchFamily="18" charset="0"/>
              </a:rPr>
              <a:t>j</a:t>
            </a:r>
            <a:r>
              <a:rPr lang="en-GB" sz="2000" dirty="0" smtClean="0">
                <a:latin typeface="Arial" pitchFamily="34" charset="0"/>
                <a:cs typeface="Times New Roman" pitchFamily="18" charset="0"/>
              </a:rPr>
              <a:t>(</a:t>
            </a:r>
            <a:r>
              <a:rPr lang="en-GB" sz="2000" b="1" dirty="0" smtClean="0">
                <a:latin typeface="Arial" pitchFamily="34" charset="0"/>
                <a:cs typeface="Times New Roman" pitchFamily="18" charset="0"/>
              </a:rPr>
              <a:t>r</a:t>
            </a:r>
            <a:r>
              <a:rPr lang="en-GB" sz="2000" dirty="0" smtClean="0">
                <a:latin typeface="Arial" pitchFamily="34" charset="0"/>
                <a:cs typeface="Times New Roman" pitchFamily="18" charset="0"/>
              </a:rPr>
              <a:t>)·</a:t>
            </a:r>
            <a:r>
              <a:rPr lang="en-GB" sz="2000" dirty="0" err="1" smtClean="0">
                <a:latin typeface="Arial" pitchFamily="34" charset="0"/>
                <a:cs typeface="Times New Roman" pitchFamily="18" charset="0"/>
              </a:rPr>
              <a:t>d</a:t>
            </a:r>
            <a:r>
              <a:rPr lang="en-GB" sz="2000" b="1" dirty="0" err="1" smtClean="0">
                <a:latin typeface="Arial" pitchFamily="34" charset="0"/>
                <a:cs typeface="Times New Roman" pitchFamily="18" charset="0"/>
              </a:rPr>
              <a:t>r</a:t>
            </a:r>
            <a:r>
              <a:rPr lang="en-GB" sz="2000" dirty="0" smtClean="0">
                <a:latin typeface="Arial" pitchFamily="34" charset="0"/>
                <a:cs typeface="Times New Roman" pitchFamily="18" charset="0"/>
              </a:rPr>
              <a:t> = 1 ‘</a:t>
            </a:r>
            <a:endParaRPr lang="de-DE" sz="2000" dirty="0">
              <a:latin typeface="Arial" pitchFamily="34" charset="0"/>
              <a:cs typeface="Times New Roman" pitchFamily="18" charset="0"/>
            </a:endParaRPr>
          </a:p>
          <a:p>
            <a:pPr>
              <a:spcBef>
                <a:spcPct val="35000"/>
              </a:spcBef>
            </a:pPr>
            <a:endParaRPr lang="de-DE" sz="2000" dirty="0">
              <a:latin typeface="Arial" pitchFamily="34" charset="0"/>
              <a:cs typeface="Times New Roman" pitchFamily="18" charset="0"/>
            </a:endParaRPr>
          </a:p>
          <a:p>
            <a:endParaRPr lang="de-DE" sz="2000" dirty="0">
              <a:latin typeface="Arial" pitchFamily="34" charset="0"/>
              <a:cs typeface="Times New Roman" pitchFamily="18" charset="0"/>
            </a:endParaRPr>
          </a:p>
        </p:txBody>
      </p:sp>
      <p:graphicFrame>
        <p:nvGraphicFramePr>
          <p:cNvPr id="90117" name="Object 5"/>
          <p:cNvGraphicFramePr>
            <a:graphicFrameLocks noChangeAspect="1"/>
          </p:cNvGraphicFramePr>
          <p:nvPr/>
        </p:nvGraphicFramePr>
        <p:xfrm>
          <a:off x="2771800" y="1052736"/>
          <a:ext cx="768350" cy="739775"/>
        </p:xfrm>
        <a:graphic>
          <a:graphicData uri="http://schemas.openxmlformats.org/presentationml/2006/ole">
            <mc:AlternateContent xmlns:mc="http://schemas.openxmlformats.org/markup-compatibility/2006">
              <mc:Choice xmlns:v="urn:schemas-microsoft-com:vml" Requires="v">
                <p:oleObj spid="_x0000_s1072" name="Équation" r:id="rId4" imgW="431640" imgH="457200" progId="Equation.3">
                  <p:embed/>
                </p:oleObj>
              </mc:Choice>
              <mc:Fallback>
                <p:oleObj name="Équation" r:id="rId4" imgW="43164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052736"/>
                        <a:ext cx="768350"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ZoneTexte 4"/>
          <p:cNvSpPr txBox="1"/>
          <p:nvPr/>
        </p:nvSpPr>
        <p:spPr>
          <a:xfrm>
            <a:off x="0" y="0"/>
            <a:ext cx="9144000" cy="954107"/>
          </a:xfrm>
          <a:prstGeom prst="rect">
            <a:avLst/>
          </a:prstGeom>
          <a:solidFill>
            <a:srgbClr val="FFFF00"/>
          </a:solidFill>
        </p:spPr>
        <p:txBody>
          <a:bodyPr wrap="square" rtlCol="0">
            <a:spAutoFit/>
          </a:bodyPr>
          <a:lstStyle/>
          <a:p>
            <a:pPr algn="ctr"/>
            <a:r>
              <a:rPr lang="en-GB" sz="2800" b="1" dirty="0" smtClean="0">
                <a:latin typeface="Arial" pitchFamily="34" charset="0"/>
                <a:cs typeface="Times New Roman" pitchFamily="18" charset="0"/>
              </a:rPr>
              <a:t>         Utmost property of the neutron diffraction</a:t>
            </a:r>
          </a:p>
          <a:p>
            <a:pPr algn="ctr"/>
            <a:r>
              <a:rPr lang="en-GB" sz="2800" b="1" dirty="0" smtClean="0">
                <a:latin typeface="Arial" pitchFamily="34" charset="0"/>
                <a:cs typeface="Times New Roman" pitchFamily="18" charset="0"/>
              </a:rPr>
              <a:t>Magnetic structure factor</a:t>
            </a:r>
            <a:endParaRPr lang="en-US" sz="2800" dirty="0"/>
          </a:p>
        </p:txBody>
      </p:sp>
    </p:spTree>
    <p:extLst>
      <p:ext uri="{BB962C8B-B14F-4D97-AF65-F5344CB8AC3E}">
        <p14:creationId xmlns:p14="http://schemas.microsoft.com/office/powerpoint/2010/main" val="2652851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03993" y="1052736"/>
            <a:ext cx="8736013" cy="515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571500">
              <a:defRPr sz="2400">
                <a:solidFill>
                  <a:schemeClr val="tx1"/>
                </a:solidFill>
                <a:latin typeface="Times New Roman" pitchFamily="18" charset="0"/>
              </a:defRPr>
            </a:lvl1pPr>
            <a:lvl2pPr defTabSz="571500">
              <a:defRPr sz="2400">
                <a:solidFill>
                  <a:schemeClr val="tx1"/>
                </a:solidFill>
                <a:latin typeface="Times New Roman" pitchFamily="18" charset="0"/>
              </a:defRPr>
            </a:lvl2pPr>
            <a:lvl3pPr defTabSz="571500">
              <a:defRPr sz="2400">
                <a:solidFill>
                  <a:schemeClr val="tx1"/>
                </a:solidFill>
                <a:latin typeface="Times New Roman" pitchFamily="18" charset="0"/>
              </a:defRPr>
            </a:lvl3pPr>
            <a:lvl4pPr defTabSz="571500">
              <a:defRPr sz="2400">
                <a:solidFill>
                  <a:schemeClr val="tx1"/>
                </a:solidFill>
                <a:latin typeface="Times New Roman" pitchFamily="18" charset="0"/>
              </a:defRPr>
            </a:lvl4pPr>
            <a:lvl5pPr defTabSz="571500">
              <a:defRPr sz="2400">
                <a:solidFill>
                  <a:schemeClr val="tx1"/>
                </a:solidFill>
                <a:latin typeface="Times New Roman" pitchFamily="18" charset="0"/>
              </a:defRPr>
            </a:lvl5pPr>
            <a:lvl6pPr defTabSz="571500" fontAlgn="base">
              <a:spcBef>
                <a:spcPct val="0"/>
              </a:spcBef>
              <a:spcAft>
                <a:spcPct val="0"/>
              </a:spcAft>
              <a:defRPr sz="2400">
                <a:solidFill>
                  <a:schemeClr val="tx1"/>
                </a:solidFill>
                <a:latin typeface="Times New Roman" pitchFamily="18" charset="0"/>
              </a:defRPr>
            </a:lvl6pPr>
            <a:lvl7pPr defTabSz="571500" fontAlgn="base">
              <a:spcBef>
                <a:spcPct val="0"/>
              </a:spcBef>
              <a:spcAft>
                <a:spcPct val="0"/>
              </a:spcAft>
              <a:defRPr sz="2400">
                <a:solidFill>
                  <a:schemeClr val="tx1"/>
                </a:solidFill>
                <a:latin typeface="Times New Roman" pitchFamily="18" charset="0"/>
              </a:defRPr>
            </a:lvl7pPr>
            <a:lvl8pPr defTabSz="571500" fontAlgn="base">
              <a:spcBef>
                <a:spcPct val="0"/>
              </a:spcBef>
              <a:spcAft>
                <a:spcPct val="0"/>
              </a:spcAft>
              <a:defRPr sz="2400">
                <a:solidFill>
                  <a:schemeClr val="tx1"/>
                </a:solidFill>
                <a:latin typeface="Times New Roman" pitchFamily="18" charset="0"/>
              </a:defRPr>
            </a:lvl8pPr>
            <a:lvl9pPr defTabSz="571500" fontAlgn="base">
              <a:spcBef>
                <a:spcPct val="0"/>
              </a:spcBef>
              <a:spcAft>
                <a:spcPct val="0"/>
              </a:spcAft>
              <a:defRPr sz="2400">
                <a:solidFill>
                  <a:schemeClr val="tx1"/>
                </a:solidFill>
                <a:latin typeface="Times New Roman" pitchFamily="18" charset="0"/>
              </a:defRPr>
            </a:lvl9pPr>
          </a:lstStyle>
          <a:p>
            <a:pPr>
              <a:buFont typeface="Wingdings 3" pitchFamily="18" charset="2"/>
              <a:buNone/>
            </a:pPr>
            <a:r>
              <a:rPr lang="en-GB" sz="2200" dirty="0">
                <a:solidFill>
                  <a:srgbClr val="FF0000"/>
                </a:solidFill>
                <a:latin typeface="AvantGarde Md BT" pitchFamily="34" charset="0"/>
                <a:cs typeface="Times New Roman" pitchFamily="18" charset="0"/>
                <a:sym typeface="Wingdings 3" pitchFamily="18" charset="2"/>
              </a:rPr>
              <a:t></a:t>
            </a:r>
            <a:r>
              <a:rPr lang="en-GB" sz="2200" b="1" dirty="0">
                <a:latin typeface="AvantGarde Md BT" pitchFamily="34" charset="0"/>
                <a:cs typeface="Times New Roman" pitchFamily="18" charset="0"/>
              </a:rPr>
              <a:t> </a:t>
            </a:r>
            <a:r>
              <a:rPr lang="de-DE" sz="2200" b="1" dirty="0">
                <a:latin typeface="AvantGarde Md BT" pitchFamily="34" charset="0"/>
                <a:cs typeface="Times New Roman" pitchFamily="18" charset="0"/>
              </a:rPr>
              <a:t>	</a:t>
            </a:r>
            <a:r>
              <a:rPr lang="en-GB" sz="2200" b="1" dirty="0">
                <a:solidFill>
                  <a:srgbClr val="0000FF"/>
                </a:solidFill>
                <a:latin typeface="Arial" pitchFamily="34" charset="0"/>
                <a:cs typeface="Times New Roman" pitchFamily="18" charset="0"/>
              </a:rPr>
              <a:t>Bragg intensity of magnetic and nuclear neutron</a:t>
            </a:r>
            <a:r>
              <a:rPr lang="de-DE" sz="2200" b="1" dirty="0">
                <a:solidFill>
                  <a:srgbClr val="0000FF"/>
                </a:solidFill>
                <a:latin typeface="Arial" pitchFamily="34" charset="0"/>
                <a:cs typeface="Times New Roman" pitchFamily="18" charset="0"/>
              </a:rPr>
              <a:t> </a:t>
            </a:r>
            <a:r>
              <a:rPr lang="en-GB" sz="2200" b="1" dirty="0">
                <a:solidFill>
                  <a:srgbClr val="0000FF"/>
                </a:solidFill>
                <a:latin typeface="Arial" pitchFamily="34" charset="0"/>
                <a:cs typeface="Times New Roman" pitchFamily="18" charset="0"/>
              </a:rPr>
              <a:t>scattering</a:t>
            </a:r>
            <a:r>
              <a:rPr lang="en-GB" sz="2200" dirty="0">
                <a:latin typeface="Arial" pitchFamily="34" charset="0"/>
                <a:cs typeface="Times New Roman" pitchFamily="18" charset="0"/>
              </a:rPr>
              <a:t> 	</a:t>
            </a:r>
            <a:r>
              <a:rPr lang="en-GB" sz="2200" dirty="0" smtClean="0">
                <a:latin typeface="Arial" pitchFamily="34" charset="0"/>
                <a:cs typeface="Times New Roman" pitchFamily="18" charset="0"/>
              </a:rPr>
              <a:t>are </a:t>
            </a:r>
            <a:r>
              <a:rPr lang="en-GB" sz="2200" dirty="0">
                <a:latin typeface="Arial" pitchFamily="34" charset="0"/>
                <a:cs typeface="Times New Roman" pitchFamily="18" charset="0"/>
              </a:rPr>
              <a:t>of the </a:t>
            </a:r>
            <a:r>
              <a:rPr lang="en-GB" sz="2200" b="1" dirty="0">
                <a:solidFill>
                  <a:srgbClr val="0000FF"/>
                </a:solidFill>
                <a:latin typeface="Arial" pitchFamily="34" charset="0"/>
                <a:cs typeface="Times New Roman" pitchFamily="18" charset="0"/>
              </a:rPr>
              <a:t>same order of</a:t>
            </a:r>
            <a:r>
              <a:rPr lang="de-DE" sz="2200" b="1" dirty="0">
                <a:solidFill>
                  <a:srgbClr val="0000FF"/>
                </a:solidFill>
                <a:latin typeface="Arial" pitchFamily="34" charset="0"/>
                <a:cs typeface="Times New Roman" pitchFamily="18" charset="0"/>
              </a:rPr>
              <a:t> </a:t>
            </a:r>
            <a:r>
              <a:rPr lang="en-GB" sz="2200" b="1" dirty="0">
                <a:solidFill>
                  <a:srgbClr val="0000FF"/>
                </a:solidFill>
                <a:latin typeface="Arial" pitchFamily="34" charset="0"/>
                <a:cs typeface="Times New Roman" pitchFamily="18" charset="0"/>
              </a:rPr>
              <a:t>magnitude</a:t>
            </a:r>
            <a:r>
              <a:rPr lang="en-GB" sz="2200" dirty="0">
                <a:latin typeface="Arial" pitchFamily="34" charset="0"/>
                <a:cs typeface="Times New Roman" pitchFamily="18" charset="0"/>
              </a:rPr>
              <a:t>.</a:t>
            </a:r>
          </a:p>
          <a:p>
            <a:r>
              <a:rPr lang="en-GB" sz="2200" dirty="0">
                <a:latin typeface="Arial" pitchFamily="34" charset="0"/>
                <a:cs typeface="Times New Roman" pitchFamily="18" charset="0"/>
              </a:rPr>
              <a:t> </a:t>
            </a:r>
          </a:p>
          <a:p>
            <a:pPr>
              <a:buFont typeface="Wingdings 3" pitchFamily="18" charset="2"/>
              <a:buNone/>
            </a:pPr>
            <a:r>
              <a:rPr lang="en-GB" sz="2200" dirty="0">
                <a:solidFill>
                  <a:srgbClr val="FF0000"/>
                </a:solidFill>
                <a:latin typeface="AvantGarde Md BT" pitchFamily="34" charset="0"/>
                <a:cs typeface="Times New Roman" pitchFamily="18" charset="0"/>
                <a:sym typeface="Wingdings 3" pitchFamily="18" charset="2"/>
              </a:rPr>
              <a:t></a:t>
            </a:r>
            <a:r>
              <a:rPr lang="en-GB" sz="2200" dirty="0">
                <a:latin typeface="AvantGarde Md BT" pitchFamily="34" charset="0"/>
                <a:cs typeface="Times New Roman" pitchFamily="18" charset="0"/>
              </a:rPr>
              <a:t> </a:t>
            </a:r>
            <a:r>
              <a:rPr lang="de-DE" sz="2200" dirty="0">
                <a:latin typeface="AvantGarde Md BT" pitchFamily="34" charset="0"/>
                <a:cs typeface="Times New Roman" pitchFamily="18" charset="0"/>
              </a:rPr>
              <a:t>	</a:t>
            </a:r>
            <a:r>
              <a:rPr lang="en-GB" sz="2200" dirty="0">
                <a:latin typeface="Arial" pitchFamily="34" charset="0"/>
                <a:cs typeface="Times New Roman" pitchFamily="18" charset="0"/>
              </a:rPr>
              <a:t>For </a:t>
            </a:r>
            <a:r>
              <a:rPr lang="en-GB" sz="2200" b="1" dirty="0" err="1">
                <a:latin typeface="Arial" pitchFamily="34" charset="0"/>
                <a:cs typeface="Times New Roman" pitchFamily="18" charset="0"/>
              </a:rPr>
              <a:t>unpolari</a:t>
            </a:r>
            <a:r>
              <a:rPr lang="de-DE" sz="2200" b="1" dirty="0">
                <a:latin typeface="Arial" pitchFamily="34" charset="0"/>
                <a:cs typeface="Times New Roman" pitchFamily="18" charset="0"/>
              </a:rPr>
              <a:t>s</a:t>
            </a:r>
            <a:r>
              <a:rPr lang="en-GB" sz="2200" b="1" dirty="0" err="1">
                <a:latin typeface="Arial" pitchFamily="34" charset="0"/>
                <a:cs typeface="Times New Roman" pitchFamily="18" charset="0"/>
              </a:rPr>
              <a:t>ed</a:t>
            </a:r>
            <a:r>
              <a:rPr lang="en-GB" sz="2200" b="1" dirty="0">
                <a:latin typeface="Arial" pitchFamily="34" charset="0"/>
                <a:cs typeface="Times New Roman" pitchFamily="18" charset="0"/>
              </a:rPr>
              <a:t> neutrons</a:t>
            </a:r>
            <a:r>
              <a:rPr lang="en-GB" sz="2200" dirty="0">
                <a:latin typeface="Arial" pitchFamily="34" charset="0"/>
                <a:cs typeface="Times New Roman" pitchFamily="18" charset="0"/>
              </a:rPr>
              <a:t>: </a:t>
            </a:r>
            <a:endParaRPr lang="de-DE" sz="2200" dirty="0">
              <a:latin typeface="Arial" pitchFamily="34" charset="0"/>
              <a:cs typeface="Times New Roman" pitchFamily="18" charset="0"/>
            </a:endParaRPr>
          </a:p>
          <a:p>
            <a:pPr>
              <a:buFont typeface="Wingdings 3" pitchFamily="18" charset="2"/>
              <a:buNone/>
            </a:pPr>
            <a:r>
              <a:rPr lang="de-DE" sz="2200" dirty="0">
                <a:latin typeface="Arial" pitchFamily="34" charset="0"/>
                <a:cs typeface="Times New Roman" pitchFamily="18" charset="0"/>
              </a:rPr>
              <a:t>	</a:t>
            </a:r>
            <a:r>
              <a:rPr lang="en-GB" sz="2200" b="1" dirty="0">
                <a:solidFill>
                  <a:srgbClr val="0000FF"/>
                </a:solidFill>
                <a:latin typeface="Arial" pitchFamily="34" charset="0"/>
                <a:cs typeface="Times New Roman" pitchFamily="18" charset="0"/>
              </a:rPr>
              <a:t>incoherent superposition</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of</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magnetic</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and</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nuclear</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contributions</a:t>
            </a:r>
            <a:endParaRPr lang="de-DE" sz="2200" b="1" dirty="0">
              <a:solidFill>
                <a:srgbClr val="0000FF"/>
              </a:solidFill>
              <a:latin typeface="Arial" pitchFamily="34" charset="0"/>
              <a:cs typeface="Times New Roman" pitchFamily="18" charset="0"/>
            </a:endParaRPr>
          </a:p>
          <a:p>
            <a:pPr>
              <a:spcBef>
                <a:spcPct val="25000"/>
              </a:spcBef>
              <a:buFont typeface="Wingdings 3" pitchFamily="18" charset="2"/>
              <a:buNone/>
            </a:pPr>
            <a:r>
              <a:rPr lang="de-DE" sz="2200" dirty="0">
                <a:latin typeface="Arial" pitchFamily="34" charset="0"/>
                <a:cs typeface="Times New Roman" pitchFamily="18" charset="0"/>
              </a:rPr>
              <a:t>	</a:t>
            </a:r>
            <a:r>
              <a:rPr lang="en-GB" sz="2200" dirty="0">
                <a:latin typeface="Arial" pitchFamily="34" charset="0"/>
                <a:cs typeface="Times New Roman" pitchFamily="18" charset="0"/>
              </a:rPr>
              <a:t>I(</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 = I</a:t>
            </a:r>
            <a:r>
              <a:rPr lang="en-GB" sz="2200" baseline="-30000" dirty="0">
                <a:latin typeface="Arial" pitchFamily="34" charset="0"/>
                <a:cs typeface="Times New Roman" pitchFamily="18" charset="0"/>
              </a:rPr>
              <a:t>N</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 + I</a:t>
            </a:r>
            <a:r>
              <a:rPr lang="en-GB" sz="2200" baseline="-30000" dirty="0">
                <a:latin typeface="Arial" pitchFamily="34" charset="0"/>
                <a:cs typeface="Times New Roman" pitchFamily="18" charset="0"/>
              </a:rPr>
              <a:t>M</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 </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|F</a:t>
            </a:r>
            <a:r>
              <a:rPr lang="en-GB" sz="2200" baseline="-30000" dirty="0">
                <a:latin typeface="Arial" pitchFamily="34" charset="0"/>
                <a:cs typeface="Times New Roman" pitchFamily="18" charset="0"/>
              </a:rPr>
              <a:t>N</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baseline="30000" dirty="0">
                <a:latin typeface="Arial" pitchFamily="34" charset="0"/>
                <a:cs typeface="Times New Roman" pitchFamily="18" charset="0"/>
              </a:rPr>
              <a:t>2</a:t>
            </a:r>
            <a:r>
              <a:rPr lang="en-GB" sz="2200" dirty="0">
                <a:latin typeface="Arial" pitchFamily="34" charset="0"/>
                <a:cs typeface="Times New Roman" pitchFamily="18" charset="0"/>
              </a:rPr>
              <a:t> + |F</a:t>
            </a:r>
            <a:r>
              <a:rPr lang="en-GB" sz="2200" baseline="-30000" dirty="0">
                <a:latin typeface="Arial" pitchFamily="34" charset="0"/>
                <a:cs typeface="Times New Roman" pitchFamily="18" charset="0"/>
              </a:rPr>
              <a:t>M</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baseline="30000" dirty="0">
                <a:latin typeface="Arial" pitchFamily="34" charset="0"/>
                <a:cs typeface="Times New Roman" pitchFamily="18" charset="0"/>
              </a:rPr>
              <a:t>2</a:t>
            </a:r>
            <a:endParaRPr lang="en-GB" sz="2200" dirty="0">
              <a:latin typeface="Arial" pitchFamily="34" charset="0"/>
              <a:cs typeface="Times New Roman" pitchFamily="18" charset="0"/>
            </a:endParaRPr>
          </a:p>
          <a:p>
            <a:r>
              <a:rPr lang="en-GB" sz="2200" dirty="0">
                <a:latin typeface="AvantGarde Md BT" pitchFamily="34" charset="0"/>
                <a:cs typeface="Times New Roman" pitchFamily="18" charset="0"/>
              </a:rPr>
              <a:t> </a:t>
            </a:r>
          </a:p>
          <a:p>
            <a:r>
              <a:rPr lang="en-GB" sz="2200" dirty="0">
                <a:solidFill>
                  <a:srgbClr val="FF0000"/>
                </a:solidFill>
                <a:latin typeface="AvantGarde Md BT" pitchFamily="34" charset="0"/>
                <a:cs typeface="Times New Roman" pitchFamily="18" charset="0"/>
                <a:sym typeface="Wingdings 3" pitchFamily="18" charset="2"/>
              </a:rPr>
              <a:t></a:t>
            </a:r>
            <a:r>
              <a:rPr lang="en-GB" sz="2200" dirty="0">
                <a:latin typeface="AvantGarde Md BT" pitchFamily="34" charset="0"/>
                <a:cs typeface="Times New Roman" pitchFamily="18" charset="0"/>
                <a:sym typeface="Symbol" pitchFamily="18" charset="2"/>
              </a:rPr>
              <a:t> </a:t>
            </a:r>
            <a:r>
              <a:rPr lang="de-DE" sz="2200" dirty="0">
                <a:latin typeface="AvantGarde Md BT" pitchFamily="34" charset="0"/>
                <a:cs typeface="Times New Roman" pitchFamily="18" charset="0"/>
                <a:sym typeface="Symbol" pitchFamily="18" charset="2"/>
              </a:rPr>
              <a:t>	</a:t>
            </a:r>
            <a:r>
              <a:rPr lang="en-GB" sz="2200" dirty="0">
                <a:latin typeface="Arial" pitchFamily="34" charset="0"/>
                <a:cs typeface="Times New Roman" pitchFamily="18" charset="0"/>
              </a:rPr>
              <a:t>For </a:t>
            </a:r>
            <a:r>
              <a:rPr lang="en-GB" sz="2200" b="1" dirty="0">
                <a:latin typeface="Arial" pitchFamily="34" charset="0"/>
                <a:cs typeface="Times New Roman" pitchFamily="18" charset="0"/>
              </a:rPr>
              <a:t>polarised neutrons</a:t>
            </a:r>
            <a:r>
              <a:rPr lang="en-GB" sz="2200" dirty="0">
                <a:latin typeface="Arial" pitchFamily="34" charset="0"/>
                <a:cs typeface="Times New Roman" pitchFamily="18" charset="0"/>
              </a:rPr>
              <a:t>: </a:t>
            </a:r>
            <a:endParaRPr lang="de-DE" sz="2200" dirty="0">
              <a:latin typeface="Arial" pitchFamily="34" charset="0"/>
              <a:cs typeface="Times New Roman" pitchFamily="18" charset="0"/>
            </a:endParaRPr>
          </a:p>
          <a:p>
            <a:r>
              <a:rPr lang="de-DE" sz="2200" dirty="0">
                <a:latin typeface="Arial" pitchFamily="34" charset="0"/>
                <a:cs typeface="Times New Roman" pitchFamily="18" charset="0"/>
              </a:rPr>
              <a:t>	</a:t>
            </a:r>
            <a:r>
              <a:rPr lang="en-GB" sz="2200" b="1" dirty="0">
                <a:solidFill>
                  <a:srgbClr val="0000FF"/>
                </a:solidFill>
                <a:latin typeface="Arial" pitchFamily="34" charset="0"/>
                <a:cs typeface="Times New Roman" pitchFamily="18" charset="0"/>
              </a:rPr>
              <a:t>coherent superposition</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of</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magnetic</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and</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nuclear</a:t>
            </a:r>
            <a:r>
              <a:rPr lang="de-DE" sz="2200" b="1" dirty="0">
                <a:solidFill>
                  <a:srgbClr val="0000FF"/>
                </a:solidFill>
                <a:latin typeface="Arial" pitchFamily="34" charset="0"/>
                <a:cs typeface="Times New Roman" pitchFamily="18" charset="0"/>
              </a:rPr>
              <a:t> 	</a:t>
            </a:r>
            <a:r>
              <a:rPr lang="de-DE" sz="2200" b="1" dirty="0" err="1">
                <a:solidFill>
                  <a:srgbClr val="0000FF"/>
                </a:solidFill>
                <a:latin typeface="Arial" pitchFamily="34" charset="0"/>
                <a:cs typeface="Times New Roman" pitchFamily="18" charset="0"/>
              </a:rPr>
              <a:t>contributions</a:t>
            </a:r>
            <a:endParaRPr lang="en-GB" sz="2200" b="1" dirty="0">
              <a:solidFill>
                <a:srgbClr val="0000FF"/>
              </a:solidFill>
              <a:latin typeface="Arial" pitchFamily="34" charset="0"/>
              <a:cs typeface="Times New Roman" pitchFamily="18" charset="0"/>
            </a:endParaRPr>
          </a:p>
          <a:p>
            <a:pPr>
              <a:spcBef>
                <a:spcPct val="35000"/>
              </a:spcBef>
              <a:spcAft>
                <a:spcPct val="35000"/>
              </a:spcAft>
            </a:pPr>
            <a:r>
              <a:rPr lang="en-GB" sz="2200" dirty="0">
                <a:latin typeface="Arial" pitchFamily="34" charset="0"/>
                <a:cs typeface="Times New Roman" pitchFamily="18" charset="0"/>
              </a:rPr>
              <a:t>	[|F(</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baseline="30000" dirty="0">
                <a:latin typeface="Arial" pitchFamily="34" charset="0"/>
                <a:cs typeface="Times New Roman" pitchFamily="18" charset="0"/>
              </a:rPr>
              <a:t>2</a:t>
            </a:r>
            <a:r>
              <a:rPr lang="en-GB" sz="2200" dirty="0">
                <a:latin typeface="Arial" pitchFamily="34" charset="0"/>
                <a:cs typeface="Times New Roman" pitchFamily="18" charset="0"/>
              </a:rPr>
              <a:t>]</a:t>
            </a:r>
            <a:r>
              <a:rPr lang="en-GB" sz="2200" baseline="300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 |F</a:t>
            </a:r>
            <a:r>
              <a:rPr lang="en-GB" sz="2200" baseline="-30000" dirty="0">
                <a:latin typeface="Arial" pitchFamily="34" charset="0"/>
                <a:cs typeface="Times New Roman" pitchFamily="18" charset="0"/>
              </a:rPr>
              <a:t>N</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 </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F</a:t>
            </a:r>
            <a:r>
              <a:rPr lang="en-GB" sz="2200" baseline="-30000" dirty="0">
                <a:latin typeface="Arial" pitchFamily="34" charset="0"/>
                <a:cs typeface="Times New Roman" pitchFamily="18" charset="0"/>
              </a:rPr>
              <a:t>M</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baseline="30000" dirty="0">
                <a:latin typeface="Arial" pitchFamily="34" charset="0"/>
                <a:cs typeface="Times New Roman" pitchFamily="18" charset="0"/>
              </a:rPr>
              <a:t>2</a:t>
            </a:r>
            <a:endParaRPr lang="en-GB" sz="2200" dirty="0">
              <a:latin typeface="Arial" pitchFamily="34" charset="0"/>
              <a:cs typeface="Times New Roman" pitchFamily="18" charset="0"/>
            </a:endParaRPr>
          </a:p>
          <a:p>
            <a:r>
              <a:rPr lang="en-GB" sz="2200" dirty="0">
                <a:latin typeface="Arial" pitchFamily="34" charset="0"/>
                <a:cs typeface="Times New Roman" pitchFamily="18" charset="0"/>
              </a:rPr>
              <a:t>	with the interference terms </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2</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F</a:t>
            </a:r>
            <a:r>
              <a:rPr lang="en-GB" sz="2200" baseline="-30000" dirty="0">
                <a:latin typeface="Arial" pitchFamily="34" charset="0"/>
                <a:cs typeface="Times New Roman" pitchFamily="18" charset="0"/>
              </a:rPr>
              <a:t>N</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 F</a:t>
            </a:r>
            <a:r>
              <a:rPr lang="en-GB" sz="2200" baseline="-30000" dirty="0">
                <a:latin typeface="Arial" pitchFamily="34" charset="0"/>
                <a:cs typeface="Times New Roman" pitchFamily="18" charset="0"/>
              </a:rPr>
              <a:t>M</a:t>
            </a:r>
            <a:r>
              <a:rPr lang="en-GB" sz="2200" dirty="0">
                <a:latin typeface="Arial" pitchFamily="34" charset="0"/>
                <a:cs typeface="Times New Roman" pitchFamily="18" charset="0"/>
              </a:rPr>
              <a:t>(</a:t>
            </a:r>
            <a:r>
              <a:rPr lang="en-GB" sz="2200" b="1" dirty="0">
                <a:latin typeface="Arial" pitchFamily="34" charset="0"/>
                <a:cs typeface="Times New Roman" pitchFamily="18" charset="0"/>
              </a:rPr>
              <a:t>H</a:t>
            </a:r>
            <a:r>
              <a:rPr lang="en-GB" sz="2200" dirty="0">
                <a:latin typeface="Arial" pitchFamily="34" charset="0"/>
                <a:cs typeface="Times New Roman" pitchFamily="18" charset="0"/>
              </a:rPr>
              <a:t>)</a:t>
            </a:r>
            <a:r>
              <a:rPr lang="en-GB" sz="2200" dirty="0">
                <a:latin typeface="Arial" pitchFamily="34" charset="0"/>
                <a:cs typeface="Times New Roman" pitchFamily="18" charset="0"/>
                <a:sym typeface="Symbol" pitchFamily="18" charset="2"/>
              </a:rPr>
              <a:t></a:t>
            </a:r>
            <a:r>
              <a:rPr lang="de-DE" sz="2200" dirty="0">
                <a:latin typeface="Arial" pitchFamily="34" charset="0"/>
                <a:cs typeface="Times New Roman" pitchFamily="18" charset="0"/>
              </a:rPr>
              <a:t> </a:t>
            </a:r>
            <a:r>
              <a:rPr lang="en-GB" sz="2200" dirty="0">
                <a:latin typeface="Arial" pitchFamily="34" charset="0"/>
                <a:cs typeface="Times New Roman" pitchFamily="18" charset="0"/>
              </a:rPr>
              <a:t>according to the </a:t>
            </a:r>
            <a:r>
              <a:rPr lang="de-DE" sz="2200" dirty="0">
                <a:latin typeface="Arial" pitchFamily="34" charset="0"/>
                <a:cs typeface="Times New Roman" pitchFamily="18" charset="0"/>
              </a:rPr>
              <a:t/>
            </a:r>
            <a:br>
              <a:rPr lang="de-DE" sz="2200" dirty="0">
                <a:latin typeface="Arial" pitchFamily="34" charset="0"/>
                <a:cs typeface="Times New Roman" pitchFamily="18" charset="0"/>
              </a:rPr>
            </a:br>
            <a:r>
              <a:rPr lang="de-DE" sz="2200" dirty="0">
                <a:latin typeface="Arial" pitchFamily="34" charset="0"/>
                <a:cs typeface="Times New Roman" pitchFamily="18" charset="0"/>
              </a:rPr>
              <a:t>	</a:t>
            </a:r>
            <a:r>
              <a:rPr lang="en-GB" sz="2200" dirty="0">
                <a:latin typeface="Arial" pitchFamily="34" charset="0"/>
                <a:cs typeface="Times New Roman" pitchFamily="18" charset="0"/>
              </a:rPr>
              <a:t>two possible directions of</a:t>
            </a:r>
            <a:r>
              <a:rPr lang="de-DE" sz="2200" dirty="0">
                <a:latin typeface="Arial" pitchFamily="34" charset="0"/>
                <a:cs typeface="Times New Roman" pitchFamily="18" charset="0"/>
              </a:rPr>
              <a:t> </a:t>
            </a:r>
            <a:r>
              <a:rPr lang="en-GB" sz="2200" dirty="0">
                <a:latin typeface="Arial" pitchFamily="34" charset="0"/>
                <a:cs typeface="Times New Roman" pitchFamily="18" charset="0"/>
              </a:rPr>
              <a:t>polarisation (+ and </a:t>
            </a:r>
            <a:r>
              <a:rPr lang="en-GB" sz="2200" dirty="0">
                <a:latin typeface="Arial" pitchFamily="34" charset="0"/>
                <a:cs typeface="Times New Roman" pitchFamily="18" charset="0"/>
                <a:sym typeface="Symbol" pitchFamily="18" charset="2"/>
              </a:rPr>
              <a:t></a:t>
            </a:r>
            <a:r>
              <a:rPr lang="en-GB" sz="2200" dirty="0">
                <a:latin typeface="Arial" pitchFamily="34" charset="0"/>
                <a:cs typeface="Times New Roman" pitchFamily="18" charset="0"/>
              </a:rPr>
              <a:t>)</a:t>
            </a:r>
            <a:r>
              <a:rPr lang="de-DE" sz="2200" dirty="0">
                <a:latin typeface="Arial" pitchFamily="34" charset="0"/>
                <a:cs typeface="Times New Roman" pitchFamily="18" charset="0"/>
              </a:rPr>
              <a:t>.</a:t>
            </a:r>
            <a:endParaRPr lang="en-GB" sz="2200" dirty="0">
              <a:latin typeface="Arial" pitchFamily="34" charset="0"/>
            </a:endParaRPr>
          </a:p>
        </p:txBody>
      </p:sp>
      <p:sp>
        <p:nvSpPr>
          <p:cNvPr id="3" name="ZoneTexte 2"/>
          <p:cNvSpPr txBox="1"/>
          <p:nvPr/>
        </p:nvSpPr>
        <p:spPr>
          <a:xfrm>
            <a:off x="0" y="-1"/>
            <a:ext cx="9144000" cy="646331"/>
          </a:xfrm>
          <a:prstGeom prst="rect">
            <a:avLst/>
          </a:prstGeom>
          <a:solidFill>
            <a:srgbClr val="FFFF00"/>
          </a:solidFill>
        </p:spPr>
        <p:txBody>
          <a:bodyPr wrap="square" rtlCol="0">
            <a:spAutoFit/>
          </a:bodyPr>
          <a:lstStyle/>
          <a:p>
            <a:pPr algn="ctr"/>
            <a:r>
              <a:rPr lang="en-US" sz="3600" dirty="0" smtClean="0"/>
              <a:t>Neutron diffraction: Some Important features </a:t>
            </a:r>
            <a:endParaRPr lang="en-US" sz="3600" dirty="0"/>
          </a:p>
        </p:txBody>
      </p:sp>
    </p:spTree>
    <p:extLst>
      <p:ext uri="{BB962C8B-B14F-4D97-AF65-F5344CB8AC3E}">
        <p14:creationId xmlns:p14="http://schemas.microsoft.com/office/powerpoint/2010/main" val="31116456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book}\pagestyle{empty}&#10;  \usepackage{amsbsy} % introduit pour les symboles en gras&#10;  \usepackage{amssymb} % Introduit pour les symboles de la famille \var...&#10;  \usepackage{amsmath} % introduit pour la numérotation des groupes&#10;\begin{document}&#10;$$\label{HansenCoppens}&#10;s(\vec{r})=\sum_{\text{at (mag)}}\rho_{at}(\uparrow,\vec{r}-\vec{R}_{at})-\rho_{at}(\downarrow,\vec{r}-\vec{R}_{at})$$\end{document}&#10;"/>
  <p:tag name="EXTERNALNAME" val="txp_fig"/>
  <p:tag name="BLEND" val="Faux"/>
  <p:tag name="TRANSPARENT" val="Faux"/>
  <p:tag name="KEEPFILES" val="Faux"/>
  <p:tag name="DEBUGPAUSE" val="Faux"/>
  <p:tag name="RESOLUTION" val="1200"/>
  <p:tag name="TIMEOUT" val="(none)"/>
  <p:tag name="BOXWIDTH" val="636"/>
  <p:tag name="BOXHEIGHT" val="412"/>
  <p:tag name="BOXFONT" val="12"/>
  <p:tag name="BOXWRAP" val="Faux"/>
  <p:tag name="WORKAROUNDTRANSPARENCYBUG" val="Faux"/>
  <p:tag name="ALLOWFONTSUBSTITUTION" val="Faux"/>
  <p:tag name="BITMAPFORMAT" val="pngmono"/>
  <p:tag name="ORIGWIDTH" val="198,9604"/>
  <p:tag name="PICTUREFILESIZE" val="10507"/>
</p:tagLst>
</file>

<file path=ppt/tags/tag10.xml><?xml version="1.0" encoding="utf-8"?>
<p:tagLst xmlns:a="http://schemas.openxmlformats.org/drawingml/2006/main" xmlns:r="http://schemas.openxmlformats.org/officeDocument/2006/relationships" xmlns:p="http://schemas.openxmlformats.org/presentationml/2006/main">
  <p:tag name="TIMING" val="|0.8|46.4"/>
</p:tagLst>
</file>

<file path=ppt/tags/tag11.xml><?xml version="1.0" encoding="utf-8"?>
<p:tagLst xmlns:a="http://schemas.openxmlformats.org/drawingml/2006/main" xmlns:r="http://schemas.openxmlformats.org/officeDocument/2006/relationships" xmlns:p="http://schemas.openxmlformats.org/presentationml/2006/main">
  <p:tag name="TIMING" val="|23.6|12.1|7.8"/>
</p:tagLst>
</file>

<file path=ppt/tags/tag12.xml><?xml version="1.0" encoding="utf-8"?>
<p:tagLst xmlns:a="http://schemas.openxmlformats.org/drawingml/2006/main" xmlns:r="http://schemas.openxmlformats.org/officeDocument/2006/relationships" xmlns:p="http://schemas.openxmlformats.org/presentationml/2006/main">
  <p:tag name="TIMING" val="|13.7|12.8|1.9"/>
</p:tagLst>
</file>

<file path=ppt/tags/tag13.xml><?xml version="1.0" encoding="utf-8"?>
<p:tagLst xmlns:a="http://schemas.openxmlformats.org/drawingml/2006/main" xmlns:r="http://schemas.openxmlformats.org/officeDocument/2006/relationships" xmlns:p="http://schemas.openxmlformats.org/presentationml/2006/main">
  <p:tag name="TIMING" val="|14.8"/>
</p:tagLst>
</file>

<file path=ppt/tags/tag14.xml><?xml version="1.0" encoding="utf-8"?>
<p:tagLst xmlns:a="http://schemas.openxmlformats.org/drawingml/2006/main" xmlns:r="http://schemas.openxmlformats.org/officeDocument/2006/relationships" xmlns:p="http://schemas.openxmlformats.org/presentationml/2006/main">
  <p:tag name="TIMING" val="|10.7"/>
</p:tagLst>
</file>

<file path=ppt/tags/tag15.xml><?xml version="1.0" encoding="utf-8"?>
<p:tagLst xmlns:a="http://schemas.openxmlformats.org/drawingml/2006/main" xmlns:r="http://schemas.openxmlformats.org/officeDocument/2006/relationships" xmlns:p="http://schemas.openxmlformats.org/presentationml/2006/main">
  <p:tag name="TIMING" val="|13.8|48.3"/>
</p:tagLst>
</file>

<file path=ppt/tags/tag16.xml><?xml version="1.0" encoding="utf-8"?>
<p:tagLst xmlns:a="http://schemas.openxmlformats.org/drawingml/2006/main" xmlns:r="http://schemas.openxmlformats.org/officeDocument/2006/relationships" xmlns:p="http://schemas.openxmlformats.org/presentationml/2006/main">
  <p:tag name="TIMING" val="|9.2"/>
</p:tagLst>
</file>

<file path=ppt/tags/tag17.xml><?xml version="1.0" encoding="utf-8"?>
<p:tagLst xmlns:a="http://schemas.openxmlformats.org/drawingml/2006/main" xmlns:r="http://schemas.openxmlformats.org/officeDocument/2006/relationships" xmlns:p="http://schemas.openxmlformats.org/presentationml/2006/main">
  <p:tag name="TIMING" val="|10.9|7.4"/>
</p:tagLst>
</file>

<file path=ppt/tags/tag18.xml><?xml version="1.0" encoding="utf-8"?>
<p:tagLst xmlns:a="http://schemas.openxmlformats.org/drawingml/2006/main" xmlns:r="http://schemas.openxmlformats.org/officeDocument/2006/relationships" xmlns:p="http://schemas.openxmlformats.org/presentationml/2006/main">
  <p:tag name="TIMING" val="|22|8.6"/>
</p:tagLst>
</file>

<file path=ppt/tags/tag19.xml><?xml version="1.0" encoding="utf-8"?>
<p:tagLst xmlns:a="http://schemas.openxmlformats.org/drawingml/2006/main" xmlns:r="http://schemas.openxmlformats.org/officeDocument/2006/relationships" xmlns:p="http://schemas.openxmlformats.org/presentationml/2006/main">
  <p:tag name="TIMING" val="|1.3|9.9|16.1|15.6"/>
</p:tagLst>
</file>

<file path=ppt/tags/tag2.xml><?xml version="1.0" encoding="utf-8"?>
<p:tagLst xmlns:a="http://schemas.openxmlformats.org/drawingml/2006/main" xmlns:r="http://schemas.openxmlformats.org/officeDocument/2006/relationships" xmlns:p="http://schemas.openxmlformats.org/presentationml/2006/main">
  <p:tag name="TIMING" val="|7.5|8.8"/>
</p:tagLst>
</file>

<file path=ppt/tags/tag20.xml><?xml version="1.0" encoding="utf-8"?>
<p:tagLst xmlns:a="http://schemas.openxmlformats.org/drawingml/2006/main" xmlns:r="http://schemas.openxmlformats.org/officeDocument/2006/relationships" xmlns:p="http://schemas.openxmlformats.org/presentationml/2006/main">
  <p:tag name="TIMING" val="|5.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book}\pagestyle{empty}&#10;  \usepackage{amsbsy} % introduit pour les symboles en gras&#10;  \usepackage{amssymb} % Introduit pour les symboles de la famille \var...&#10;  \usepackage{amsmath} % introduit pour la numérotation des groupes&#10;\begin{document}&#10;$$&#10;F(\vec{Q}) = \int \langle \rho(\vec{r}) \rangle e^{i\vec{Q}.\vec{r}} d^3r&#10;$$&#10;\end{document}&#10;"/>
  <p:tag name="EXTERNALNAME" val="txp_fig"/>
  <p:tag name="BLEND" val="Faux"/>
  <p:tag name="TRANSPARENT" val="Faux"/>
  <p:tag name="KEEPFILES" val="Faux"/>
  <p:tag name="DEBUGPAUSE" val="Faux"/>
  <p:tag name="RESOLUTION" val="1200"/>
  <p:tag name="TIMEOUT" val="(none)"/>
  <p:tag name="BOXWIDTH" val="636"/>
  <p:tag name="BOXHEIGHT" val="412"/>
  <p:tag name="BOXFONT" val="12"/>
  <p:tag name="BOXWRAP" val="Faux"/>
  <p:tag name="WORKAROUNDTRANSPARENCYBUG" val="Faux"/>
  <p:tag name="ALLOWFONTSUBSTITUTION" val="Faux"/>
  <p:tag name="BITMAPFORMAT" val="pngmono"/>
  <p:tag name="ORIGWIDTH" val="106,9802"/>
  <p:tag name="PICTUREFILESIZE" val="6904"/>
</p:tagLst>
</file>

<file path=ppt/tags/tag4.xml><?xml version="1.0" encoding="utf-8"?>
<p:tagLst xmlns:a="http://schemas.openxmlformats.org/drawingml/2006/main" xmlns:r="http://schemas.openxmlformats.org/officeDocument/2006/relationships" xmlns:p="http://schemas.openxmlformats.org/presentationml/2006/main">
  <p:tag name="TIMING" val="|5.3|2.2"/>
</p:tagLst>
</file>

<file path=ppt/tags/tag5.xml><?xml version="1.0" encoding="utf-8"?>
<p:tagLst xmlns:a="http://schemas.openxmlformats.org/drawingml/2006/main" xmlns:r="http://schemas.openxmlformats.org/officeDocument/2006/relationships" xmlns:p="http://schemas.openxmlformats.org/presentationml/2006/main">
  <p:tag name="TIMING" val="|5.9|11.4"/>
</p:tagLst>
</file>

<file path=ppt/tags/tag6.xml><?xml version="1.0" encoding="utf-8"?>
<p:tagLst xmlns:a="http://schemas.openxmlformats.org/drawingml/2006/main" xmlns:r="http://schemas.openxmlformats.org/officeDocument/2006/relationships" xmlns:p="http://schemas.openxmlformats.org/presentationml/2006/main">
  <p:tag name="TIMING" val="|4.3|4|3.5|4.9"/>
</p:tagLst>
</file>

<file path=ppt/tags/tag7.xml><?xml version="1.0" encoding="utf-8"?>
<p:tagLst xmlns:a="http://schemas.openxmlformats.org/drawingml/2006/main" xmlns:r="http://schemas.openxmlformats.org/officeDocument/2006/relationships" xmlns:p="http://schemas.openxmlformats.org/presentationml/2006/main">
  <p:tag name="SOURCE" val="\documentclass{book}\pagestyle{empty}&#10;  \usepackage{amsbsy} % introduit pour les symboles en gras&#10;  \usepackage{amssymb} % Introduit pour les symboles de la famille \var...&#10;  \usepackage{amsmath} % introduit pour la numérotation des groupes&#10;\begin{document}&#10;$$\label{HansenCoppens}&#10;\rho(\vec{r})=\sum_{at}\rho_{at}(\vec{r}-\vec{R}_{at})$$\end{document}&#10;"/>
  <p:tag name="EXTERNALNAME" val="txp_fig"/>
  <p:tag name="BLEND" val="Faux"/>
  <p:tag name="TRANSPARENT" val="Faux"/>
  <p:tag name="KEEPFILES" val="Faux"/>
  <p:tag name="DEBUGPAUSE" val="Faux"/>
  <p:tag name="RESOLUTION" val="1200"/>
  <p:tag name="TIMEOUT" val="(none)"/>
  <p:tag name="BOXWIDTH" val="636"/>
  <p:tag name="BOXHEIGHT" val="412"/>
  <p:tag name="BOXFONT" val="12"/>
  <p:tag name="BOXWRAP" val="Faux"/>
  <p:tag name="WORKAROUNDTRANSPARENCYBUG" val="Faux"/>
  <p:tag name="ALLOWFONTSUBSTITUTION" val="Faux"/>
  <p:tag name="BITMAPFORMAT" val="pngmono"/>
  <p:tag name="ORIGWIDTH" val="100"/>
  <p:tag name="PICTUREFILESIZE" val="566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book}\pagestyle{empty}&#10;  \usepackage{amsbsy} % introduit pour les symboles en gras&#10;  \usepackage{amssymb} % Introduit pour les symboles de la famille \var...&#10;  \usepackage{amsmath} % introduit pour la numérotation des groupes&#10;\begin{document}&#10;$$\label{HansenCoppens}&#10;s(\vec{r})=\sum_{at}s_{at}(\vec{r}-\vec{R}_{at})$$\end{document}&#10;"/>
  <p:tag name="EXTERNALNAME" val="txp_fig"/>
  <p:tag name="BLEND" val="Faux"/>
  <p:tag name="TRANSPARENT" val="Faux"/>
  <p:tag name="KEEPFILES" val="Faux"/>
  <p:tag name="DEBUGPAUSE" val="Faux"/>
  <p:tag name="RESOLUTION" val="1200"/>
  <p:tag name="TIMEOUT" val="(none)"/>
  <p:tag name="BOXWIDTH" val="636"/>
  <p:tag name="BOXHEIGHT" val="412"/>
  <p:tag name="BOXFONT" val="12"/>
  <p:tag name="BOXWRAP" val="Faux"/>
  <p:tag name="WORKAROUNDTRANSPARENCYBUG" val="Faux"/>
  <p:tag name="ALLOWFONTSUBSTITUTION" val="Faux"/>
  <p:tag name="BITMAPFORMAT" val="pngmono"/>
  <p:tag name="ORIGWIDTH" val="99,00024"/>
  <p:tag name="PICTUREFILESIZE" val="5683"/>
</p:tagLst>
</file>

<file path=ppt/tags/tag9.xml><?xml version="1.0" encoding="utf-8"?>
<p:tagLst xmlns:a="http://schemas.openxmlformats.org/drawingml/2006/main" xmlns:r="http://schemas.openxmlformats.org/officeDocument/2006/relationships" xmlns:p="http://schemas.openxmlformats.org/presentationml/2006/main">
  <p:tag name="TIMING" val="|45.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3460</TotalTime>
  <Words>6336</Words>
  <Application>Microsoft Office PowerPoint</Application>
  <PresentationFormat>Affichage à l'écran (4:3)</PresentationFormat>
  <Paragraphs>991</Paragraphs>
  <Slides>69</Slides>
  <Notes>39</Notes>
  <HiddenSlides>0</HiddenSlides>
  <MMClips>0</MMClips>
  <ScaleCrop>false</ScaleCrop>
  <HeadingPairs>
    <vt:vector size="6" baseType="variant">
      <vt:variant>
        <vt:lpstr>Thème</vt:lpstr>
      </vt:variant>
      <vt:variant>
        <vt:i4>1</vt:i4>
      </vt:variant>
      <vt:variant>
        <vt:lpstr>Serveurs OLE incorporés</vt:lpstr>
      </vt:variant>
      <vt:variant>
        <vt:i4>4</vt:i4>
      </vt:variant>
      <vt:variant>
        <vt:lpstr>Titres des diapositives</vt:lpstr>
      </vt:variant>
      <vt:variant>
        <vt:i4>69</vt:i4>
      </vt:variant>
    </vt:vector>
  </HeadingPairs>
  <TitlesOfParts>
    <vt:vector size="74" baseType="lpstr">
      <vt:lpstr>Thème Office</vt:lpstr>
      <vt:lpstr>Équation</vt:lpstr>
      <vt:lpstr>Worksheet</vt:lpstr>
      <vt:lpstr>Equation</vt:lpstr>
      <vt:lpstr>Feuille de calcul</vt:lpstr>
      <vt:lpstr>Xrays and neutron  joint refinement </vt:lpstr>
      <vt:lpstr>Charge and Spin densities</vt:lpstr>
      <vt:lpstr>Présentation PowerPoint</vt:lpstr>
      <vt:lpstr>Présentation PowerPoint</vt:lpstr>
      <vt:lpstr>OUTLINE</vt:lpstr>
      <vt:lpstr>Neutron  Properties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Last example: the Nit(Sme)ph radical :preliminary results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CRM2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Claude Lecomte</dc:creator>
  <cp:lastModifiedBy>Claude Lecomte</cp:lastModifiedBy>
  <cp:revision>51</cp:revision>
  <dcterms:created xsi:type="dcterms:W3CDTF">2015-02-16T13:32:58Z</dcterms:created>
  <dcterms:modified xsi:type="dcterms:W3CDTF">2015-02-25T19:30:44Z</dcterms:modified>
</cp:coreProperties>
</file>